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7"/>
  </p:notesMasterIdLst>
  <p:handoutMasterIdLst>
    <p:handoutMasterId r:id="rId218"/>
  </p:handoutMasterIdLst>
  <p:sldIdLst>
    <p:sldId id="261" r:id="rId2"/>
    <p:sldId id="609" r:id="rId3"/>
    <p:sldId id="602" r:id="rId4"/>
    <p:sldId id="606" r:id="rId5"/>
    <p:sldId id="608" r:id="rId6"/>
    <p:sldId id="605" r:id="rId7"/>
    <p:sldId id="616" r:id="rId8"/>
    <p:sldId id="357" r:id="rId9"/>
    <p:sldId id="356" r:id="rId10"/>
    <p:sldId id="359" r:id="rId11"/>
    <p:sldId id="581" r:id="rId12"/>
    <p:sldId id="362" r:id="rId13"/>
    <p:sldId id="363" r:id="rId14"/>
    <p:sldId id="364" r:id="rId15"/>
    <p:sldId id="365" r:id="rId16"/>
    <p:sldId id="583" r:id="rId17"/>
    <p:sldId id="618" r:id="rId18"/>
    <p:sldId id="619" r:id="rId19"/>
    <p:sldId id="620" r:id="rId20"/>
    <p:sldId id="625" r:id="rId21"/>
    <p:sldId id="695" r:id="rId22"/>
    <p:sldId id="696" r:id="rId23"/>
    <p:sldId id="697" r:id="rId24"/>
    <p:sldId id="698" r:id="rId25"/>
    <p:sldId id="699" r:id="rId26"/>
    <p:sldId id="582" r:id="rId27"/>
    <p:sldId id="584" r:id="rId28"/>
    <p:sldId id="380" r:id="rId29"/>
    <p:sldId id="700" r:id="rId30"/>
    <p:sldId id="701" r:id="rId31"/>
    <p:sldId id="702" r:id="rId32"/>
    <p:sldId id="703" r:id="rId33"/>
    <p:sldId id="704" r:id="rId34"/>
    <p:sldId id="387" r:id="rId35"/>
    <p:sldId id="626" r:id="rId36"/>
    <p:sldId id="585" r:id="rId37"/>
    <p:sldId id="586" r:id="rId38"/>
    <p:sldId id="397" r:id="rId39"/>
    <p:sldId id="627" r:id="rId40"/>
    <p:sldId id="398" r:id="rId41"/>
    <p:sldId id="399" r:id="rId42"/>
    <p:sldId id="587" r:id="rId43"/>
    <p:sldId id="401" r:id="rId44"/>
    <p:sldId id="628" r:id="rId45"/>
    <p:sldId id="402" r:id="rId46"/>
    <p:sldId id="403" r:id="rId47"/>
    <p:sldId id="404" r:id="rId48"/>
    <p:sldId id="588" r:id="rId49"/>
    <p:sldId id="406" r:id="rId50"/>
    <p:sldId id="629" r:id="rId51"/>
    <p:sldId id="407" r:id="rId52"/>
    <p:sldId id="408" r:id="rId53"/>
    <p:sldId id="409" r:id="rId54"/>
    <p:sldId id="589" r:id="rId55"/>
    <p:sldId id="411" r:id="rId56"/>
    <p:sldId id="705" r:id="rId57"/>
    <p:sldId id="590" r:id="rId58"/>
    <p:sldId id="456" r:id="rId59"/>
    <p:sldId id="734" r:id="rId60"/>
    <p:sldId id="735" r:id="rId61"/>
    <p:sldId id="740" r:id="rId62"/>
    <p:sldId id="834" r:id="rId63"/>
    <p:sldId id="835" r:id="rId64"/>
    <p:sldId id="836" r:id="rId65"/>
    <p:sldId id="837" r:id="rId66"/>
    <p:sldId id="838" r:id="rId67"/>
    <p:sldId id="839" r:id="rId68"/>
    <p:sldId id="654" r:id="rId69"/>
    <p:sldId id="655" r:id="rId70"/>
    <p:sldId id="657" r:id="rId71"/>
    <p:sldId id="658" r:id="rId72"/>
    <p:sldId id="743" r:id="rId73"/>
    <p:sldId id="659" r:id="rId74"/>
    <p:sldId id="661" r:id="rId75"/>
    <p:sldId id="749" r:id="rId76"/>
    <p:sldId id="662" r:id="rId77"/>
    <p:sldId id="663" r:id="rId78"/>
    <p:sldId id="665" r:id="rId79"/>
    <p:sldId id="664" r:id="rId80"/>
    <p:sldId id="666" r:id="rId81"/>
    <p:sldId id="668" r:id="rId82"/>
    <p:sldId id="669" r:id="rId83"/>
    <p:sldId id="671" r:id="rId84"/>
    <p:sldId id="672" r:id="rId85"/>
    <p:sldId id="673" r:id="rId86"/>
    <p:sldId id="675" r:id="rId87"/>
    <p:sldId id="676" r:id="rId88"/>
    <p:sldId id="848" r:id="rId89"/>
    <p:sldId id="677" r:id="rId90"/>
    <p:sldId id="633" r:id="rId91"/>
    <p:sldId id="681" r:id="rId92"/>
    <p:sldId id="462" r:id="rId93"/>
    <p:sldId id="726" r:id="rId94"/>
    <p:sldId id="727" r:id="rId95"/>
    <p:sldId id="728" r:id="rId96"/>
    <p:sldId id="464" r:id="rId97"/>
    <p:sldId id="682" r:id="rId98"/>
    <p:sldId id="744" r:id="rId99"/>
    <p:sldId id="684" r:id="rId100"/>
    <p:sldId id="877" r:id="rId101"/>
    <p:sldId id="874" r:id="rId102"/>
    <p:sldId id="872" r:id="rId103"/>
    <p:sldId id="868" r:id="rId104"/>
    <p:sldId id="869" r:id="rId105"/>
    <p:sldId id="870" r:id="rId106"/>
    <p:sldId id="871" r:id="rId107"/>
    <p:sldId id="686" r:id="rId108"/>
    <p:sldId id="706" r:id="rId109"/>
    <p:sldId id="475" r:id="rId110"/>
    <p:sldId id="476" r:id="rId111"/>
    <p:sldId id="477" r:id="rId112"/>
    <p:sldId id="478" r:id="rId113"/>
    <p:sldId id="689" r:id="rId114"/>
    <p:sldId id="693" r:id="rId115"/>
    <p:sldId id="821" r:id="rId116"/>
    <p:sldId id="482" r:id="rId117"/>
    <p:sldId id="483" r:id="rId118"/>
    <p:sldId id="687" r:id="rId119"/>
    <p:sldId id="849" r:id="rId120"/>
    <p:sldId id="861" r:id="rId121"/>
    <p:sldId id="860" r:id="rId122"/>
    <p:sldId id="859" r:id="rId123"/>
    <p:sldId id="878" r:id="rId124"/>
    <p:sldId id="879" r:id="rId125"/>
    <p:sldId id="880" r:id="rId126"/>
    <p:sldId id="881" r:id="rId127"/>
    <p:sldId id="708" r:id="rId128"/>
    <p:sldId id="882" r:id="rId129"/>
    <p:sldId id="750" r:id="rId130"/>
    <p:sldId id="751" r:id="rId131"/>
    <p:sldId id="504" r:id="rId132"/>
    <p:sldId id="709" r:id="rId133"/>
    <p:sldId id="710" r:id="rId134"/>
    <p:sldId id="712" r:id="rId135"/>
    <p:sldId id="711" r:id="rId136"/>
    <p:sldId id="713" r:id="rId137"/>
    <p:sldId id="714" r:id="rId138"/>
    <p:sldId id="715" r:id="rId139"/>
    <p:sldId id="717" r:id="rId140"/>
    <p:sldId id="718" r:id="rId141"/>
    <p:sldId id="719" r:id="rId142"/>
    <p:sldId id="720" r:id="rId143"/>
    <p:sldId id="721" r:id="rId144"/>
    <p:sldId id="752" r:id="rId145"/>
    <p:sldId id="792" r:id="rId146"/>
    <p:sldId id="793" r:id="rId147"/>
    <p:sldId id="794" r:id="rId148"/>
    <p:sldId id="759" r:id="rId149"/>
    <p:sldId id="503" r:id="rId150"/>
    <p:sldId id="690" r:id="rId151"/>
    <p:sldId id="691" r:id="rId152"/>
    <p:sldId id="692" r:id="rId153"/>
    <p:sldId id="822" r:id="rId154"/>
    <p:sldId id="501" r:id="rId155"/>
    <p:sldId id="724" r:id="rId156"/>
    <p:sldId id="795" r:id="rId157"/>
    <p:sldId id="796" r:id="rId158"/>
    <p:sldId id="529" r:id="rId159"/>
    <p:sldId id="591" r:id="rId160"/>
    <p:sldId id="745" r:id="rId161"/>
    <p:sldId id="748" r:id="rId162"/>
    <p:sldId id="806" r:id="rId163"/>
    <p:sldId id="807" r:id="rId164"/>
    <p:sldId id="808" r:id="rId165"/>
    <p:sldId id="809" r:id="rId166"/>
    <p:sldId id="756" r:id="rId167"/>
    <p:sldId id="758" r:id="rId168"/>
    <p:sldId id="757" r:id="rId169"/>
    <p:sldId id="576" r:id="rId170"/>
    <p:sldId id="577" r:id="rId171"/>
    <p:sldId id="814" r:id="rId172"/>
    <p:sldId id="813" r:id="rId173"/>
    <p:sldId id="816" r:id="rId174"/>
    <p:sldId id="817" r:id="rId175"/>
    <p:sldId id="818" r:id="rId176"/>
    <p:sldId id="820" r:id="rId177"/>
    <p:sldId id="729" r:id="rId178"/>
    <p:sldId id="732" r:id="rId179"/>
    <p:sldId id="731" r:id="rId180"/>
    <p:sldId id="733" r:id="rId181"/>
    <p:sldId id="764" r:id="rId182"/>
    <p:sldId id="864" r:id="rId183"/>
    <p:sldId id="865" r:id="rId184"/>
    <p:sldId id="798" r:id="rId185"/>
    <p:sldId id="797" r:id="rId186"/>
    <p:sldId id="760" r:id="rId187"/>
    <p:sldId id="830" r:id="rId188"/>
    <p:sldId id="766" r:id="rId189"/>
    <p:sldId id="768" r:id="rId190"/>
    <p:sldId id="784" r:id="rId191"/>
    <p:sldId id="787" r:id="rId192"/>
    <p:sldId id="788" r:id="rId193"/>
    <p:sldId id="769" r:id="rId194"/>
    <p:sldId id="831" r:id="rId195"/>
    <p:sldId id="774" r:id="rId196"/>
    <p:sldId id="775" r:id="rId197"/>
    <p:sldId id="776" r:id="rId198"/>
    <p:sldId id="778" r:id="rId199"/>
    <p:sldId id="777" r:id="rId200"/>
    <p:sldId id="841" r:id="rId201"/>
    <p:sldId id="800" r:id="rId202"/>
    <p:sldId id="771" r:id="rId203"/>
    <p:sldId id="840" r:id="rId204"/>
    <p:sldId id="801" r:id="rId205"/>
    <p:sldId id="832" r:id="rId206"/>
    <p:sldId id="833" r:id="rId207"/>
    <p:sldId id="799" r:id="rId208"/>
    <p:sldId id="804" r:id="rId209"/>
    <p:sldId id="805" r:id="rId210"/>
    <p:sldId id="843" r:id="rId211"/>
    <p:sldId id="842" r:id="rId212"/>
    <p:sldId id="844" r:id="rId213"/>
    <p:sldId id="846" r:id="rId214"/>
    <p:sldId id="847" r:id="rId215"/>
    <p:sldId id="279" r:id="rId2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E4FC10EF-2F2F-5649-B20A-7A61BC339A09}">
          <p14:sldIdLst>
            <p14:sldId id="261"/>
          </p14:sldIdLst>
        </p14:section>
        <p14:section name="Introduction" id="{D2CF5050-7DD4-9D44-B263-5387BF13AE03}">
          <p14:sldIdLst>
            <p14:sldId id="609"/>
            <p14:sldId id="602"/>
            <p14:sldId id="606"/>
            <p14:sldId id="608"/>
            <p14:sldId id="605"/>
            <p14:sldId id="616"/>
            <p14:sldId id="357"/>
            <p14:sldId id="356"/>
            <p14:sldId id="359"/>
            <p14:sldId id="581"/>
            <p14:sldId id="362"/>
            <p14:sldId id="363"/>
            <p14:sldId id="364"/>
          </p14:sldIdLst>
        </p14:section>
        <p14:section name="Experiment 1 - Questions" id="{B06B6C18-E8F5-814C-BF28-768AF9C94F07}">
          <p14:sldIdLst>
            <p14:sldId id="365"/>
          </p14:sldIdLst>
        </p14:section>
        <p14:section name="Experiment 1 - Methods" id="{5D6F7608-DCA8-C544-99B9-77031A54A9BD}">
          <p14:sldIdLst/>
        </p14:section>
        <p14:section name="Monte Carlo: Population definition" id="{62EBFCA0-D4A2-6648-94BB-DBC4A6927EDC}">
          <p14:sldIdLst>
            <p14:sldId id="583"/>
            <p14:sldId id="618"/>
            <p14:sldId id="619"/>
            <p14:sldId id="620"/>
            <p14:sldId id="625"/>
            <p14:sldId id="695"/>
            <p14:sldId id="696"/>
            <p14:sldId id="697"/>
            <p14:sldId id="698"/>
            <p14:sldId id="699"/>
            <p14:sldId id="582"/>
            <p14:sldId id="584"/>
            <p14:sldId id="380"/>
            <p14:sldId id="700"/>
            <p14:sldId id="701"/>
            <p14:sldId id="702"/>
            <p14:sldId id="703"/>
            <p14:sldId id="704"/>
            <p14:sldId id="387"/>
            <p14:sldId id="626"/>
            <p14:sldId id="585"/>
            <p14:sldId id="586"/>
          </p14:sldIdLst>
        </p14:section>
        <p14:section name="Experiment 1 - IVs" id="{BCC24012-8645-F841-A570-5B0CE9047FCE}">
          <p14:sldIdLst>
            <p14:sldId id="397"/>
            <p14:sldId id="627"/>
            <p14:sldId id="398"/>
            <p14:sldId id="399"/>
            <p14:sldId id="587"/>
            <p14:sldId id="401"/>
            <p14:sldId id="628"/>
            <p14:sldId id="402"/>
            <p14:sldId id="403"/>
            <p14:sldId id="404"/>
            <p14:sldId id="588"/>
            <p14:sldId id="406"/>
            <p14:sldId id="629"/>
            <p14:sldId id="407"/>
            <p14:sldId id="408"/>
            <p14:sldId id="409"/>
          </p14:sldIdLst>
        </p14:section>
        <p14:section name="Experiment 1 - Modelling" id="{34FC602F-379E-7442-9785-C33296D7E2DA}">
          <p14:sldIdLst>
            <p14:sldId id="589"/>
            <p14:sldId id="411"/>
            <p14:sldId id="705"/>
            <p14:sldId id="590"/>
            <p14:sldId id="456"/>
            <p14:sldId id="734"/>
          </p14:sldIdLst>
        </p14:section>
        <p14:section name="Model Performance" id="{B4557A0B-5EF7-8F40-B0BC-8F92FC16FECF}">
          <p14:sldIdLst>
            <p14:sldId id="735"/>
            <p14:sldId id="740"/>
            <p14:sldId id="834"/>
            <p14:sldId id="835"/>
            <p14:sldId id="836"/>
            <p14:sldId id="837"/>
            <p14:sldId id="838"/>
            <p14:sldId id="839"/>
            <p14:sldId id="654"/>
            <p14:sldId id="655"/>
            <p14:sldId id="657"/>
            <p14:sldId id="658"/>
            <p14:sldId id="743"/>
            <p14:sldId id="659"/>
            <p14:sldId id="661"/>
            <p14:sldId id="749"/>
            <p14:sldId id="662"/>
            <p14:sldId id="663"/>
            <p14:sldId id="665"/>
            <p14:sldId id="664"/>
            <p14:sldId id="666"/>
            <p14:sldId id="668"/>
            <p14:sldId id="669"/>
            <p14:sldId id="671"/>
            <p14:sldId id="672"/>
            <p14:sldId id="673"/>
            <p14:sldId id="675"/>
            <p14:sldId id="676"/>
            <p14:sldId id="848"/>
            <p14:sldId id="677"/>
          </p14:sldIdLst>
        </p14:section>
        <p14:section name="Experiment 1 - Results &amp; Discussion (Q1)" id="{DCC125F0-76CC-424C-83B0-76E3DF700492}">
          <p14:sldIdLst>
            <p14:sldId id="633"/>
            <p14:sldId id="681"/>
            <p14:sldId id="462"/>
            <p14:sldId id="726"/>
            <p14:sldId id="727"/>
            <p14:sldId id="728"/>
            <p14:sldId id="464"/>
            <p14:sldId id="682"/>
            <p14:sldId id="744"/>
          </p14:sldIdLst>
        </p14:section>
        <p14:section name="Experiment 1 - Results &amp; Discussion (Q2)" id="{E0813D9E-F5F9-B740-B85A-DB20F03C3C98}">
          <p14:sldIdLst>
            <p14:sldId id="684"/>
            <p14:sldId id="877"/>
            <p14:sldId id="874"/>
            <p14:sldId id="872"/>
            <p14:sldId id="868"/>
            <p14:sldId id="869"/>
            <p14:sldId id="870"/>
            <p14:sldId id="871"/>
            <p14:sldId id="686"/>
          </p14:sldIdLst>
        </p14:section>
        <p14:section name="Experiment 2 - Systematic Review" id="{D6857623-3C9F-0F48-9ECA-E794F22F16C4}">
          <p14:sldIdLst>
            <p14:sldId id="706"/>
            <p14:sldId id="475"/>
            <p14:sldId id="476"/>
            <p14:sldId id="477"/>
            <p14:sldId id="478"/>
            <p14:sldId id="689"/>
            <p14:sldId id="693"/>
            <p14:sldId id="821"/>
          </p14:sldIdLst>
        </p14:section>
        <p14:section name="Experiment 2 - Design + Question" id="{2245F1B6-7CB4-8A4D-BEB9-60890F51B79E}">
          <p14:sldIdLst>
            <p14:sldId id="482"/>
            <p14:sldId id="483"/>
            <p14:sldId id="687"/>
            <p14:sldId id="849"/>
            <p14:sldId id="861"/>
            <p14:sldId id="860"/>
            <p14:sldId id="859"/>
            <p14:sldId id="878"/>
            <p14:sldId id="879"/>
            <p14:sldId id="880"/>
            <p14:sldId id="881"/>
          </p14:sldIdLst>
        </p14:section>
        <p14:section name="Experiment 3 - Introduction" id="{CF3EEE7E-BB40-0346-B1BA-40E79E64F165}">
          <p14:sldIdLst>
            <p14:sldId id="708"/>
            <p14:sldId id="882"/>
            <p14:sldId id="750"/>
            <p14:sldId id="751"/>
          </p14:sldIdLst>
        </p14:section>
        <p14:section name="Experiment 3 - Time structuredness" id="{B65BF230-C08A-4242-BC95-E787EA67107B}">
          <p14:sldIdLst>
            <p14:sldId id="504"/>
            <p14:sldId id="709"/>
            <p14:sldId id="710"/>
            <p14:sldId id="712"/>
            <p14:sldId id="711"/>
            <p14:sldId id="713"/>
            <p14:sldId id="714"/>
            <p14:sldId id="715"/>
            <p14:sldId id="717"/>
            <p14:sldId id="718"/>
            <p14:sldId id="719"/>
            <p14:sldId id="720"/>
            <p14:sldId id="721"/>
            <p14:sldId id="752"/>
            <p14:sldId id="792"/>
            <p14:sldId id="793"/>
            <p14:sldId id="794"/>
            <p14:sldId id="759"/>
          </p14:sldIdLst>
        </p14:section>
        <p14:section name="Experiment 3 - Systematic Review" id="{A9F7D16F-5703-C14F-A9C0-AF1480527C75}">
          <p14:sldIdLst>
            <p14:sldId id="503"/>
            <p14:sldId id="690"/>
            <p14:sldId id="691"/>
            <p14:sldId id="692"/>
            <p14:sldId id="822"/>
            <p14:sldId id="501"/>
            <p14:sldId id="724"/>
            <p14:sldId id="795"/>
            <p14:sldId id="796"/>
            <p14:sldId id="529"/>
            <p14:sldId id="591"/>
            <p14:sldId id="745"/>
          </p14:sldIdLst>
        </p14:section>
        <p14:section name="Experiment 3 - Results &amp; Discussion" id="{35C7D487-49F7-724F-854A-0DF27B7EA109}">
          <p14:sldIdLst>
            <p14:sldId id="748"/>
            <p14:sldId id="806"/>
            <p14:sldId id="807"/>
            <p14:sldId id="808"/>
            <p14:sldId id="809"/>
            <p14:sldId id="756"/>
            <p14:sldId id="758"/>
            <p14:sldId id="757"/>
          </p14:sldIdLst>
        </p14:section>
        <p14:section name="Experiment 3 - Definition variables" id="{2089CFCF-FADC-B942-966F-7190E1F3DC6F}">
          <p14:sldIdLst>
            <p14:sldId id="576"/>
            <p14:sldId id="577"/>
            <p14:sldId id="814"/>
            <p14:sldId id="813"/>
            <p14:sldId id="816"/>
            <p14:sldId id="817"/>
            <p14:sldId id="818"/>
            <p14:sldId id="820"/>
            <p14:sldId id="729"/>
            <p14:sldId id="732"/>
            <p14:sldId id="731"/>
            <p14:sldId id="733"/>
          </p14:sldIdLst>
        </p14:section>
        <p14:section name="General Discussion" id="{546BF96A-CAC7-5844-918F-2E9CD5AE2C33}">
          <p14:sldIdLst/>
        </p14:section>
        <p14:section name="Experiment summaries" id="{50435991-EE7C-6343-BCB1-833C0D5F9126}">
          <p14:sldIdLst>
            <p14:sldId id="764"/>
            <p14:sldId id="864"/>
            <p14:sldId id="865"/>
            <p14:sldId id="798"/>
            <p14:sldId id="797"/>
            <p14:sldId id="760"/>
            <p14:sldId id="830"/>
          </p14:sldIdLst>
        </p14:section>
        <p14:section name="Limitations &amp; future directions" id="{E72308CD-9040-4542-A618-09D47E97499E}">
          <p14:sldIdLst>
            <p14:sldId id="766"/>
            <p14:sldId id="768"/>
            <p14:sldId id="784"/>
            <p14:sldId id="787"/>
            <p14:sldId id="788"/>
            <p14:sldId id="769"/>
            <p14:sldId id="831"/>
            <p14:sldId id="774"/>
            <p14:sldId id="775"/>
            <p14:sldId id="776"/>
            <p14:sldId id="778"/>
            <p14:sldId id="777"/>
            <p14:sldId id="841"/>
          </p14:sldIdLst>
        </p14:section>
        <p14:section name="Conclusion" id="{E1DF4ED2-D84E-264D-B3FE-93BFCD445CAB}">
          <p14:sldIdLst>
            <p14:sldId id="800"/>
            <p14:sldId id="771"/>
            <p14:sldId id="840"/>
            <p14:sldId id="801"/>
            <p14:sldId id="832"/>
            <p14:sldId id="833"/>
            <p14:sldId id="799"/>
            <p14:sldId id="804"/>
          </p14:sldIdLst>
        </p14:section>
        <p14:section name="References" id="{E97A52FC-A17E-3E40-9BDA-686FFC3D1B2F}">
          <p14:sldIdLst>
            <p14:sldId id="805"/>
            <p14:sldId id="843"/>
            <p14:sldId id="842"/>
            <p14:sldId id="844"/>
            <p14:sldId id="846"/>
            <p14:sldId id="847"/>
            <p14:sldId id="279"/>
          </p14:sldIdLst>
        </p14:section>
        <p14:section name="extra content" id="{54E75F74-1BDE-E04D-B170-B4C25A8C3343}">
          <p14:sldIdLst/>
        </p14:section>
        <p14:section name="Exp 1 (best spacing schedule)" id="{DA732EB1-568E-2343-A104-502D1AB939A5}">
          <p14:sldIdLst/>
        </p14:section>
        <p14:section name="Definition variables" id="{F55343F4-D5E3-E944-8F68-F629E512C0E6}">
          <p14:sldIdLst/>
        </p14:section>
        <p14:section name="Partial Omega Squared Tables" id="{C29B14C0-E584-D042-9013-123CED76E449}">
          <p14:sldIdLst/>
        </p14:section>
        <p14:section name="Experiment 2 - Largest improvements in model performance" id="{4E254ECF-2164-E745-872D-D709CC61898D}">
          <p14:sldIdLst/>
        </p14:section>
        <p14:section name="Cross sectional ≠ longitudinal" id="{D5748CAA-48BC-1D46-8502-57E4A06BE970}">
          <p14:sldIdLst/>
        </p14:section>
        <p14:section name="Experiment 1  - Equal spacing with unknown nature of change" id="{C4921E0C-8619-6C44-914E-8D8405E21302}">
          <p14:sldIdLst/>
        </p14:section>
        <p14:section name="Why is time structuredness a probelm?" id="{1D05754A-65BF-2949-953A-5B9187906D9B}">
          <p14:sldIdLst/>
        </p14:section>
        <p14:section name="Definition variables" id="{CF8EFF9A-94E4-C041-ADCD-FEC5A30C6B7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476"/>
    <a:srgbClr val="1621C3"/>
    <a:srgbClr val="00182D"/>
    <a:srgbClr val="0022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78D68E-1B95-4E40-A6C6-061B783E4D6B}" v="3" dt="2020-11-02T14:29:04.342"/>
    <p1510:client id="{32A1DF1E-49C0-F148-9CB3-6C007E9C08F3}" v="1512" dt="2020-10-30T19:52:14.9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65"/>
    <p:restoredTop sz="91840"/>
  </p:normalViewPr>
  <p:slideViewPr>
    <p:cSldViewPr snapToGrid="0" snapToObjects="1">
      <p:cViewPr varScale="1">
        <p:scale>
          <a:sx n="98" d="100"/>
          <a:sy n="98" d="100"/>
        </p:scale>
        <p:origin x="728" y="200"/>
      </p:cViewPr>
      <p:guideLst/>
    </p:cSldViewPr>
  </p:slideViewPr>
  <p:notesTextViewPr>
    <p:cViewPr>
      <p:scale>
        <a:sx n="1" d="1"/>
        <a:sy n="1" d="1"/>
      </p:scale>
      <p:origin x="0" y="0"/>
    </p:cViewPr>
  </p:notesTextViewPr>
  <p:notesViewPr>
    <p:cSldViewPr snapToGrid="0" snapToObjects="1">
      <p:cViewPr varScale="1">
        <p:scale>
          <a:sx n="81" d="100"/>
          <a:sy n="81" d="100"/>
        </p:scale>
        <p:origin x="3840"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handoutMaster" Target="handoutMasters/handout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microsoft.com/office/2015/10/relationships/revisionInfo" Target="revisionInfo.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38872F-43D5-2EE7-CE46-D49A7983E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5807B7-7C2F-F29A-60A8-AFA1814D94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EB9F1C-C2CD-A447-A021-64C7E2F5EB15}" type="datetimeFigureOut">
              <a:rPr lang="en-US" smtClean="0"/>
              <a:t>4/10/23</a:t>
            </a:fld>
            <a:endParaRPr lang="en-US"/>
          </a:p>
        </p:txBody>
      </p:sp>
      <p:sp>
        <p:nvSpPr>
          <p:cNvPr id="4" name="Footer Placeholder 3">
            <a:extLst>
              <a:ext uri="{FF2B5EF4-FFF2-40B4-BE49-F238E27FC236}">
                <a16:creationId xmlns:a16="http://schemas.microsoft.com/office/drawing/2014/main" id="{F01D3E8A-24D0-0B2C-1329-1E1776E290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1F9E196-387A-5F4A-B6DC-3B6725DB6F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A3947E-9156-E041-B8DC-7D362B2BBD89}" type="slidenum">
              <a:rPr lang="en-US" smtClean="0"/>
              <a:t>‹#›</a:t>
            </a:fld>
            <a:endParaRPr lang="en-US"/>
          </a:p>
        </p:txBody>
      </p:sp>
    </p:spTree>
    <p:extLst>
      <p:ext uri="{BB962C8B-B14F-4D97-AF65-F5344CB8AC3E}">
        <p14:creationId xmlns:p14="http://schemas.microsoft.com/office/powerpoint/2010/main" val="1360248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98352-7417-F44E-92FD-C3754C9F2561}"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BD384E-CB59-FB4D-8B9F-A562BB7BFA4D}" type="slidenum">
              <a:rPr lang="en-US" smtClean="0"/>
              <a:t>‹#›</a:t>
            </a:fld>
            <a:endParaRPr lang="en-US"/>
          </a:p>
        </p:txBody>
      </p:sp>
    </p:spTree>
    <p:extLst>
      <p:ext uri="{BB962C8B-B14F-4D97-AF65-F5344CB8AC3E}">
        <p14:creationId xmlns:p14="http://schemas.microsoft.com/office/powerpoint/2010/main" val="3610314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longitudinal research must be conducted to understand temporal dynamics, it is important to understand what patterns of change to expect over time. In doing so, we see that change over time is nonlinear.  For example, rate of rate forgetting curve. </a:t>
            </a:r>
          </a:p>
        </p:txBody>
      </p:sp>
      <p:sp>
        <p:nvSpPr>
          <p:cNvPr id="4" name="Slide Number Placeholder 3"/>
          <p:cNvSpPr>
            <a:spLocks noGrp="1"/>
          </p:cNvSpPr>
          <p:nvPr>
            <p:ph type="sldNum" sz="quarter" idx="5"/>
          </p:nvPr>
        </p:nvSpPr>
        <p:spPr/>
        <p:txBody>
          <a:bodyPr/>
          <a:lstStyle/>
          <a:p>
            <a:fld id="{17BD384E-CB59-FB4D-8B9F-A562BB7BFA4D}" type="slidenum">
              <a:rPr lang="en-US" smtClean="0"/>
              <a:t>11</a:t>
            </a:fld>
            <a:endParaRPr lang="en-US"/>
          </a:p>
        </p:txBody>
      </p:sp>
    </p:spTree>
    <p:extLst>
      <p:ext uri="{BB962C8B-B14F-4D97-AF65-F5344CB8AC3E}">
        <p14:creationId xmlns:p14="http://schemas.microsoft.com/office/powerpoint/2010/main" val="439255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20</a:t>
            </a:fld>
            <a:endParaRPr lang="en-US"/>
          </a:p>
        </p:txBody>
      </p:sp>
    </p:spTree>
    <p:extLst>
      <p:ext uri="{BB962C8B-B14F-4D97-AF65-F5344CB8AC3E}">
        <p14:creationId xmlns:p14="http://schemas.microsoft.com/office/powerpoint/2010/main" val="32045569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no study examined the three-way interaction. Therefore, I also examined this effect. </a:t>
            </a:r>
          </a:p>
        </p:txBody>
      </p:sp>
      <p:sp>
        <p:nvSpPr>
          <p:cNvPr id="4" name="Slide Number Placeholder 3"/>
          <p:cNvSpPr>
            <a:spLocks noGrp="1"/>
          </p:cNvSpPr>
          <p:nvPr>
            <p:ph type="sldNum" sz="quarter" idx="5"/>
          </p:nvPr>
        </p:nvSpPr>
        <p:spPr/>
        <p:txBody>
          <a:bodyPr/>
          <a:lstStyle/>
          <a:p>
            <a:fld id="{17BD384E-CB59-FB4D-8B9F-A562BB7BFA4D}" type="slidenum">
              <a:rPr lang="en-US" smtClean="0"/>
              <a:t>152</a:t>
            </a:fld>
            <a:endParaRPr lang="en-US"/>
          </a:p>
        </p:txBody>
      </p:sp>
    </p:spTree>
    <p:extLst>
      <p:ext uri="{BB962C8B-B14F-4D97-AF65-F5344CB8AC3E}">
        <p14:creationId xmlns:p14="http://schemas.microsoft.com/office/powerpoint/2010/main" val="3165626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no study examined the three-way interaction. Therefore, I also examined this effect. </a:t>
            </a:r>
          </a:p>
        </p:txBody>
      </p:sp>
      <p:sp>
        <p:nvSpPr>
          <p:cNvPr id="4" name="Slide Number Placeholder 3"/>
          <p:cNvSpPr>
            <a:spLocks noGrp="1"/>
          </p:cNvSpPr>
          <p:nvPr>
            <p:ph type="sldNum" sz="quarter" idx="5"/>
          </p:nvPr>
        </p:nvSpPr>
        <p:spPr/>
        <p:txBody>
          <a:bodyPr/>
          <a:lstStyle/>
          <a:p>
            <a:fld id="{17BD384E-CB59-FB4D-8B9F-A562BB7BFA4D}" type="slidenum">
              <a:rPr lang="en-US" smtClean="0"/>
              <a:t>153</a:t>
            </a:fld>
            <a:endParaRPr lang="en-US"/>
          </a:p>
        </p:txBody>
      </p:sp>
    </p:spTree>
    <p:extLst>
      <p:ext uri="{BB962C8B-B14F-4D97-AF65-F5344CB8AC3E}">
        <p14:creationId xmlns:p14="http://schemas.microsoft.com/office/powerpoint/2010/main" val="16943032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154</a:t>
            </a:fld>
            <a:endParaRPr lang="en-US"/>
          </a:p>
        </p:txBody>
      </p:sp>
    </p:spTree>
    <p:extLst>
      <p:ext uri="{BB962C8B-B14F-4D97-AF65-F5344CB8AC3E}">
        <p14:creationId xmlns:p14="http://schemas.microsoft.com/office/powerpoint/2010/main" val="2044110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158</a:t>
            </a:fld>
            <a:endParaRPr lang="en-US"/>
          </a:p>
        </p:txBody>
      </p:sp>
    </p:spTree>
    <p:extLst>
      <p:ext uri="{BB962C8B-B14F-4D97-AF65-F5344CB8AC3E}">
        <p14:creationId xmlns:p14="http://schemas.microsoft.com/office/powerpoint/2010/main" val="13731648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166</a:t>
            </a:fld>
            <a:endParaRPr lang="en-US"/>
          </a:p>
        </p:txBody>
      </p:sp>
    </p:spTree>
    <p:extLst>
      <p:ext uri="{BB962C8B-B14F-4D97-AF65-F5344CB8AC3E}">
        <p14:creationId xmlns:p14="http://schemas.microsoft.com/office/powerpoint/2010/main" val="33989527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167</a:t>
            </a:fld>
            <a:endParaRPr lang="en-US"/>
          </a:p>
        </p:txBody>
      </p:sp>
    </p:spTree>
    <p:extLst>
      <p:ext uri="{BB962C8B-B14F-4D97-AF65-F5344CB8AC3E}">
        <p14:creationId xmlns:p14="http://schemas.microsoft.com/office/powerpoint/2010/main" val="104787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168</a:t>
            </a:fld>
            <a:endParaRPr lang="en-US"/>
          </a:p>
        </p:txBody>
      </p:sp>
    </p:spTree>
    <p:extLst>
      <p:ext uri="{BB962C8B-B14F-4D97-AF65-F5344CB8AC3E}">
        <p14:creationId xmlns:p14="http://schemas.microsoft.com/office/powerpoint/2010/main" val="3460309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169</a:t>
            </a:fld>
            <a:endParaRPr lang="en-US"/>
          </a:p>
        </p:txBody>
      </p:sp>
    </p:spTree>
    <p:extLst>
      <p:ext uri="{BB962C8B-B14F-4D97-AF65-F5344CB8AC3E}">
        <p14:creationId xmlns:p14="http://schemas.microsoft.com/office/powerpoint/2010/main" val="42343929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170</a:t>
            </a:fld>
            <a:endParaRPr lang="en-US"/>
          </a:p>
        </p:txBody>
      </p:sp>
    </p:spTree>
    <p:extLst>
      <p:ext uri="{BB962C8B-B14F-4D97-AF65-F5344CB8AC3E}">
        <p14:creationId xmlns:p14="http://schemas.microsoft.com/office/powerpoint/2010/main" val="13426420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from </a:t>
            </a:r>
          </a:p>
        </p:txBody>
      </p:sp>
      <p:sp>
        <p:nvSpPr>
          <p:cNvPr id="4" name="Slide Number Placeholder 3"/>
          <p:cNvSpPr>
            <a:spLocks noGrp="1"/>
          </p:cNvSpPr>
          <p:nvPr>
            <p:ph type="sldNum" sz="quarter" idx="5"/>
          </p:nvPr>
        </p:nvSpPr>
        <p:spPr/>
        <p:txBody>
          <a:bodyPr/>
          <a:lstStyle/>
          <a:p>
            <a:fld id="{17BD384E-CB59-FB4D-8B9F-A562BB7BFA4D}" type="slidenum">
              <a:rPr lang="en-US" smtClean="0"/>
              <a:t>191</a:t>
            </a:fld>
            <a:endParaRPr lang="en-US"/>
          </a:p>
        </p:txBody>
      </p:sp>
    </p:spTree>
    <p:extLst>
      <p:ext uri="{BB962C8B-B14F-4D97-AF65-F5344CB8AC3E}">
        <p14:creationId xmlns:p14="http://schemas.microsoft.com/office/powerpoint/2010/main" val="408536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defined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21</a:t>
            </a:fld>
            <a:endParaRPr lang="en-US"/>
          </a:p>
        </p:txBody>
      </p:sp>
    </p:spTree>
    <p:extLst>
      <p:ext uri="{BB962C8B-B14F-4D97-AF65-F5344CB8AC3E}">
        <p14:creationId xmlns:p14="http://schemas.microsoft.com/office/powerpoint/2010/main" val="23721486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from </a:t>
            </a:r>
          </a:p>
        </p:txBody>
      </p:sp>
      <p:sp>
        <p:nvSpPr>
          <p:cNvPr id="4" name="Slide Number Placeholder 3"/>
          <p:cNvSpPr>
            <a:spLocks noGrp="1"/>
          </p:cNvSpPr>
          <p:nvPr>
            <p:ph type="sldNum" sz="quarter" idx="5"/>
          </p:nvPr>
        </p:nvSpPr>
        <p:spPr/>
        <p:txBody>
          <a:bodyPr/>
          <a:lstStyle/>
          <a:p>
            <a:fld id="{17BD384E-CB59-FB4D-8B9F-A562BB7BFA4D}" type="slidenum">
              <a:rPr lang="en-US" smtClean="0"/>
              <a:t>192</a:t>
            </a:fld>
            <a:endParaRPr lang="en-US"/>
          </a:p>
        </p:txBody>
      </p:sp>
    </p:spTree>
    <p:extLst>
      <p:ext uri="{BB962C8B-B14F-4D97-AF65-F5344CB8AC3E}">
        <p14:creationId xmlns:p14="http://schemas.microsoft.com/office/powerpoint/2010/main" val="31280112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from </a:t>
            </a:r>
          </a:p>
        </p:txBody>
      </p:sp>
      <p:sp>
        <p:nvSpPr>
          <p:cNvPr id="4" name="Slide Number Placeholder 3"/>
          <p:cNvSpPr>
            <a:spLocks noGrp="1"/>
          </p:cNvSpPr>
          <p:nvPr>
            <p:ph type="sldNum" sz="quarter" idx="5"/>
          </p:nvPr>
        </p:nvSpPr>
        <p:spPr/>
        <p:txBody>
          <a:bodyPr/>
          <a:lstStyle/>
          <a:p>
            <a:fld id="{17BD384E-CB59-FB4D-8B9F-A562BB7BFA4D}" type="slidenum">
              <a:rPr lang="en-US" smtClean="0"/>
              <a:t>193</a:t>
            </a:fld>
            <a:endParaRPr lang="en-US"/>
          </a:p>
        </p:txBody>
      </p:sp>
    </p:spTree>
    <p:extLst>
      <p:ext uri="{BB962C8B-B14F-4D97-AF65-F5344CB8AC3E}">
        <p14:creationId xmlns:p14="http://schemas.microsoft.com/office/powerpoint/2010/main" val="8938408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201</a:t>
            </a:fld>
            <a:endParaRPr lang="en-US"/>
          </a:p>
        </p:txBody>
      </p:sp>
    </p:spTree>
    <p:extLst>
      <p:ext uri="{BB962C8B-B14F-4D97-AF65-F5344CB8AC3E}">
        <p14:creationId xmlns:p14="http://schemas.microsoft.com/office/powerpoint/2010/main" val="17655415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202</a:t>
            </a:fld>
            <a:endParaRPr lang="en-US"/>
          </a:p>
        </p:txBody>
      </p:sp>
    </p:spTree>
    <p:extLst>
      <p:ext uri="{BB962C8B-B14F-4D97-AF65-F5344CB8AC3E}">
        <p14:creationId xmlns:p14="http://schemas.microsoft.com/office/powerpoint/2010/main" val="21555341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203</a:t>
            </a:fld>
            <a:endParaRPr lang="en-US"/>
          </a:p>
        </p:txBody>
      </p:sp>
    </p:spTree>
    <p:extLst>
      <p:ext uri="{BB962C8B-B14F-4D97-AF65-F5344CB8AC3E}">
        <p14:creationId xmlns:p14="http://schemas.microsoft.com/office/powerpoint/2010/main" val="17844499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204</a:t>
            </a:fld>
            <a:endParaRPr lang="en-US"/>
          </a:p>
        </p:txBody>
      </p:sp>
    </p:spTree>
    <p:extLst>
      <p:ext uri="{BB962C8B-B14F-4D97-AF65-F5344CB8AC3E}">
        <p14:creationId xmlns:p14="http://schemas.microsoft.com/office/powerpoint/2010/main" val="19098371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205</a:t>
            </a:fld>
            <a:endParaRPr lang="en-US"/>
          </a:p>
        </p:txBody>
      </p:sp>
    </p:spTree>
    <p:extLst>
      <p:ext uri="{BB962C8B-B14F-4D97-AF65-F5344CB8AC3E}">
        <p14:creationId xmlns:p14="http://schemas.microsoft.com/office/powerpoint/2010/main" val="25581784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206</a:t>
            </a:fld>
            <a:endParaRPr lang="en-US"/>
          </a:p>
        </p:txBody>
      </p:sp>
    </p:spTree>
    <p:extLst>
      <p:ext uri="{BB962C8B-B14F-4D97-AF65-F5344CB8AC3E}">
        <p14:creationId xmlns:p14="http://schemas.microsoft.com/office/powerpoint/2010/main" val="38048747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207</a:t>
            </a:fld>
            <a:endParaRPr lang="en-US"/>
          </a:p>
        </p:txBody>
      </p:sp>
    </p:spTree>
    <p:extLst>
      <p:ext uri="{BB962C8B-B14F-4D97-AF65-F5344CB8AC3E}">
        <p14:creationId xmlns:p14="http://schemas.microsoft.com/office/powerpoint/2010/main" val="31836025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nonlinear change allows researchers to develop a more nuanced understanding of change, thus allowing researchers to provide more specific recommendations to practitioners. </a:t>
            </a:r>
          </a:p>
        </p:txBody>
      </p:sp>
      <p:sp>
        <p:nvSpPr>
          <p:cNvPr id="4" name="Slide Number Placeholder 3"/>
          <p:cNvSpPr>
            <a:spLocks noGrp="1"/>
          </p:cNvSpPr>
          <p:nvPr>
            <p:ph type="sldNum" sz="quarter" idx="5"/>
          </p:nvPr>
        </p:nvSpPr>
        <p:spPr/>
        <p:txBody>
          <a:bodyPr/>
          <a:lstStyle/>
          <a:p>
            <a:fld id="{17BD384E-CB59-FB4D-8B9F-A562BB7BFA4D}" type="slidenum">
              <a:rPr lang="en-US" smtClean="0"/>
              <a:t>208</a:t>
            </a:fld>
            <a:endParaRPr lang="en-US"/>
          </a:p>
        </p:txBody>
      </p:sp>
    </p:spTree>
    <p:extLst>
      <p:ext uri="{BB962C8B-B14F-4D97-AF65-F5344CB8AC3E}">
        <p14:creationId xmlns:p14="http://schemas.microsoft.com/office/powerpoint/2010/main" val="124888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defined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22</a:t>
            </a:fld>
            <a:endParaRPr lang="en-US"/>
          </a:p>
        </p:txBody>
      </p:sp>
    </p:spTree>
    <p:extLst>
      <p:ext uri="{BB962C8B-B14F-4D97-AF65-F5344CB8AC3E}">
        <p14:creationId xmlns:p14="http://schemas.microsoft.com/office/powerpoint/2010/main" val="3625841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214</a:t>
            </a:fld>
            <a:endParaRPr lang="en-US"/>
          </a:p>
        </p:txBody>
      </p:sp>
    </p:spTree>
    <p:extLst>
      <p:ext uri="{BB962C8B-B14F-4D97-AF65-F5344CB8AC3E}">
        <p14:creationId xmlns:p14="http://schemas.microsoft.com/office/powerpoint/2010/main" val="20876419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215</a:t>
            </a:fld>
            <a:endParaRPr lang="en-US"/>
          </a:p>
        </p:txBody>
      </p:sp>
    </p:spTree>
    <p:extLst>
      <p:ext uri="{BB962C8B-B14F-4D97-AF65-F5344CB8AC3E}">
        <p14:creationId xmlns:p14="http://schemas.microsoft.com/office/powerpoint/2010/main" val="379543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defined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23</a:t>
            </a:fld>
            <a:endParaRPr lang="en-US"/>
          </a:p>
        </p:txBody>
      </p:sp>
    </p:spTree>
    <p:extLst>
      <p:ext uri="{BB962C8B-B14F-4D97-AF65-F5344CB8AC3E}">
        <p14:creationId xmlns:p14="http://schemas.microsoft.com/office/powerpoint/2010/main" val="3187858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defined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24</a:t>
            </a:fld>
            <a:endParaRPr lang="en-US"/>
          </a:p>
        </p:txBody>
      </p:sp>
    </p:spTree>
    <p:extLst>
      <p:ext uri="{BB962C8B-B14F-4D97-AF65-F5344CB8AC3E}">
        <p14:creationId xmlns:p14="http://schemas.microsoft.com/office/powerpoint/2010/main" val="306509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defined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25</a:t>
            </a:fld>
            <a:endParaRPr lang="en-US"/>
          </a:p>
        </p:txBody>
      </p:sp>
    </p:spTree>
    <p:extLst>
      <p:ext uri="{BB962C8B-B14F-4D97-AF65-F5344CB8AC3E}">
        <p14:creationId xmlns:p14="http://schemas.microsoft.com/office/powerpoint/2010/main" val="405046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26</a:t>
            </a:fld>
            <a:endParaRPr lang="en-US"/>
          </a:p>
        </p:txBody>
      </p:sp>
    </p:spTree>
    <p:extLst>
      <p:ext uri="{BB962C8B-B14F-4D97-AF65-F5344CB8AC3E}">
        <p14:creationId xmlns:p14="http://schemas.microsoft.com/office/powerpoint/2010/main" val="4255848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27</a:t>
            </a:fld>
            <a:endParaRPr lang="en-US"/>
          </a:p>
        </p:txBody>
      </p:sp>
    </p:spTree>
    <p:extLst>
      <p:ext uri="{BB962C8B-B14F-4D97-AF65-F5344CB8AC3E}">
        <p14:creationId xmlns:p14="http://schemas.microsoft.com/office/powerpoint/2010/main" val="2688228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28</a:t>
            </a:fld>
            <a:endParaRPr lang="en-US"/>
          </a:p>
        </p:txBody>
      </p:sp>
    </p:spTree>
    <p:extLst>
      <p:ext uri="{BB962C8B-B14F-4D97-AF65-F5344CB8AC3E}">
        <p14:creationId xmlns:p14="http://schemas.microsoft.com/office/powerpoint/2010/main" val="1792001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29</a:t>
            </a:fld>
            <a:endParaRPr lang="en-US"/>
          </a:p>
        </p:txBody>
      </p:sp>
    </p:spTree>
    <p:extLst>
      <p:ext uri="{BB962C8B-B14F-4D97-AF65-F5344CB8AC3E}">
        <p14:creationId xmlns:p14="http://schemas.microsoft.com/office/powerpoint/2010/main" val="468067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longitudinal research must be conducted to understand temporal dynamics, it is important to understand what patterns of change to expect over time. In doing so, we see that change over time is nonlinear.  For example, rate of rate forgetting curve. </a:t>
            </a:r>
          </a:p>
        </p:txBody>
      </p:sp>
      <p:sp>
        <p:nvSpPr>
          <p:cNvPr id="4" name="Slide Number Placeholder 3"/>
          <p:cNvSpPr>
            <a:spLocks noGrp="1"/>
          </p:cNvSpPr>
          <p:nvPr>
            <p:ph type="sldNum" sz="quarter" idx="5"/>
          </p:nvPr>
        </p:nvSpPr>
        <p:spPr/>
        <p:txBody>
          <a:bodyPr/>
          <a:lstStyle/>
          <a:p>
            <a:fld id="{17BD384E-CB59-FB4D-8B9F-A562BB7BFA4D}" type="slidenum">
              <a:rPr lang="en-US" smtClean="0"/>
              <a:t>12</a:t>
            </a:fld>
            <a:endParaRPr lang="en-US"/>
          </a:p>
        </p:txBody>
      </p:sp>
    </p:spTree>
    <p:extLst>
      <p:ext uri="{BB962C8B-B14F-4D97-AF65-F5344CB8AC3E}">
        <p14:creationId xmlns:p14="http://schemas.microsoft.com/office/powerpoint/2010/main" val="2365695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30</a:t>
            </a:fld>
            <a:endParaRPr lang="en-US"/>
          </a:p>
        </p:txBody>
      </p:sp>
    </p:spTree>
    <p:extLst>
      <p:ext uri="{BB962C8B-B14F-4D97-AF65-F5344CB8AC3E}">
        <p14:creationId xmlns:p14="http://schemas.microsoft.com/office/powerpoint/2010/main" val="3705982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31</a:t>
            </a:fld>
            <a:endParaRPr lang="en-US"/>
          </a:p>
        </p:txBody>
      </p:sp>
    </p:spTree>
    <p:extLst>
      <p:ext uri="{BB962C8B-B14F-4D97-AF65-F5344CB8AC3E}">
        <p14:creationId xmlns:p14="http://schemas.microsoft.com/office/powerpoint/2010/main" val="414839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32</a:t>
            </a:fld>
            <a:endParaRPr lang="en-US"/>
          </a:p>
        </p:txBody>
      </p:sp>
    </p:spTree>
    <p:extLst>
      <p:ext uri="{BB962C8B-B14F-4D97-AF65-F5344CB8AC3E}">
        <p14:creationId xmlns:p14="http://schemas.microsoft.com/office/powerpoint/2010/main" val="3586158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a:t>
            </a:r>
          </a:p>
        </p:txBody>
      </p:sp>
      <p:sp>
        <p:nvSpPr>
          <p:cNvPr id="4" name="Slide Number Placeholder 3"/>
          <p:cNvSpPr>
            <a:spLocks noGrp="1"/>
          </p:cNvSpPr>
          <p:nvPr>
            <p:ph type="sldNum" sz="quarter" idx="5"/>
          </p:nvPr>
        </p:nvSpPr>
        <p:spPr/>
        <p:txBody>
          <a:bodyPr/>
          <a:lstStyle/>
          <a:p>
            <a:fld id="{17BD384E-CB59-FB4D-8B9F-A562BB7BFA4D}" type="slidenum">
              <a:rPr lang="en-US" smtClean="0"/>
              <a:t>33</a:t>
            </a:fld>
            <a:endParaRPr lang="en-US"/>
          </a:p>
        </p:txBody>
      </p:sp>
    </p:spTree>
    <p:extLst>
      <p:ext uri="{BB962C8B-B14F-4D97-AF65-F5344CB8AC3E}">
        <p14:creationId xmlns:p14="http://schemas.microsoft.com/office/powerpoint/2010/main" val="3087648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a:t>
            </a:r>
            <a:r>
              <a:rPr lang="en-US" dirty="0" err="1"/>
              <a:t>defiend</a:t>
            </a:r>
            <a:r>
              <a:rPr lang="en-US" dirty="0"/>
              <a:t>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34</a:t>
            </a:fld>
            <a:endParaRPr lang="en-US"/>
          </a:p>
        </p:txBody>
      </p:sp>
    </p:spTree>
    <p:extLst>
      <p:ext uri="{BB962C8B-B14F-4D97-AF65-F5344CB8AC3E}">
        <p14:creationId xmlns:p14="http://schemas.microsoft.com/office/powerpoint/2010/main" val="414364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people will exhibit variability in their patterns of change, I </a:t>
            </a:r>
            <a:r>
              <a:rPr lang="en-US" dirty="0" err="1"/>
              <a:t>defiend</a:t>
            </a:r>
            <a:r>
              <a:rPr lang="en-US" dirty="0"/>
              <a:t> the population to account for this variability. This was accomplished by setting  variabilities for each parameter. These are also known as random-effects values, which are provided on this slide. The values presented earlier represent the mean curve and are also called fixed effects. </a:t>
            </a:r>
          </a:p>
        </p:txBody>
      </p:sp>
      <p:sp>
        <p:nvSpPr>
          <p:cNvPr id="4" name="Slide Number Placeholder 3"/>
          <p:cNvSpPr>
            <a:spLocks noGrp="1"/>
          </p:cNvSpPr>
          <p:nvPr>
            <p:ph type="sldNum" sz="quarter" idx="5"/>
          </p:nvPr>
        </p:nvSpPr>
        <p:spPr/>
        <p:txBody>
          <a:bodyPr/>
          <a:lstStyle/>
          <a:p>
            <a:fld id="{17BD384E-CB59-FB4D-8B9F-A562BB7BFA4D}" type="slidenum">
              <a:rPr lang="en-US" smtClean="0"/>
              <a:t>35</a:t>
            </a:fld>
            <a:endParaRPr lang="en-US"/>
          </a:p>
        </p:txBody>
      </p:sp>
    </p:spTree>
    <p:extLst>
      <p:ext uri="{BB962C8B-B14F-4D97-AF65-F5344CB8AC3E}">
        <p14:creationId xmlns:p14="http://schemas.microsoft.com/office/powerpoint/2010/main" val="3368530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36</a:t>
            </a:fld>
            <a:endParaRPr lang="en-US"/>
          </a:p>
        </p:txBody>
      </p:sp>
    </p:spTree>
    <p:extLst>
      <p:ext uri="{BB962C8B-B14F-4D97-AF65-F5344CB8AC3E}">
        <p14:creationId xmlns:p14="http://schemas.microsoft.com/office/powerpoint/2010/main" val="1214357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37</a:t>
            </a:fld>
            <a:endParaRPr lang="en-US"/>
          </a:p>
        </p:txBody>
      </p:sp>
    </p:spTree>
    <p:extLst>
      <p:ext uri="{BB962C8B-B14F-4D97-AF65-F5344CB8AC3E}">
        <p14:creationId xmlns:p14="http://schemas.microsoft.com/office/powerpoint/2010/main" val="3822042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42</a:t>
            </a:fld>
            <a:endParaRPr lang="en-US"/>
          </a:p>
        </p:txBody>
      </p:sp>
    </p:spTree>
    <p:extLst>
      <p:ext uri="{BB962C8B-B14F-4D97-AF65-F5344CB8AC3E}">
        <p14:creationId xmlns:p14="http://schemas.microsoft.com/office/powerpoint/2010/main" val="1767576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48</a:t>
            </a:fld>
            <a:endParaRPr lang="en-US"/>
          </a:p>
        </p:txBody>
      </p:sp>
    </p:spTree>
    <p:extLst>
      <p:ext uri="{BB962C8B-B14F-4D97-AF65-F5344CB8AC3E}">
        <p14:creationId xmlns:p14="http://schemas.microsoft.com/office/powerpoint/2010/main" val="235919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Incidence of speech errors throughout child development</a:t>
            </a:r>
          </a:p>
        </p:txBody>
      </p:sp>
      <p:sp>
        <p:nvSpPr>
          <p:cNvPr id="4" name="Slide Number Placeholder 3"/>
          <p:cNvSpPr>
            <a:spLocks noGrp="1"/>
          </p:cNvSpPr>
          <p:nvPr>
            <p:ph type="sldNum" sz="quarter" idx="5"/>
          </p:nvPr>
        </p:nvSpPr>
        <p:spPr/>
        <p:txBody>
          <a:bodyPr/>
          <a:lstStyle/>
          <a:p>
            <a:fld id="{17BD384E-CB59-FB4D-8B9F-A562BB7BFA4D}" type="slidenum">
              <a:rPr lang="en-US" smtClean="0"/>
              <a:t>13</a:t>
            </a:fld>
            <a:endParaRPr lang="en-US"/>
          </a:p>
        </p:txBody>
      </p:sp>
    </p:spTree>
    <p:extLst>
      <p:ext uri="{BB962C8B-B14F-4D97-AF65-F5344CB8AC3E}">
        <p14:creationId xmlns:p14="http://schemas.microsoft.com/office/powerpoint/2010/main" val="3115096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54</a:t>
            </a:fld>
            <a:endParaRPr lang="en-US"/>
          </a:p>
        </p:txBody>
      </p:sp>
    </p:spTree>
    <p:extLst>
      <p:ext uri="{BB962C8B-B14F-4D97-AF65-F5344CB8AC3E}">
        <p14:creationId xmlns:p14="http://schemas.microsoft.com/office/powerpoint/2010/main" val="2666465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latent-growth curve model </a:t>
            </a:r>
          </a:p>
        </p:txBody>
      </p:sp>
      <p:sp>
        <p:nvSpPr>
          <p:cNvPr id="4" name="Slide Number Placeholder 3"/>
          <p:cNvSpPr>
            <a:spLocks noGrp="1"/>
          </p:cNvSpPr>
          <p:nvPr>
            <p:ph type="sldNum" sz="quarter" idx="5"/>
          </p:nvPr>
        </p:nvSpPr>
        <p:spPr/>
        <p:txBody>
          <a:bodyPr/>
          <a:lstStyle/>
          <a:p>
            <a:fld id="{17BD384E-CB59-FB4D-8B9F-A562BB7BFA4D}" type="slidenum">
              <a:rPr lang="en-US" smtClean="0"/>
              <a:t>55</a:t>
            </a:fld>
            <a:endParaRPr lang="en-US"/>
          </a:p>
        </p:txBody>
      </p:sp>
    </p:spTree>
    <p:extLst>
      <p:ext uri="{BB962C8B-B14F-4D97-AF65-F5344CB8AC3E}">
        <p14:creationId xmlns:p14="http://schemas.microsoft.com/office/powerpoint/2010/main" val="1615471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latent-growth curve model </a:t>
            </a:r>
          </a:p>
        </p:txBody>
      </p:sp>
      <p:sp>
        <p:nvSpPr>
          <p:cNvPr id="4" name="Slide Number Placeholder 3"/>
          <p:cNvSpPr>
            <a:spLocks noGrp="1"/>
          </p:cNvSpPr>
          <p:nvPr>
            <p:ph type="sldNum" sz="quarter" idx="5"/>
          </p:nvPr>
        </p:nvSpPr>
        <p:spPr/>
        <p:txBody>
          <a:bodyPr/>
          <a:lstStyle/>
          <a:p>
            <a:fld id="{17BD384E-CB59-FB4D-8B9F-A562BB7BFA4D}" type="slidenum">
              <a:rPr lang="en-US" smtClean="0"/>
              <a:t>56</a:t>
            </a:fld>
            <a:endParaRPr lang="en-US"/>
          </a:p>
        </p:txBody>
      </p:sp>
    </p:spTree>
    <p:extLst>
      <p:ext uri="{BB962C8B-B14F-4D97-AF65-F5344CB8AC3E}">
        <p14:creationId xmlns:p14="http://schemas.microsoft.com/office/powerpoint/2010/main" val="3406224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Structured latent-growth curve model </a:t>
            </a:r>
          </a:p>
        </p:txBody>
      </p:sp>
      <p:sp>
        <p:nvSpPr>
          <p:cNvPr id="4" name="Slide Number Placeholder 3"/>
          <p:cNvSpPr>
            <a:spLocks noGrp="1"/>
          </p:cNvSpPr>
          <p:nvPr>
            <p:ph type="sldNum" sz="quarter" idx="5"/>
          </p:nvPr>
        </p:nvSpPr>
        <p:spPr/>
        <p:txBody>
          <a:bodyPr/>
          <a:lstStyle/>
          <a:p>
            <a:fld id="{17BD384E-CB59-FB4D-8B9F-A562BB7BFA4D}" type="slidenum">
              <a:rPr lang="en-US" smtClean="0"/>
              <a:t>57</a:t>
            </a:fld>
            <a:endParaRPr lang="en-US"/>
          </a:p>
        </p:txBody>
      </p:sp>
    </p:spTree>
    <p:extLst>
      <p:ext uri="{BB962C8B-B14F-4D97-AF65-F5344CB8AC3E}">
        <p14:creationId xmlns:p14="http://schemas.microsoft.com/office/powerpoint/2010/main" val="1467556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58</a:t>
            </a:fld>
            <a:endParaRPr lang="en-US"/>
          </a:p>
        </p:txBody>
      </p:sp>
    </p:spTree>
    <p:extLst>
      <p:ext uri="{BB962C8B-B14F-4D97-AF65-F5344CB8AC3E}">
        <p14:creationId xmlns:p14="http://schemas.microsoft.com/office/powerpoint/2010/main" val="4124182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cell size. In each cell, I generated 100 samples. Because each sample is effectively a study, then the estimates of each cell were calculated from 1000 studies, and were therefore, meta-analytic </a:t>
            </a:r>
            <a:r>
              <a:rPr lang="en-US" dirty="0" err="1"/>
              <a:t>estiomates</a:t>
            </a:r>
            <a:r>
              <a:rPr lang="en-US" dirty="0"/>
              <a:t>. Given the large cell size, I did not use significance testing because the comparison of any two groups would almost </a:t>
            </a:r>
            <a:r>
              <a:rPr lang="en-US" dirty="0" err="1"/>
              <a:t>certaintly</a:t>
            </a:r>
            <a:r>
              <a:rPr lang="en-US" dirty="0"/>
              <a:t> return </a:t>
            </a:r>
            <a:r>
              <a:rPr lang="en-US" dirty="0" err="1"/>
              <a:t>sigifnica</a:t>
            </a:r>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59</a:t>
            </a:fld>
            <a:endParaRPr lang="en-US"/>
          </a:p>
        </p:txBody>
      </p:sp>
    </p:spTree>
    <p:extLst>
      <p:ext uri="{BB962C8B-B14F-4D97-AF65-F5344CB8AC3E}">
        <p14:creationId xmlns:p14="http://schemas.microsoft.com/office/powerpoint/2010/main" val="16303742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60</a:t>
            </a:fld>
            <a:endParaRPr lang="en-US"/>
          </a:p>
        </p:txBody>
      </p:sp>
    </p:spTree>
    <p:extLst>
      <p:ext uri="{BB962C8B-B14F-4D97-AF65-F5344CB8AC3E}">
        <p14:creationId xmlns:p14="http://schemas.microsoft.com/office/powerpoint/2010/main" val="3201050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61</a:t>
            </a:fld>
            <a:endParaRPr lang="en-US"/>
          </a:p>
        </p:txBody>
      </p:sp>
    </p:spTree>
    <p:extLst>
      <p:ext uri="{BB962C8B-B14F-4D97-AF65-F5344CB8AC3E}">
        <p14:creationId xmlns:p14="http://schemas.microsoft.com/office/powerpoint/2010/main" val="3791587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62</a:t>
            </a:fld>
            <a:endParaRPr lang="en-US"/>
          </a:p>
        </p:txBody>
      </p:sp>
    </p:spTree>
    <p:extLst>
      <p:ext uri="{BB962C8B-B14F-4D97-AF65-F5344CB8AC3E}">
        <p14:creationId xmlns:p14="http://schemas.microsoft.com/office/powerpoint/2010/main" val="269930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63</a:t>
            </a:fld>
            <a:endParaRPr lang="en-US"/>
          </a:p>
        </p:txBody>
      </p:sp>
    </p:spTree>
    <p:extLst>
      <p:ext uri="{BB962C8B-B14F-4D97-AF65-F5344CB8AC3E}">
        <p14:creationId xmlns:p14="http://schemas.microsoft.com/office/powerpoint/2010/main" val="323566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a common practitioner question is whether spacing measurements near periods of change yields better estimates and how  to space measurement when the nature of change is uncertain, I devised an experiment to answer this question. </a:t>
            </a:r>
          </a:p>
        </p:txBody>
      </p:sp>
      <p:sp>
        <p:nvSpPr>
          <p:cNvPr id="4" name="Slide Number Placeholder 3"/>
          <p:cNvSpPr>
            <a:spLocks noGrp="1"/>
          </p:cNvSpPr>
          <p:nvPr>
            <p:ph type="sldNum" sz="quarter" idx="5"/>
          </p:nvPr>
        </p:nvSpPr>
        <p:spPr/>
        <p:txBody>
          <a:bodyPr/>
          <a:lstStyle/>
          <a:p>
            <a:fld id="{17BD384E-CB59-FB4D-8B9F-A562BB7BFA4D}" type="slidenum">
              <a:rPr lang="en-US" smtClean="0"/>
              <a:t>14</a:t>
            </a:fld>
            <a:endParaRPr lang="en-US"/>
          </a:p>
        </p:txBody>
      </p:sp>
    </p:spTree>
    <p:extLst>
      <p:ext uri="{BB962C8B-B14F-4D97-AF65-F5344CB8AC3E}">
        <p14:creationId xmlns:p14="http://schemas.microsoft.com/office/powerpoint/2010/main" val="22520437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64</a:t>
            </a:fld>
            <a:endParaRPr lang="en-US"/>
          </a:p>
        </p:txBody>
      </p:sp>
    </p:spTree>
    <p:extLst>
      <p:ext uri="{BB962C8B-B14F-4D97-AF65-F5344CB8AC3E}">
        <p14:creationId xmlns:p14="http://schemas.microsoft.com/office/powerpoint/2010/main" val="355203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65</a:t>
            </a:fld>
            <a:endParaRPr lang="en-US"/>
          </a:p>
        </p:txBody>
      </p:sp>
    </p:spTree>
    <p:extLst>
      <p:ext uri="{BB962C8B-B14F-4D97-AF65-F5344CB8AC3E}">
        <p14:creationId xmlns:p14="http://schemas.microsoft.com/office/powerpoint/2010/main" val="3566170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66</a:t>
            </a:fld>
            <a:endParaRPr lang="en-US"/>
          </a:p>
        </p:txBody>
      </p:sp>
    </p:spTree>
    <p:extLst>
      <p:ext uri="{BB962C8B-B14F-4D97-AF65-F5344CB8AC3E}">
        <p14:creationId xmlns:p14="http://schemas.microsoft.com/office/powerpoint/2010/main" val="3060877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 each cell, 1000 samples are generated and 1000 models are applied. In other words, for each cell, 1000 studies are ‘conducted’ and 1000 models are applied. Thus, 1000 studies contribute to the parameter estimates of each cell in my simulation experiment, and so the estimates of each cell are effectively a meta-analysis. Therefore, significance testing was not conducted in this simulation experiment or </a:t>
            </a:r>
            <a:r>
              <a:rPr lang="en-US" dirty="0" err="1"/>
              <a:t>anyof</a:t>
            </a:r>
            <a:r>
              <a:rPr lang="en-US" dirty="0"/>
              <a:t> my other simulation experiments. </a:t>
            </a:r>
          </a:p>
        </p:txBody>
      </p:sp>
      <p:sp>
        <p:nvSpPr>
          <p:cNvPr id="4" name="Slide Number Placeholder 3"/>
          <p:cNvSpPr>
            <a:spLocks noGrp="1"/>
          </p:cNvSpPr>
          <p:nvPr>
            <p:ph type="sldNum" sz="quarter" idx="5"/>
          </p:nvPr>
        </p:nvSpPr>
        <p:spPr/>
        <p:txBody>
          <a:bodyPr/>
          <a:lstStyle/>
          <a:p>
            <a:fld id="{17BD384E-CB59-FB4D-8B9F-A562BB7BFA4D}" type="slidenum">
              <a:rPr lang="en-US" smtClean="0"/>
              <a:t>67</a:t>
            </a:fld>
            <a:endParaRPr lang="en-US"/>
          </a:p>
        </p:txBody>
      </p:sp>
    </p:spTree>
    <p:extLst>
      <p:ext uri="{BB962C8B-B14F-4D97-AF65-F5344CB8AC3E}">
        <p14:creationId xmlns:p14="http://schemas.microsoft.com/office/powerpoint/2010/main" val="2625774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68</a:t>
            </a:fld>
            <a:endParaRPr lang="en-US"/>
          </a:p>
        </p:txBody>
      </p:sp>
    </p:spTree>
    <p:extLst>
      <p:ext uri="{BB962C8B-B14F-4D97-AF65-F5344CB8AC3E}">
        <p14:creationId xmlns:p14="http://schemas.microsoft.com/office/powerpoint/2010/main" val="3667118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69</a:t>
            </a:fld>
            <a:endParaRPr lang="en-US"/>
          </a:p>
        </p:txBody>
      </p:sp>
    </p:spTree>
    <p:extLst>
      <p:ext uri="{BB962C8B-B14F-4D97-AF65-F5344CB8AC3E}">
        <p14:creationId xmlns:p14="http://schemas.microsoft.com/office/powerpoint/2010/main" val="3718687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70</a:t>
            </a:fld>
            <a:endParaRPr lang="en-US"/>
          </a:p>
        </p:txBody>
      </p:sp>
    </p:spTree>
    <p:extLst>
      <p:ext uri="{BB962C8B-B14F-4D97-AF65-F5344CB8AC3E}">
        <p14:creationId xmlns:p14="http://schemas.microsoft.com/office/powerpoint/2010/main" val="3334240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71</a:t>
            </a:fld>
            <a:endParaRPr lang="en-US"/>
          </a:p>
        </p:txBody>
      </p:sp>
    </p:spTree>
    <p:extLst>
      <p:ext uri="{BB962C8B-B14F-4D97-AF65-F5344CB8AC3E}">
        <p14:creationId xmlns:p14="http://schemas.microsoft.com/office/powerpoint/2010/main" val="12064679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72</a:t>
            </a:fld>
            <a:endParaRPr lang="en-US"/>
          </a:p>
        </p:txBody>
      </p:sp>
    </p:spTree>
    <p:extLst>
      <p:ext uri="{BB962C8B-B14F-4D97-AF65-F5344CB8AC3E}">
        <p14:creationId xmlns:p14="http://schemas.microsoft.com/office/powerpoint/2010/main" val="2530748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73</a:t>
            </a:fld>
            <a:endParaRPr lang="en-US"/>
          </a:p>
        </p:txBody>
      </p:sp>
    </p:spTree>
    <p:extLst>
      <p:ext uri="{BB962C8B-B14F-4D97-AF65-F5344CB8AC3E}">
        <p14:creationId xmlns:p14="http://schemas.microsoft.com/office/powerpoint/2010/main" val="110790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answering this question, I also designed Experiment 1 to determine whether placing measurements near periods of change increased model performance. </a:t>
            </a:r>
          </a:p>
          <a:p>
            <a:endParaRPr lang="en-US" dirty="0"/>
          </a:p>
          <a:p>
            <a:r>
              <a:rPr lang="en-US" dirty="0"/>
              <a:t>At this point, one question might concern how I went about answering these questions. Therefore, I am going to discuss my methods in the slides that follow. </a:t>
            </a:r>
          </a:p>
        </p:txBody>
      </p:sp>
      <p:sp>
        <p:nvSpPr>
          <p:cNvPr id="4" name="Slide Number Placeholder 3"/>
          <p:cNvSpPr>
            <a:spLocks noGrp="1"/>
          </p:cNvSpPr>
          <p:nvPr>
            <p:ph type="sldNum" sz="quarter" idx="5"/>
          </p:nvPr>
        </p:nvSpPr>
        <p:spPr/>
        <p:txBody>
          <a:bodyPr/>
          <a:lstStyle/>
          <a:p>
            <a:fld id="{17BD384E-CB59-FB4D-8B9F-A562BB7BFA4D}" type="slidenum">
              <a:rPr lang="en-US" smtClean="0"/>
              <a:t>15</a:t>
            </a:fld>
            <a:endParaRPr lang="en-US"/>
          </a:p>
        </p:txBody>
      </p:sp>
    </p:spTree>
    <p:extLst>
      <p:ext uri="{BB962C8B-B14F-4D97-AF65-F5344CB8AC3E}">
        <p14:creationId xmlns:p14="http://schemas.microsoft.com/office/powerpoint/2010/main" val="35108312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74</a:t>
            </a:fld>
            <a:endParaRPr lang="en-US"/>
          </a:p>
        </p:txBody>
      </p:sp>
    </p:spTree>
    <p:extLst>
      <p:ext uri="{BB962C8B-B14F-4D97-AF65-F5344CB8AC3E}">
        <p14:creationId xmlns:p14="http://schemas.microsoft.com/office/powerpoint/2010/main" val="158682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75</a:t>
            </a:fld>
            <a:endParaRPr lang="en-US"/>
          </a:p>
        </p:txBody>
      </p:sp>
    </p:spTree>
    <p:extLst>
      <p:ext uri="{BB962C8B-B14F-4D97-AF65-F5344CB8AC3E}">
        <p14:creationId xmlns:p14="http://schemas.microsoft.com/office/powerpoint/2010/main" val="3223212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76</a:t>
            </a:fld>
            <a:endParaRPr lang="en-US"/>
          </a:p>
        </p:txBody>
      </p:sp>
    </p:spTree>
    <p:extLst>
      <p:ext uri="{BB962C8B-B14F-4D97-AF65-F5344CB8AC3E}">
        <p14:creationId xmlns:p14="http://schemas.microsoft.com/office/powerpoint/2010/main" val="3078208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77</a:t>
            </a:fld>
            <a:endParaRPr lang="en-US"/>
          </a:p>
        </p:txBody>
      </p:sp>
    </p:spTree>
    <p:extLst>
      <p:ext uri="{BB962C8B-B14F-4D97-AF65-F5344CB8AC3E}">
        <p14:creationId xmlns:p14="http://schemas.microsoft.com/office/powerpoint/2010/main" val="1172731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78</a:t>
            </a:fld>
            <a:endParaRPr lang="en-US"/>
          </a:p>
        </p:txBody>
      </p:sp>
    </p:spTree>
    <p:extLst>
      <p:ext uri="{BB962C8B-B14F-4D97-AF65-F5344CB8AC3E}">
        <p14:creationId xmlns:p14="http://schemas.microsoft.com/office/powerpoint/2010/main" val="423937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79</a:t>
            </a:fld>
            <a:endParaRPr lang="en-US"/>
          </a:p>
        </p:txBody>
      </p:sp>
    </p:spTree>
    <p:extLst>
      <p:ext uri="{BB962C8B-B14F-4D97-AF65-F5344CB8AC3E}">
        <p14:creationId xmlns:p14="http://schemas.microsoft.com/office/powerpoint/2010/main" val="33326077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80</a:t>
            </a:fld>
            <a:endParaRPr lang="en-US"/>
          </a:p>
        </p:txBody>
      </p:sp>
    </p:spTree>
    <p:extLst>
      <p:ext uri="{BB962C8B-B14F-4D97-AF65-F5344CB8AC3E}">
        <p14:creationId xmlns:p14="http://schemas.microsoft.com/office/powerpoint/2010/main" val="7949284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81</a:t>
            </a:fld>
            <a:endParaRPr lang="en-US"/>
          </a:p>
        </p:txBody>
      </p:sp>
    </p:spTree>
    <p:extLst>
      <p:ext uri="{BB962C8B-B14F-4D97-AF65-F5344CB8AC3E}">
        <p14:creationId xmlns:p14="http://schemas.microsoft.com/office/powerpoint/2010/main" val="16135519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82</a:t>
            </a:fld>
            <a:endParaRPr lang="en-US"/>
          </a:p>
        </p:txBody>
      </p:sp>
    </p:spTree>
    <p:extLst>
      <p:ext uri="{BB962C8B-B14F-4D97-AF65-F5344CB8AC3E}">
        <p14:creationId xmlns:p14="http://schemas.microsoft.com/office/powerpoint/2010/main" val="123489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83</a:t>
            </a:fld>
            <a:endParaRPr lang="en-US"/>
          </a:p>
        </p:txBody>
      </p:sp>
    </p:spTree>
    <p:extLst>
      <p:ext uri="{BB962C8B-B14F-4D97-AF65-F5344CB8AC3E}">
        <p14:creationId xmlns:p14="http://schemas.microsoft.com/office/powerpoint/2010/main" val="202248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16</a:t>
            </a:fld>
            <a:endParaRPr lang="en-US"/>
          </a:p>
        </p:txBody>
      </p:sp>
    </p:spTree>
    <p:extLst>
      <p:ext uri="{BB962C8B-B14F-4D97-AF65-F5344CB8AC3E}">
        <p14:creationId xmlns:p14="http://schemas.microsoft.com/office/powerpoint/2010/main" val="17798714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84</a:t>
            </a:fld>
            <a:endParaRPr lang="en-US"/>
          </a:p>
        </p:txBody>
      </p:sp>
    </p:spTree>
    <p:extLst>
      <p:ext uri="{BB962C8B-B14F-4D97-AF65-F5344CB8AC3E}">
        <p14:creationId xmlns:p14="http://schemas.microsoft.com/office/powerpoint/2010/main" val="2950560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85</a:t>
            </a:fld>
            <a:endParaRPr lang="en-US"/>
          </a:p>
        </p:txBody>
      </p:sp>
    </p:spTree>
    <p:extLst>
      <p:ext uri="{BB962C8B-B14F-4D97-AF65-F5344CB8AC3E}">
        <p14:creationId xmlns:p14="http://schemas.microsoft.com/office/powerpoint/2010/main" val="31142758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86</a:t>
            </a:fld>
            <a:endParaRPr lang="en-US"/>
          </a:p>
        </p:txBody>
      </p:sp>
    </p:spTree>
    <p:extLst>
      <p:ext uri="{BB962C8B-B14F-4D97-AF65-F5344CB8AC3E}">
        <p14:creationId xmlns:p14="http://schemas.microsoft.com/office/powerpoint/2010/main" val="15299061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model performance, two metrics were used. To understand why these metrics were used, it is important to remember that, in each cell, one thousand samples were generated and, thus, 1000 models were created to provide 1000 parameter estimates. Thus, in cell for each parameter, there is a distribution of values. </a:t>
            </a:r>
          </a:p>
        </p:txBody>
      </p:sp>
      <p:sp>
        <p:nvSpPr>
          <p:cNvPr id="4" name="Slide Number Placeholder 3"/>
          <p:cNvSpPr>
            <a:spLocks noGrp="1"/>
          </p:cNvSpPr>
          <p:nvPr>
            <p:ph type="sldNum" sz="quarter" idx="5"/>
          </p:nvPr>
        </p:nvSpPr>
        <p:spPr/>
        <p:txBody>
          <a:bodyPr/>
          <a:lstStyle/>
          <a:p>
            <a:fld id="{17BD384E-CB59-FB4D-8B9F-A562BB7BFA4D}" type="slidenum">
              <a:rPr lang="en-US" smtClean="0"/>
              <a:t>87</a:t>
            </a:fld>
            <a:endParaRPr lang="en-US"/>
          </a:p>
        </p:txBody>
      </p:sp>
    </p:spTree>
    <p:extLst>
      <p:ext uri="{BB962C8B-B14F-4D97-AF65-F5344CB8AC3E}">
        <p14:creationId xmlns:p14="http://schemas.microsoft.com/office/powerpoint/2010/main" val="27434099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89</a:t>
            </a:fld>
            <a:endParaRPr lang="en-US"/>
          </a:p>
        </p:txBody>
      </p:sp>
    </p:spTree>
    <p:extLst>
      <p:ext uri="{BB962C8B-B14F-4D97-AF65-F5344CB8AC3E}">
        <p14:creationId xmlns:p14="http://schemas.microsoft.com/office/powerpoint/2010/main" val="28895139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90</a:t>
            </a:fld>
            <a:endParaRPr lang="en-US"/>
          </a:p>
        </p:txBody>
      </p:sp>
    </p:spTree>
    <p:extLst>
      <p:ext uri="{BB962C8B-B14F-4D97-AF65-F5344CB8AC3E}">
        <p14:creationId xmlns:p14="http://schemas.microsoft.com/office/powerpoint/2010/main" val="2906133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91</a:t>
            </a:fld>
            <a:endParaRPr lang="en-US"/>
          </a:p>
        </p:txBody>
      </p:sp>
    </p:spTree>
    <p:extLst>
      <p:ext uri="{BB962C8B-B14F-4D97-AF65-F5344CB8AC3E}">
        <p14:creationId xmlns:p14="http://schemas.microsoft.com/office/powerpoint/2010/main" val="3932553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we can see this is the case for all the other parameters. Again, note that I am only showing results for day-unit parameters because the results for the Likert-unit parameters were trivial. </a:t>
            </a:r>
          </a:p>
        </p:txBody>
      </p:sp>
      <p:sp>
        <p:nvSpPr>
          <p:cNvPr id="4" name="Slide Number Placeholder 3"/>
          <p:cNvSpPr>
            <a:spLocks noGrp="1"/>
          </p:cNvSpPr>
          <p:nvPr>
            <p:ph type="sldNum" sz="quarter" idx="5"/>
          </p:nvPr>
        </p:nvSpPr>
        <p:spPr/>
        <p:txBody>
          <a:bodyPr/>
          <a:lstStyle/>
          <a:p>
            <a:fld id="{17BD384E-CB59-FB4D-8B9F-A562BB7BFA4D}" type="slidenum">
              <a:rPr lang="en-US" smtClean="0"/>
              <a:t>92</a:t>
            </a:fld>
            <a:endParaRPr lang="en-US"/>
          </a:p>
        </p:txBody>
      </p:sp>
    </p:spTree>
    <p:extLst>
      <p:ext uri="{BB962C8B-B14F-4D97-AF65-F5344CB8AC3E}">
        <p14:creationId xmlns:p14="http://schemas.microsoft.com/office/powerpoint/2010/main" val="216401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93</a:t>
            </a:fld>
            <a:endParaRPr lang="en-US"/>
          </a:p>
        </p:txBody>
      </p:sp>
    </p:spTree>
    <p:extLst>
      <p:ext uri="{BB962C8B-B14F-4D97-AF65-F5344CB8AC3E}">
        <p14:creationId xmlns:p14="http://schemas.microsoft.com/office/powerpoint/2010/main" val="1014932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94</a:t>
            </a:fld>
            <a:endParaRPr lang="en-US"/>
          </a:p>
        </p:txBody>
      </p:sp>
    </p:spTree>
    <p:extLst>
      <p:ext uri="{BB962C8B-B14F-4D97-AF65-F5344CB8AC3E}">
        <p14:creationId xmlns:p14="http://schemas.microsoft.com/office/powerpoint/2010/main" val="2967915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17</a:t>
            </a:fld>
            <a:endParaRPr lang="en-US"/>
          </a:p>
        </p:txBody>
      </p:sp>
    </p:spTree>
    <p:extLst>
      <p:ext uri="{BB962C8B-B14F-4D97-AF65-F5344CB8AC3E}">
        <p14:creationId xmlns:p14="http://schemas.microsoft.com/office/powerpoint/2010/main" val="40755860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we can see this is the case for all the other parameters. Again, note that I am only showing results for day-unit parameters because the results for the Likert-unit parameters were trivial. </a:t>
            </a:r>
          </a:p>
        </p:txBody>
      </p:sp>
      <p:sp>
        <p:nvSpPr>
          <p:cNvPr id="4" name="Slide Number Placeholder 3"/>
          <p:cNvSpPr>
            <a:spLocks noGrp="1"/>
          </p:cNvSpPr>
          <p:nvPr>
            <p:ph type="sldNum" sz="quarter" idx="5"/>
          </p:nvPr>
        </p:nvSpPr>
        <p:spPr/>
        <p:txBody>
          <a:bodyPr/>
          <a:lstStyle/>
          <a:p>
            <a:fld id="{17BD384E-CB59-FB4D-8B9F-A562BB7BFA4D}" type="slidenum">
              <a:rPr lang="en-US" smtClean="0"/>
              <a:t>95</a:t>
            </a:fld>
            <a:endParaRPr lang="en-US"/>
          </a:p>
        </p:txBody>
      </p:sp>
    </p:spTree>
    <p:extLst>
      <p:ext uri="{BB962C8B-B14F-4D97-AF65-F5344CB8AC3E}">
        <p14:creationId xmlns:p14="http://schemas.microsoft.com/office/powerpoint/2010/main" val="39988625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we can see this is the case for all the other parameters. Again, note that I am only showing results for day-unit parameters because the results for the Likert-unit parameters were trivial. </a:t>
            </a:r>
          </a:p>
        </p:txBody>
      </p:sp>
      <p:sp>
        <p:nvSpPr>
          <p:cNvPr id="4" name="Slide Number Placeholder 3"/>
          <p:cNvSpPr>
            <a:spLocks noGrp="1"/>
          </p:cNvSpPr>
          <p:nvPr>
            <p:ph type="sldNum" sz="quarter" idx="5"/>
          </p:nvPr>
        </p:nvSpPr>
        <p:spPr/>
        <p:txBody>
          <a:bodyPr/>
          <a:lstStyle/>
          <a:p>
            <a:fld id="{17BD384E-CB59-FB4D-8B9F-A562BB7BFA4D}" type="slidenum">
              <a:rPr lang="en-US" smtClean="0"/>
              <a:t>96</a:t>
            </a:fld>
            <a:endParaRPr lang="en-US"/>
          </a:p>
        </p:txBody>
      </p:sp>
    </p:spTree>
    <p:extLst>
      <p:ext uri="{BB962C8B-B14F-4D97-AF65-F5344CB8AC3E}">
        <p14:creationId xmlns:p14="http://schemas.microsoft.com/office/powerpoint/2010/main" val="36858161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97</a:t>
            </a:fld>
            <a:endParaRPr lang="en-US"/>
          </a:p>
        </p:txBody>
      </p:sp>
    </p:spTree>
    <p:extLst>
      <p:ext uri="{BB962C8B-B14F-4D97-AF65-F5344CB8AC3E}">
        <p14:creationId xmlns:p14="http://schemas.microsoft.com/office/powerpoint/2010/main" val="17167320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98</a:t>
            </a:fld>
            <a:endParaRPr lang="en-US"/>
          </a:p>
        </p:txBody>
      </p:sp>
    </p:spTree>
    <p:extLst>
      <p:ext uri="{BB962C8B-B14F-4D97-AF65-F5344CB8AC3E}">
        <p14:creationId xmlns:p14="http://schemas.microsoft.com/office/powerpoint/2010/main" val="39711390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99</a:t>
            </a:fld>
            <a:endParaRPr lang="en-US"/>
          </a:p>
        </p:txBody>
      </p:sp>
    </p:spTree>
    <p:extLst>
      <p:ext uri="{BB962C8B-B14F-4D97-AF65-F5344CB8AC3E}">
        <p14:creationId xmlns:p14="http://schemas.microsoft.com/office/powerpoint/2010/main" val="17814723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100</a:t>
            </a:fld>
            <a:endParaRPr lang="en-US"/>
          </a:p>
        </p:txBody>
      </p:sp>
    </p:spTree>
    <p:extLst>
      <p:ext uri="{BB962C8B-B14F-4D97-AF65-F5344CB8AC3E}">
        <p14:creationId xmlns:p14="http://schemas.microsoft.com/office/powerpoint/2010/main" val="7446992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101</a:t>
            </a:fld>
            <a:endParaRPr lang="en-US"/>
          </a:p>
        </p:txBody>
      </p:sp>
    </p:spTree>
    <p:extLst>
      <p:ext uri="{BB962C8B-B14F-4D97-AF65-F5344CB8AC3E}">
        <p14:creationId xmlns:p14="http://schemas.microsoft.com/office/powerpoint/2010/main" val="2048671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102</a:t>
            </a:fld>
            <a:endParaRPr lang="en-US"/>
          </a:p>
        </p:txBody>
      </p:sp>
    </p:spTree>
    <p:extLst>
      <p:ext uri="{BB962C8B-B14F-4D97-AF65-F5344CB8AC3E}">
        <p14:creationId xmlns:p14="http://schemas.microsoft.com/office/powerpoint/2010/main" val="25631287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103</a:t>
            </a:fld>
            <a:endParaRPr lang="en-US"/>
          </a:p>
        </p:txBody>
      </p:sp>
    </p:spTree>
    <p:extLst>
      <p:ext uri="{BB962C8B-B14F-4D97-AF65-F5344CB8AC3E}">
        <p14:creationId xmlns:p14="http://schemas.microsoft.com/office/powerpoint/2010/main" val="27344944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104</a:t>
            </a:fld>
            <a:endParaRPr lang="en-US"/>
          </a:p>
        </p:txBody>
      </p:sp>
    </p:spTree>
    <p:extLst>
      <p:ext uri="{BB962C8B-B14F-4D97-AF65-F5344CB8AC3E}">
        <p14:creationId xmlns:p14="http://schemas.microsoft.com/office/powerpoint/2010/main" val="177503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18</a:t>
            </a:fld>
            <a:endParaRPr lang="en-US"/>
          </a:p>
        </p:txBody>
      </p:sp>
    </p:spTree>
    <p:extLst>
      <p:ext uri="{BB962C8B-B14F-4D97-AF65-F5344CB8AC3E}">
        <p14:creationId xmlns:p14="http://schemas.microsoft.com/office/powerpoint/2010/main" val="35087897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105</a:t>
            </a:fld>
            <a:endParaRPr lang="en-US"/>
          </a:p>
        </p:txBody>
      </p:sp>
    </p:spTree>
    <p:extLst>
      <p:ext uri="{BB962C8B-B14F-4D97-AF65-F5344CB8AC3E}">
        <p14:creationId xmlns:p14="http://schemas.microsoft.com/office/powerpoint/2010/main" val="6365183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my second question, I examined model performance under each spacing schedule across all nature-of-change values. Specifically, I used the bias/precision plots  to determine the number of measurements needed to obtain the greatest improvements in model performance. when the greatest improvements in model performance</a:t>
            </a:r>
          </a:p>
        </p:txBody>
      </p:sp>
      <p:sp>
        <p:nvSpPr>
          <p:cNvPr id="4" name="Slide Number Placeholder 3"/>
          <p:cNvSpPr>
            <a:spLocks noGrp="1"/>
          </p:cNvSpPr>
          <p:nvPr>
            <p:ph type="sldNum" sz="quarter" idx="5"/>
          </p:nvPr>
        </p:nvSpPr>
        <p:spPr/>
        <p:txBody>
          <a:bodyPr/>
          <a:lstStyle/>
          <a:p>
            <a:fld id="{17BD384E-CB59-FB4D-8B9F-A562BB7BFA4D}" type="slidenum">
              <a:rPr lang="en-US" smtClean="0"/>
              <a:t>106</a:t>
            </a:fld>
            <a:endParaRPr lang="en-US"/>
          </a:p>
        </p:txBody>
      </p:sp>
    </p:spTree>
    <p:extLst>
      <p:ext uri="{BB962C8B-B14F-4D97-AF65-F5344CB8AC3E}">
        <p14:creationId xmlns:p14="http://schemas.microsoft.com/office/powerpoint/2010/main" val="12184629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question 1, I will look at the bias/precision plots within each spacing schedule and determine which nature of change results in the highest model performance. Importantly, because differences in bias across the experimental cells ere negligible, I only looked at precision to answer this question.  As an example, let’s consider the bias/precision plot for the days-to-halfway elevation parameter for time-interval increasing spacing. In looking at this bias/precision plot, we can see that model performance is highest when the nature of change is 80. </a:t>
            </a:r>
          </a:p>
        </p:txBody>
      </p:sp>
      <p:sp>
        <p:nvSpPr>
          <p:cNvPr id="4" name="Slide Number Placeholder 3"/>
          <p:cNvSpPr>
            <a:spLocks noGrp="1"/>
          </p:cNvSpPr>
          <p:nvPr>
            <p:ph type="sldNum" sz="quarter" idx="5"/>
          </p:nvPr>
        </p:nvSpPr>
        <p:spPr/>
        <p:txBody>
          <a:bodyPr/>
          <a:lstStyle/>
          <a:p>
            <a:fld id="{17BD384E-CB59-FB4D-8B9F-A562BB7BFA4D}" type="slidenum">
              <a:rPr lang="en-US" smtClean="0"/>
              <a:t>107</a:t>
            </a:fld>
            <a:endParaRPr lang="en-US"/>
          </a:p>
        </p:txBody>
      </p:sp>
    </p:spTree>
    <p:extLst>
      <p:ext uri="{BB962C8B-B14F-4D97-AF65-F5344CB8AC3E}">
        <p14:creationId xmlns:p14="http://schemas.microsoft.com/office/powerpoint/2010/main" val="19570478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108</a:t>
            </a:fld>
            <a:endParaRPr lang="en-US"/>
          </a:p>
        </p:txBody>
      </p:sp>
    </p:spTree>
    <p:extLst>
      <p:ext uri="{BB962C8B-B14F-4D97-AF65-F5344CB8AC3E}">
        <p14:creationId xmlns:p14="http://schemas.microsoft.com/office/powerpoint/2010/main" val="36556424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the purpose of Experiment 2, it is important to consider the challenges involved in modelling nonlinear patterns of change. As previously discussed, researchers have to decide how many measurements to take and how to space measurements. </a:t>
            </a:r>
          </a:p>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109</a:t>
            </a:fld>
            <a:endParaRPr lang="en-US"/>
          </a:p>
        </p:txBody>
      </p:sp>
    </p:spTree>
    <p:extLst>
      <p:ext uri="{BB962C8B-B14F-4D97-AF65-F5344CB8AC3E}">
        <p14:creationId xmlns:p14="http://schemas.microsoft.com/office/powerpoint/2010/main" val="10153307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challenge involved in modelling nonlinear patterns of change is to determine what sample size to use. </a:t>
            </a:r>
          </a:p>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110</a:t>
            </a:fld>
            <a:endParaRPr lang="en-US"/>
          </a:p>
        </p:txBody>
      </p:sp>
    </p:spTree>
    <p:extLst>
      <p:ext uri="{BB962C8B-B14F-4D97-AF65-F5344CB8AC3E}">
        <p14:creationId xmlns:p14="http://schemas.microsoft.com/office/powerpoint/2010/main" val="10574104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concerning result is the lack of guidelines that exist to help researchers answer these questions. </a:t>
            </a:r>
          </a:p>
        </p:txBody>
      </p:sp>
      <p:sp>
        <p:nvSpPr>
          <p:cNvPr id="4" name="Slide Number Placeholder 3"/>
          <p:cNvSpPr>
            <a:spLocks noGrp="1"/>
          </p:cNvSpPr>
          <p:nvPr>
            <p:ph type="sldNum" sz="quarter" idx="5"/>
          </p:nvPr>
        </p:nvSpPr>
        <p:spPr/>
        <p:txBody>
          <a:bodyPr/>
          <a:lstStyle/>
          <a:p>
            <a:fld id="{17BD384E-CB59-FB4D-8B9F-A562BB7BFA4D}" type="slidenum">
              <a:rPr lang="en-US" smtClean="0"/>
              <a:t>111</a:t>
            </a:fld>
            <a:endParaRPr lang="en-US"/>
          </a:p>
        </p:txBody>
      </p:sp>
    </p:spTree>
    <p:extLst>
      <p:ext uri="{BB962C8B-B14F-4D97-AF65-F5344CB8AC3E}">
        <p14:creationId xmlns:p14="http://schemas.microsoft.com/office/powerpoint/2010/main" val="35652271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112</a:t>
            </a:fld>
            <a:endParaRPr lang="en-US"/>
          </a:p>
        </p:txBody>
      </p:sp>
    </p:spTree>
    <p:extLst>
      <p:ext uri="{BB962C8B-B14F-4D97-AF65-F5344CB8AC3E}">
        <p14:creationId xmlns:p14="http://schemas.microsoft.com/office/powerpoint/2010/main" val="31694286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113</a:t>
            </a:fld>
            <a:endParaRPr lang="en-US"/>
          </a:p>
        </p:txBody>
      </p:sp>
    </p:spTree>
    <p:extLst>
      <p:ext uri="{BB962C8B-B14F-4D97-AF65-F5344CB8AC3E}">
        <p14:creationId xmlns:p14="http://schemas.microsoft.com/office/powerpoint/2010/main" val="20234241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114</a:t>
            </a:fld>
            <a:endParaRPr lang="en-US"/>
          </a:p>
        </p:txBody>
      </p:sp>
    </p:spTree>
    <p:extLst>
      <p:ext uri="{BB962C8B-B14F-4D97-AF65-F5344CB8AC3E}">
        <p14:creationId xmlns:p14="http://schemas.microsoft.com/office/powerpoint/2010/main" val="17412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19</a:t>
            </a:fld>
            <a:endParaRPr lang="en-US"/>
          </a:p>
        </p:txBody>
      </p:sp>
    </p:spTree>
    <p:extLst>
      <p:ext uri="{BB962C8B-B14F-4D97-AF65-F5344CB8AC3E}">
        <p14:creationId xmlns:p14="http://schemas.microsoft.com/office/powerpoint/2010/main" val="30624134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115</a:t>
            </a:fld>
            <a:endParaRPr lang="en-US"/>
          </a:p>
        </p:txBody>
      </p:sp>
    </p:spTree>
    <p:extLst>
      <p:ext uri="{BB962C8B-B14F-4D97-AF65-F5344CB8AC3E}">
        <p14:creationId xmlns:p14="http://schemas.microsoft.com/office/powerpoint/2010/main" val="34412512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Monte Carlo method, we define a population mean and then generate samples according to this population. </a:t>
            </a:r>
          </a:p>
        </p:txBody>
      </p:sp>
      <p:sp>
        <p:nvSpPr>
          <p:cNvPr id="4" name="Slide Number Placeholder 3"/>
          <p:cNvSpPr>
            <a:spLocks noGrp="1"/>
          </p:cNvSpPr>
          <p:nvPr>
            <p:ph type="sldNum" sz="quarter" idx="5"/>
          </p:nvPr>
        </p:nvSpPr>
        <p:spPr/>
        <p:txBody>
          <a:bodyPr/>
          <a:lstStyle/>
          <a:p>
            <a:fld id="{17BD384E-CB59-FB4D-8B9F-A562BB7BFA4D}" type="slidenum">
              <a:rPr lang="en-US" smtClean="0"/>
              <a:t>116</a:t>
            </a:fld>
            <a:endParaRPr lang="en-US"/>
          </a:p>
        </p:txBody>
      </p:sp>
    </p:spTree>
    <p:extLst>
      <p:ext uri="{BB962C8B-B14F-4D97-AF65-F5344CB8AC3E}">
        <p14:creationId xmlns:p14="http://schemas.microsoft.com/office/powerpoint/2010/main" val="41012181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117</a:t>
            </a:fld>
            <a:endParaRPr lang="en-US"/>
          </a:p>
        </p:txBody>
      </p:sp>
    </p:spTree>
    <p:extLst>
      <p:ext uri="{BB962C8B-B14F-4D97-AF65-F5344CB8AC3E}">
        <p14:creationId xmlns:p14="http://schemas.microsoft.com/office/powerpoint/2010/main" val="19730096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D384E-CB59-FB4D-8B9F-A562BB7BFA4D}" type="slidenum">
              <a:rPr lang="en-US" smtClean="0"/>
              <a:t>118</a:t>
            </a:fld>
            <a:endParaRPr lang="en-US"/>
          </a:p>
        </p:txBody>
      </p:sp>
    </p:spTree>
    <p:extLst>
      <p:ext uri="{BB962C8B-B14F-4D97-AF65-F5344CB8AC3E}">
        <p14:creationId xmlns:p14="http://schemas.microsoft.com/office/powerpoint/2010/main" val="18355669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145</a:t>
            </a:fld>
            <a:endParaRPr lang="en-US"/>
          </a:p>
        </p:txBody>
      </p:sp>
    </p:spTree>
    <p:extLst>
      <p:ext uri="{BB962C8B-B14F-4D97-AF65-F5344CB8AC3E}">
        <p14:creationId xmlns:p14="http://schemas.microsoft.com/office/powerpoint/2010/main" val="5980986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146</a:t>
            </a:fld>
            <a:endParaRPr lang="en-US"/>
          </a:p>
        </p:txBody>
      </p:sp>
    </p:spTree>
    <p:extLst>
      <p:ext uri="{BB962C8B-B14F-4D97-AF65-F5344CB8AC3E}">
        <p14:creationId xmlns:p14="http://schemas.microsoft.com/office/powerpoint/2010/main" val="23107924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data are time-unstructured, however, the model will force the curve to shift leftwards. Given that this is a systematic shift on each individual curve, the systematic increase in bias that occurs in the estimation of the parameters is to be expected. </a:t>
            </a:r>
          </a:p>
        </p:txBody>
      </p:sp>
      <p:sp>
        <p:nvSpPr>
          <p:cNvPr id="4" name="Slide Number Placeholder 3"/>
          <p:cNvSpPr>
            <a:spLocks noGrp="1"/>
          </p:cNvSpPr>
          <p:nvPr>
            <p:ph type="sldNum" sz="quarter" idx="5"/>
          </p:nvPr>
        </p:nvSpPr>
        <p:spPr/>
        <p:txBody>
          <a:bodyPr/>
          <a:lstStyle/>
          <a:p>
            <a:fld id="{17BD384E-CB59-FB4D-8B9F-A562BB7BFA4D}" type="slidenum">
              <a:rPr lang="en-US" smtClean="0"/>
              <a:t>147</a:t>
            </a:fld>
            <a:endParaRPr lang="en-US"/>
          </a:p>
        </p:txBody>
      </p:sp>
    </p:spTree>
    <p:extLst>
      <p:ext uri="{BB962C8B-B14F-4D97-AF65-F5344CB8AC3E}">
        <p14:creationId xmlns:p14="http://schemas.microsoft.com/office/powerpoint/2010/main" val="8702500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concerning result is the lack of guidelines that exist to help researchers answer these questions. </a:t>
            </a:r>
          </a:p>
        </p:txBody>
      </p:sp>
      <p:sp>
        <p:nvSpPr>
          <p:cNvPr id="4" name="Slide Number Placeholder 3"/>
          <p:cNvSpPr>
            <a:spLocks noGrp="1"/>
          </p:cNvSpPr>
          <p:nvPr>
            <p:ph type="sldNum" sz="quarter" idx="5"/>
          </p:nvPr>
        </p:nvSpPr>
        <p:spPr/>
        <p:txBody>
          <a:bodyPr/>
          <a:lstStyle/>
          <a:p>
            <a:fld id="{17BD384E-CB59-FB4D-8B9F-A562BB7BFA4D}" type="slidenum">
              <a:rPr lang="en-US" smtClean="0"/>
              <a:t>149</a:t>
            </a:fld>
            <a:endParaRPr lang="en-US"/>
          </a:p>
        </p:txBody>
      </p:sp>
    </p:spTree>
    <p:extLst>
      <p:ext uri="{BB962C8B-B14F-4D97-AF65-F5344CB8AC3E}">
        <p14:creationId xmlns:p14="http://schemas.microsoft.com/office/powerpoint/2010/main" val="29964750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150</a:t>
            </a:fld>
            <a:endParaRPr lang="en-US"/>
          </a:p>
        </p:txBody>
      </p:sp>
    </p:spTree>
    <p:extLst>
      <p:ext uri="{BB962C8B-B14F-4D97-AF65-F5344CB8AC3E}">
        <p14:creationId xmlns:p14="http://schemas.microsoft.com/office/powerpoint/2010/main" val="23374828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systematic review I conducted of the simulation literature, I investigated, among other variables, whether any study investigated how the number of measurements, spacing of measurements, and sample size affected model performance. </a:t>
            </a:r>
          </a:p>
        </p:txBody>
      </p:sp>
      <p:sp>
        <p:nvSpPr>
          <p:cNvPr id="4" name="Slide Number Placeholder 3"/>
          <p:cNvSpPr>
            <a:spLocks noGrp="1"/>
          </p:cNvSpPr>
          <p:nvPr>
            <p:ph type="sldNum" sz="quarter" idx="5"/>
          </p:nvPr>
        </p:nvSpPr>
        <p:spPr/>
        <p:txBody>
          <a:bodyPr/>
          <a:lstStyle/>
          <a:p>
            <a:fld id="{17BD384E-CB59-FB4D-8B9F-A562BB7BFA4D}" type="slidenum">
              <a:rPr lang="en-US" smtClean="0"/>
              <a:t>151</a:t>
            </a:fld>
            <a:endParaRPr lang="en-US"/>
          </a:p>
        </p:txBody>
      </p:sp>
    </p:spTree>
    <p:extLst>
      <p:ext uri="{BB962C8B-B14F-4D97-AF65-F5344CB8AC3E}">
        <p14:creationId xmlns:p14="http://schemas.microsoft.com/office/powerpoint/2010/main" val="3257466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10EEC6B2-89E8-017B-2344-AAAF01B34363}"/>
              </a:ext>
            </a:extLst>
          </p:cNvPr>
          <p:cNvSpPr txBox="1">
            <a:spLocks/>
          </p:cNvSpPr>
          <p:nvPr userDrawn="1"/>
        </p:nvSpPr>
        <p:spPr>
          <a:xfrm>
            <a:off x="11652422" y="0"/>
            <a:ext cx="539578" cy="447598"/>
          </a:xfrm>
          <a:prstGeom prst="rect">
            <a:avLst/>
          </a:prstGeom>
          <a:solidFill>
            <a:srgbClr val="00182D"/>
          </a:solidFill>
          <a:ln w="38100">
            <a:solidFill>
              <a:schemeClr val="tx1"/>
            </a:solidFill>
          </a:ln>
        </p:spPr>
        <p:txBody>
          <a:bodyPr vert="horz" lIns="91440" tIns="45720" rIns="91440" bIns="45720" rtlCol="0" anchor="ctr"/>
          <a:lstStyle>
            <a:defPPr>
              <a:defRPr lang="en-US"/>
            </a:defPPr>
            <a:lvl1pPr marL="0" algn="l" defTabSz="914400" rtl="0" eaLnBrk="1" latinLnBrk="0" hangingPunct="1">
              <a:defRPr sz="1200" kern="1200">
                <a:solidFill>
                  <a:srgbClr val="002241"/>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FF0050B-9969-BF46-9824-52E5DA8D8191}" type="slidenum">
              <a:rPr lang="en-US" smtClean="0">
                <a:solidFill>
                  <a:schemeClr val="bg1"/>
                </a:solidFill>
              </a:rPr>
              <a:pPr algn="r"/>
              <a:t>‹#›</a:t>
            </a:fld>
            <a:endParaRPr lang="en-US" dirty="0">
              <a:solidFill>
                <a:schemeClr val="bg1"/>
              </a:solidFill>
            </a:endParaRPr>
          </a:p>
        </p:txBody>
      </p:sp>
      <p:pic>
        <p:nvPicPr>
          <p:cNvPr id="11" name="Picture 10" descr="Logo&#10;&#10;Description automatically generated">
            <a:extLst>
              <a:ext uri="{FF2B5EF4-FFF2-40B4-BE49-F238E27FC236}">
                <a16:creationId xmlns:a16="http://schemas.microsoft.com/office/drawing/2014/main" id="{CC07D2EB-F33E-B420-7F64-9A44CC66759B}"/>
              </a:ext>
            </a:extLst>
          </p:cNvPr>
          <p:cNvPicPr>
            <a:picLocks noChangeAspect="1"/>
          </p:cNvPicPr>
          <p:nvPr userDrawn="1"/>
        </p:nvPicPr>
        <p:blipFill>
          <a:blip r:embed="rId2"/>
          <a:stretch>
            <a:fillRect/>
          </a:stretch>
        </p:blipFill>
        <p:spPr>
          <a:xfrm>
            <a:off x="0" y="5533578"/>
            <a:ext cx="877966" cy="877966"/>
          </a:xfrm>
          <a:prstGeom prst="rect">
            <a:avLst/>
          </a:prstGeom>
          <a:ln w="12700">
            <a:solidFill>
              <a:schemeClr val="tx1"/>
            </a:solidFill>
          </a:ln>
        </p:spPr>
      </p:pic>
      <p:sp>
        <p:nvSpPr>
          <p:cNvPr id="23" name="Title 22">
            <a:extLst>
              <a:ext uri="{FF2B5EF4-FFF2-40B4-BE49-F238E27FC236}">
                <a16:creationId xmlns:a16="http://schemas.microsoft.com/office/drawing/2014/main" id="{2F1E3FCD-08F7-1CCC-DF01-C3C8D5D95CF2}"/>
              </a:ext>
            </a:extLst>
          </p:cNvPr>
          <p:cNvSpPr>
            <a:spLocks noGrp="1"/>
          </p:cNvSpPr>
          <p:nvPr>
            <p:ph type="title" hasCustomPrompt="1"/>
          </p:nvPr>
        </p:nvSpPr>
        <p:spPr>
          <a:xfrm>
            <a:off x="1136822" y="447598"/>
            <a:ext cx="8228404" cy="617871"/>
          </a:xfrm>
        </p:spPr>
        <p:txBody>
          <a:bodyPr>
            <a:normAutofit/>
          </a:bodyPr>
          <a:lstStyle>
            <a:lvl1pPr>
              <a:defRPr sz="3000" b="1">
                <a:latin typeface="Helvetica" pitchFamily="2" charset="0"/>
              </a:defRPr>
            </a:lvl1pPr>
          </a:lstStyle>
          <a:p>
            <a:r>
              <a:rPr lang="en-US" dirty="0"/>
              <a:t>Slide title</a:t>
            </a:r>
          </a:p>
        </p:txBody>
      </p:sp>
    </p:spTree>
    <p:extLst>
      <p:ext uri="{BB962C8B-B14F-4D97-AF65-F5344CB8AC3E}">
        <p14:creationId xmlns:p14="http://schemas.microsoft.com/office/powerpoint/2010/main" val="3957252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4458BA7C-3CDA-F967-85A8-031FAF2DD67C}"/>
              </a:ext>
            </a:extLst>
          </p:cNvPr>
          <p:cNvSpPr txBox="1">
            <a:spLocks/>
          </p:cNvSpPr>
          <p:nvPr userDrawn="1"/>
        </p:nvSpPr>
        <p:spPr>
          <a:xfrm>
            <a:off x="11652422" y="16802"/>
            <a:ext cx="539578" cy="447598"/>
          </a:xfrm>
          <a:prstGeom prst="rect">
            <a:avLst/>
          </a:prstGeom>
          <a:solidFill>
            <a:schemeClr val="bg1"/>
          </a:solidFill>
          <a:ln w="38100">
            <a:noFill/>
          </a:ln>
        </p:spPr>
        <p:txBody>
          <a:bodyPr vert="horz" lIns="91440" tIns="45720" rIns="91440" bIns="45720" rtlCol="0" anchor="ctr"/>
          <a:lstStyle>
            <a:defPPr>
              <a:defRPr lang="en-US"/>
            </a:defPPr>
            <a:lvl1pPr marL="0" algn="l" defTabSz="914400" rtl="0" eaLnBrk="1" latinLnBrk="0" hangingPunct="1">
              <a:defRPr sz="1200" kern="1200">
                <a:solidFill>
                  <a:srgbClr val="002241"/>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FF0050B-9969-BF46-9824-52E5DA8D8191}" type="slidenum">
              <a:rPr lang="en-US" smtClean="0">
                <a:solidFill>
                  <a:srgbClr val="00182D"/>
                </a:solidFill>
              </a:rPr>
              <a:pPr algn="r"/>
              <a:t>‹#›</a:t>
            </a:fld>
            <a:endParaRPr lang="en-US" dirty="0">
              <a:solidFill>
                <a:srgbClr val="00182D"/>
              </a:solidFill>
            </a:endParaRPr>
          </a:p>
        </p:txBody>
      </p:sp>
      <p:pic>
        <p:nvPicPr>
          <p:cNvPr id="15" name="Picture 14" descr="Logo&#10;&#10;Description automatically generated">
            <a:extLst>
              <a:ext uri="{FF2B5EF4-FFF2-40B4-BE49-F238E27FC236}">
                <a16:creationId xmlns:a16="http://schemas.microsoft.com/office/drawing/2014/main" id="{AD1787E6-1F87-6E82-6C9B-6524210A9644}"/>
              </a:ext>
            </a:extLst>
          </p:cNvPr>
          <p:cNvPicPr>
            <a:picLocks noChangeAspect="1"/>
          </p:cNvPicPr>
          <p:nvPr userDrawn="1"/>
        </p:nvPicPr>
        <p:blipFill>
          <a:blip r:embed="rId2"/>
          <a:stretch>
            <a:fillRect/>
          </a:stretch>
        </p:blipFill>
        <p:spPr>
          <a:xfrm>
            <a:off x="-3600" y="5544000"/>
            <a:ext cx="877966" cy="877966"/>
          </a:xfrm>
          <a:prstGeom prst="rect">
            <a:avLst/>
          </a:prstGeom>
          <a:ln w="12700">
            <a:noFill/>
          </a:ln>
        </p:spPr>
      </p:pic>
      <p:sp>
        <p:nvSpPr>
          <p:cNvPr id="27" name="Title 26">
            <a:extLst>
              <a:ext uri="{FF2B5EF4-FFF2-40B4-BE49-F238E27FC236}">
                <a16:creationId xmlns:a16="http://schemas.microsoft.com/office/drawing/2014/main" id="{3D27E0F2-6FB7-1F88-5C6F-2F5C58EF6668}"/>
              </a:ext>
            </a:extLst>
          </p:cNvPr>
          <p:cNvSpPr>
            <a:spLocks noGrp="1"/>
          </p:cNvSpPr>
          <p:nvPr>
            <p:ph type="title"/>
          </p:nvPr>
        </p:nvSpPr>
        <p:spPr>
          <a:xfrm>
            <a:off x="724548" y="240601"/>
            <a:ext cx="8497529" cy="682010"/>
          </a:xfrm>
        </p:spPr>
        <p:txBody>
          <a:bodyPr>
            <a:normAutofit/>
          </a:bodyPr>
          <a:lstStyle>
            <a:lvl1pPr>
              <a:defRPr sz="3000" b="1">
                <a:latin typeface="Helvetica" pitchFamily="2" charset="0"/>
              </a:defRPr>
            </a:lvl1pPr>
          </a:lstStyle>
          <a:p>
            <a:r>
              <a:rPr lang="en-US"/>
              <a:t>Click to edit Master title style</a:t>
            </a:r>
          </a:p>
        </p:txBody>
      </p:sp>
      <p:sp>
        <p:nvSpPr>
          <p:cNvPr id="29" name="Footer Placeholder 28">
            <a:extLst>
              <a:ext uri="{FF2B5EF4-FFF2-40B4-BE49-F238E27FC236}">
                <a16:creationId xmlns:a16="http://schemas.microsoft.com/office/drawing/2014/main" id="{8C61163C-36F6-DB44-AC82-B02B7A910E20}"/>
              </a:ext>
            </a:extLst>
          </p:cNvPr>
          <p:cNvSpPr>
            <a:spLocks noGrp="1"/>
          </p:cNvSpPr>
          <p:nvPr>
            <p:ph type="ftr" sz="quarter" idx="11"/>
          </p:nvPr>
        </p:nvSpPr>
        <p:spPr>
          <a:xfrm>
            <a:off x="1237895" y="6492875"/>
            <a:ext cx="4114800" cy="365125"/>
          </a:xfrm>
        </p:spPr>
        <p:txBody>
          <a:bodyPr/>
          <a:lstStyle>
            <a:lvl1pPr algn="r">
              <a:defRPr b="1">
                <a:latin typeface="Avenir Book" panose="02000503020000020003" pitchFamily="2" charset="0"/>
              </a:defRPr>
            </a:lvl1pPr>
          </a:lstStyle>
          <a:p>
            <a:pPr algn="l"/>
            <a:r>
              <a:rPr lang="en-US" dirty="0"/>
              <a:t>Section</a:t>
            </a:r>
          </a:p>
        </p:txBody>
      </p:sp>
      <p:cxnSp>
        <p:nvCxnSpPr>
          <p:cNvPr id="33" name="Straight Connector 32">
            <a:extLst>
              <a:ext uri="{FF2B5EF4-FFF2-40B4-BE49-F238E27FC236}">
                <a16:creationId xmlns:a16="http://schemas.microsoft.com/office/drawing/2014/main" id="{790D6DD2-1705-AB71-DCAC-6C90865CE401}"/>
              </a:ext>
            </a:extLst>
          </p:cNvPr>
          <p:cNvCxnSpPr>
            <a:cxnSpLocks/>
          </p:cNvCxnSpPr>
          <p:nvPr userDrawn="1"/>
        </p:nvCxnSpPr>
        <p:spPr>
          <a:xfrm>
            <a:off x="36000" y="-7200"/>
            <a:ext cx="0" cy="5087122"/>
          </a:xfrm>
          <a:prstGeom prst="line">
            <a:avLst/>
          </a:prstGeom>
          <a:ln w="88900">
            <a:solidFill>
              <a:srgbClr val="00182D"/>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BB45192-F48A-61D8-65F1-921EC485E1CE}"/>
              </a:ext>
            </a:extLst>
          </p:cNvPr>
          <p:cNvCxnSpPr>
            <a:cxnSpLocks/>
          </p:cNvCxnSpPr>
          <p:nvPr userDrawn="1"/>
        </p:nvCxnSpPr>
        <p:spPr>
          <a:xfrm>
            <a:off x="12153600" y="1782000"/>
            <a:ext cx="0" cy="5087122"/>
          </a:xfrm>
          <a:prstGeom prst="line">
            <a:avLst/>
          </a:prstGeom>
          <a:ln w="88900">
            <a:solidFill>
              <a:srgbClr val="00182D"/>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6B62F7-4E38-0314-51D3-BAE13641D97D}"/>
              </a:ext>
            </a:extLst>
          </p:cNvPr>
          <p:cNvCxnSpPr>
            <a:cxnSpLocks/>
          </p:cNvCxnSpPr>
          <p:nvPr userDrawn="1"/>
        </p:nvCxnSpPr>
        <p:spPr>
          <a:xfrm>
            <a:off x="1237895" y="6421966"/>
            <a:ext cx="1187347" cy="0"/>
          </a:xfrm>
          <a:prstGeom prst="line">
            <a:avLst/>
          </a:prstGeom>
          <a:ln w="6350">
            <a:solidFill>
              <a:srgbClr val="00182D"/>
            </a:solidFill>
          </a:ln>
        </p:spPr>
        <p:style>
          <a:lnRef idx="1">
            <a:schemeClr val="accent1"/>
          </a:lnRef>
          <a:fillRef idx="0">
            <a:schemeClr val="accent1"/>
          </a:fillRef>
          <a:effectRef idx="0">
            <a:schemeClr val="accent1"/>
          </a:effectRef>
          <a:fontRef idx="minor">
            <a:schemeClr val="tx1"/>
          </a:fontRef>
        </p:style>
      </p:cxnSp>
      <p:sp>
        <p:nvSpPr>
          <p:cNvPr id="41" name="Date Placeholder 40">
            <a:extLst>
              <a:ext uri="{FF2B5EF4-FFF2-40B4-BE49-F238E27FC236}">
                <a16:creationId xmlns:a16="http://schemas.microsoft.com/office/drawing/2014/main" id="{0C283FD7-9423-55F4-20B7-DC81AAC330F2}"/>
              </a:ext>
            </a:extLst>
          </p:cNvPr>
          <p:cNvSpPr>
            <a:spLocks noGrp="1"/>
          </p:cNvSpPr>
          <p:nvPr>
            <p:ph type="dt" sz="half" idx="12"/>
          </p:nvPr>
        </p:nvSpPr>
        <p:spPr>
          <a:xfrm>
            <a:off x="8909222" y="5951945"/>
            <a:ext cx="2743200" cy="365125"/>
          </a:xfrm>
        </p:spPr>
        <p:txBody>
          <a:bodyPr/>
          <a:lstStyle>
            <a:lvl1pPr>
              <a:defRPr sz="1200">
                <a:solidFill>
                  <a:srgbClr val="00182D"/>
                </a:solidFill>
                <a:latin typeface="Helvetica" pitchFamily="2" charset="0"/>
              </a:defRPr>
            </a:lvl1pPr>
          </a:lstStyle>
          <a:p>
            <a:r>
              <a:rPr lang="en-US" dirty="0"/>
              <a:t>References</a:t>
            </a:r>
          </a:p>
        </p:txBody>
      </p:sp>
    </p:spTree>
    <p:extLst>
      <p:ext uri="{BB962C8B-B14F-4D97-AF65-F5344CB8AC3E}">
        <p14:creationId xmlns:p14="http://schemas.microsoft.com/office/powerpoint/2010/main" val="952944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F28A1E3-D6B6-4249-B313-0B85138F3359}"/>
              </a:ext>
            </a:extLst>
          </p:cNvPr>
          <p:cNvSpPr>
            <a:spLocks noGrp="1"/>
          </p:cNvSpPr>
          <p:nvPr>
            <p:ph type="pic" sz="quarter" idx="10"/>
          </p:nvPr>
        </p:nvSpPr>
        <p:spPr>
          <a:xfrm>
            <a:off x="5305200" y="0"/>
            <a:ext cx="6886800" cy="6858000"/>
          </a:xfrm>
          <a:prstGeom prst="rect">
            <a:avLst/>
          </a:prstGeom>
        </p:spPr>
        <p:txBody>
          <a:bodyPr/>
          <a:lstStyle/>
          <a:p>
            <a:endParaRPr lang="en-US"/>
          </a:p>
        </p:txBody>
      </p:sp>
      <p:sp>
        <p:nvSpPr>
          <p:cNvPr id="2" name="Date Placeholder 1">
            <a:extLst>
              <a:ext uri="{FF2B5EF4-FFF2-40B4-BE49-F238E27FC236}">
                <a16:creationId xmlns:a16="http://schemas.microsoft.com/office/drawing/2014/main" id="{92DB4DAE-10BF-62A9-0099-9BD3B5463EE3}"/>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7A40DB3D-AA9A-908A-ADD0-B36ECD29A608}"/>
              </a:ext>
            </a:extLst>
          </p:cNvPr>
          <p:cNvSpPr>
            <a:spLocks noGrp="1"/>
          </p:cNvSpPr>
          <p:nvPr>
            <p:ph type="ftr" sz="quarter" idx="12"/>
          </p:nvPr>
        </p:nvSpPr>
        <p:spPr/>
        <p:txBody>
          <a:bodyPr/>
          <a:lstStyle/>
          <a:p>
            <a:r>
              <a:rPr lang="en-US"/>
              <a:t>Section</a:t>
            </a:r>
            <a:endParaRPr lang="en-US" dirty="0"/>
          </a:p>
        </p:txBody>
      </p:sp>
      <p:sp>
        <p:nvSpPr>
          <p:cNvPr id="4" name="Slide Number Placeholder 3">
            <a:extLst>
              <a:ext uri="{FF2B5EF4-FFF2-40B4-BE49-F238E27FC236}">
                <a16:creationId xmlns:a16="http://schemas.microsoft.com/office/drawing/2014/main" id="{0E231FAE-7C74-48A1-778E-AD85E6BA3DDF}"/>
              </a:ext>
            </a:extLst>
          </p:cNvPr>
          <p:cNvSpPr>
            <a:spLocks noGrp="1"/>
          </p:cNvSpPr>
          <p:nvPr>
            <p:ph type="sldNum" sz="quarter" idx="13"/>
          </p:nvPr>
        </p:nvSpPr>
        <p:spPr/>
        <p:txBody>
          <a:bodyPr/>
          <a:lstStyle/>
          <a:p>
            <a:fld id="{AFF0050B-9969-BF46-9824-52E5DA8D8191}" type="slidenum">
              <a:rPr lang="en-US" smtClean="0"/>
              <a:pPr/>
              <a:t>‹#›</a:t>
            </a:fld>
            <a:endParaRPr lang="en-US"/>
          </a:p>
        </p:txBody>
      </p:sp>
    </p:spTree>
    <p:extLst>
      <p:ext uri="{BB962C8B-B14F-4D97-AF65-F5344CB8AC3E}">
        <p14:creationId xmlns:p14="http://schemas.microsoft.com/office/powerpoint/2010/main" val="4243809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0503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602953-4060-9B48-BED3-657760584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FAA63C0C-B985-2D45-82D6-4F17D6DDF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C33AC18-B65B-2643-A654-A127FC2F168C}"/>
              </a:ext>
            </a:extLst>
          </p:cNvPr>
          <p:cNvSpPr>
            <a:spLocks noGrp="1"/>
          </p:cNvSpPr>
          <p:nvPr>
            <p:ph type="ftr" sz="quarter" idx="3"/>
          </p:nvPr>
        </p:nvSpPr>
        <p:spPr>
          <a:xfrm>
            <a:off x="4294095" y="638361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Section</a:t>
            </a:r>
            <a:endParaRPr lang="en-US" dirty="0"/>
          </a:p>
        </p:txBody>
      </p:sp>
      <p:sp>
        <p:nvSpPr>
          <p:cNvPr id="6" name="Slide Number Placeholder 5">
            <a:extLst>
              <a:ext uri="{FF2B5EF4-FFF2-40B4-BE49-F238E27FC236}">
                <a16:creationId xmlns:a16="http://schemas.microsoft.com/office/drawing/2014/main" id="{983D6FE4-A7B9-BD43-932D-E7DFD12F2C4F}"/>
              </a:ext>
            </a:extLst>
          </p:cNvPr>
          <p:cNvSpPr>
            <a:spLocks noGrp="1"/>
          </p:cNvSpPr>
          <p:nvPr>
            <p:ph type="sldNum" sz="quarter" idx="4"/>
          </p:nvPr>
        </p:nvSpPr>
        <p:spPr>
          <a:xfrm>
            <a:off x="4724400" y="6383618"/>
            <a:ext cx="2743200" cy="365125"/>
          </a:xfrm>
          <a:prstGeom prst="rect">
            <a:avLst/>
          </a:prstGeom>
        </p:spPr>
        <p:txBody>
          <a:bodyPr vert="horz" lIns="91440" tIns="45720" rIns="91440" bIns="45720" rtlCol="0" anchor="ctr"/>
          <a:lstStyle>
            <a:lvl1pPr algn="ctr">
              <a:defRPr sz="1200">
                <a:solidFill>
                  <a:srgbClr val="002241"/>
                </a:solidFill>
                <a:latin typeface="Helvetica" pitchFamily="2" charset="0"/>
              </a:defRPr>
            </a:lvl1pPr>
          </a:lstStyle>
          <a:p>
            <a:fld id="{AFF0050B-9969-BF46-9824-52E5DA8D8191}" type="slidenum">
              <a:rPr lang="en-US" smtClean="0"/>
              <a:pPr/>
              <a:t>‹#›</a:t>
            </a:fld>
            <a:endParaRPr lang="en-US"/>
          </a:p>
        </p:txBody>
      </p:sp>
    </p:spTree>
    <p:extLst>
      <p:ext uri="{BB962C8B-B14F-4D97-AF65-F5344CB8AC3E}">
        <p14:creationId xmlns:p14="http://schemas.microsoft.com/office/powerpoint/2010/main" val="292807876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49" r:id="rId4"/>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3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6.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4.png"/><Relationship Id="rId4" Type="http://schemas.openxmlformats.org/officeDocument/2006/relationships/image" Target="../media/image11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21.png"/></Relationships>
</file>

<file path=ppt/slides/_rels/slide1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8.png"/></Relationships>
</file>

<file path=ppt/slides/_rels/slide15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5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3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9.png"/></Relationships>
</file>

<file path=ppt/slides/_rels/slide1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21.png"/></Relationships>
</file>

<file path=ppt/slides/_rels/slide1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6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3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4.png"/></Relationships>
</file>

<file path=ppt/slides/_rels/slide1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9.png"/></Relationships>
</file>

<file path=ppt/slides/_rels/slide1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27.png"/></Relationships>
</file>

<file path=ppt/slides/_rels/slide1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32.png"/></Relationships>
</file>

<file path=ppt/slides/_rels/slide1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0.png"/><Relationship Id="rId4" Type="http://schemas.openxmlformats.org/officeDocument/2006/relationships/image" Target="../media/image132.png"/></Relationships>
</file>

<file path=ppt/slides/_rels/slide1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8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9.jpeg"/><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https://doi.org/10.1177/109442802237116" TargetMode="External"/><Relationship Id="rId2" Type="http://schemas.openxmlformats.org/officeDocument/2006/relationships/hyperlink" Target="https://doi.org/10.4337/9781788974387.00030" TargetMode="External"/><Relationship Id="rId1" Type="http://schemas.openxmlformats.org/officeDocument/2006/relationships/slideLayout" Target="../slideLayouts/slideLayout2.xml"/><Relationship Id="rId6" Type="http://schemas.openxmlformats.org/officeDocument/2006/relationships/hyperlink" Target="https://doi.org/10.2307/1130702" TargetMode="External"/><Relationship Id="rId5" Type="http://schemas.openxmlformats.org/officeDocument/2006/relationships/hyperlink" Target="https://doi.org/10.1037/10099-004" TargetMode="External"/><Relationship Id="rId4" Type="http://schemas.openxmlformats.org/officeDocument/2006/relationships/hyperlink" Target="https://doi.org/10.1016/B978-0-444-81531-6.50016-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0.xml.rels><?xml version="1.0" encoding="UTF-8" standalone="yes"?>
<Relationships xmlns="http://schemas.openxmlformats.org/package/2006/relationships"><Relationship Id="rId3" Type="http://schemas.openxmlformats.org/officeDocument/2006/relationships/hyperlink" Target="https://doi.org/10.1177/0165025415577684" TargetMode="External"/><Relationship Id="rId2" Type="http://schemas.openxmlformats.org/officeDocument/2006/relationships/hyperlink" Target="https://doi.org/10.5465/amj.2011.59215089" TargetMode="External"/><Relationship Id="rId1" Type="http://schemas.openxmlformats.org/officeDocument/2006/relationships/slideLayout" Target="../slideLayouts/slideLayout2.xml"/><Relationship Id="rId5" Type="http://schemas.openxmlformats.org/officeDocument/2006/relationships/hyperlink" Target="https://doi.org/10.1037/hea0000510" TargetMode="External"/><Relationship Id="rId4" Type="http://schemas.openxmlformats.org/officeDocument/2006/relationships/hyperlink" Target="https://doi.org/10.1177/1094428110380467" TargetMode="External"/></Relationships>
</file>

<file path=ppt/slides/_rels/slide211.xml.rels><?xml version="1.0" encoding="UTF-8" standalone="yes"?>
<Relationships xmlns="http://schemas.openxmlformats.org/package/2006/relationships"><Relationship Id="rId8" Type="http://schemas.openxmlformats.org/officeDocument/2006/relationships/hyperlink" Target="https://doi.org/10.1037/1082-989x.10.3.259" TargetMode="External"/><Relationship Id="rId3" Type="http://schemas.openxmlformats.org/officeDocument/2006/relationships/hyperlink" Target="https://doi.org/10.1177/2515245918770963" TargetMode="External"/><Relationship Id="rId7" Type="http://schemas.openxmlformats.org/officeDocument/2006/relationships/hyperlink" Target="https://bit.ly/3i5of1W" TargetMode="External"/><Relationship Id="rId2" Type="http://schemas.openxmlformats.org/officeDocument/2006/relationships/hyperlink" Target="https://doi.org/10.1177/1948550617697177" TargetMode="External"/><Relationship Id="rId1" Type="http://schemas.openxmlformats.org/officeDocument/2006/relationships/slideLayout" Target="../slideLayouts/slideLayout2.xml"/><Relationship Id="rId6" Type="http://schemas.openxmlformats.org/officeDocument/2006/relationships/hyperlink" Target="https://doi.org/10.2307/258792" TargetMode="External"/><Relationship Id="rId5" Type="http://schemas.openxmlformats.org/officeDocument/2006/relationships/hyperlink" Target="https://doi.org/10.1007/s10660-017-9284-5" TargetMode="External"/><Relationship Id="rId4" Type="http://schemas.openxmlformats.org/officeDocument/2006/relationships/hyperlink" Target="https://doi.org/10.5465/amr.2001.5393901" TargetMode="External"/></Relationships>
</file>

<file path=ppt/slides/_rels/slide212.xml.rels><?xml version="1.0" encoding="UTF-8" standalone="yes"?>
<Relationships xmlns="http://schemas.openxmlformats.org/package/2006/relationships"><Relationship Id="rId8" Type="http://schemas.openxmlformats.org/officeDocument/2006/relationships/hyperlink" Target="https://doi.org/10.1177/1094428103254673" TargetMode="External"/><Relationship Id="rId3" Type="http://schemas.openxmlformats.org/officeDocument/2006/relationships/hyperlink" Target="https://doi.org/10.1016/0883-0355(89)90002-5" TargetMode="External"/><Relationship Id="rId7" Type="http://schemas.openxmlformats.org/officeDocument/2006/relationships/hyperlink" Target="https://doi.org/10.1016/j.rpto.2015.07.002" TargetMode="External"/><Relationship Id="rId2" Type="http://schemas.openxmlformats.org/officeDocument/2006/relationships/hyperlink" Target="https://doi.org/10.1037/1082-989x.5.1.23" TargetMode="External"/><Relationship Id="rId1" Type="http://schemas.openxmlformats.org/officeDocument/2006/relationships/slideLayout" Target="../slideLayouts/slideLayout2.xml"/><Relationship Id="rId6" Type="http://schemas.openxmlformats.org/officeDocument/2006/relationships/hyperlink" Target="https://doi.org/10.1136/heartjnl-2017-312731" TargetMode="External"/><Relationship Id="rId5" Type="http://schemas.openxmlformats.org/officeDocument/2006/relationships/hyperlink" Target="https://bit.ly/3Q3Yyew" TargetMode="External"/><Relationship Id="rId4" Type="http://schemas.openxmlformats.org/officeDocument/2006/relationships/hyperlink" Target="https://doi.org/10.2165/00007256-200232140-00001"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s://bit.ly/3GymBiR" TargetMode="External"/><Relationship Id="rId2" Type="http://schemas.openxmlformats.org/officeDocument/2006/relationships/hyperlink" Target="https://doi.org/10.1002/hrm.10029" TargetMode="External"/><Relationship Id="rId1" Type="http://schemas.openxmlformats.org/officeDocument/2006/relationships/slideLayout" Target="../slideLayouts/slideLayout2.xml"/><Relationship Id="rId5" Type="http://schemas.openxmlformats.org/officeDocument/2006/relationships/hyperlink" Target="https://doi.org/10.3389/fpsyg.2015.01064" TargetMode="External"/><Relationship Id="rId4" Type="http://schemas.openxmlformats.org/officeDocument/2006/relationships/hyperlink" Target="https://doi.org/10.1080/09585190802324304" TargetMode="External"/></Relationships>
</file>

<file path=ppt/slides/_rels/slide214.xml.rels><?xml version="1.0" encoding="UTF-8" standalone="yes"?>
<Relationships xmlns="http://schemas.openxmlformats.org/package/2006/relationships"><Relationship Id="rId3" Type="http://schemas.openxmlformats.org/officeDocument/2006/relationships/hyperlink" Target="https://doi.org/10.1016/j.alcr.2019.100323"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hyperlink" Target="https://doi.org/10.3389/fpsyg.2021.613871" TargetMode="External"/><Relationship Id="rId5" Type="http://schemas.openxmlformats.org/officeDocument/2006/relationships/hyperlink" Target="https://doi.org/10.1093/ptj/67.10.1501" TargetMode="External"/><Relationship Id="rId4" Type="http://schemas.openxmlformats.org/officeDocument/2006/relationships/hyperlink" Target="https://doi.org/10.1177/1094428118780308"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3" Type="http://schemas.openxmlformats.org/officeDocument/2006/relationships/image" Target="../media/image33.png"/><Relationship Id="rId3"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11" Type="http://schemas.openxmlformats.org/officeDocument/2006/relationships/image" Target="../media/image37.png"/><Relationship Id="rId10" Type="http://schemas.openxmlformats.org/officeDocument/2006/relationships/image" Target="../media/image36.png"/><Relationship Id="rId4" Type="http://schemas.openxmlformats.org/officeDocument/2006/relationships/image" Target="../media/image12.png"/><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41.png"/><Relationship Id="rId5" Type="http://schemas.openxmlformats.org/officeDocument/2006/relationships/image" Target="../media/image16.png"/><Relationship Id="rId10" Type="http://schemas.openxmlformats.org/officeDocument/2006/relationships/image" Target="../media/image40.png"/><Relationship Id="rId4" Type="http://schemas.openxmlformats.org/officeDocument/2006/relationships/image" Target="../media/image12.png"/><Relationship Id="rId9"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pn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5.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6.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7.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50.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9.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80.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9.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9.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83.png"/><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84.png"/><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3.png"/><Relationship Id="rId7"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3.png"/><Relationship Id="rId7"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3.png"/><Relationship Id="rId7"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 Id="rId9" Type="http://schemas.openxmlformats.org/officeDocument/2006/relationships/image" Target="../media/image89.png"/></Relationships>
</file>

<file path=ppt/slides/_rels/slide8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3.png"/><Relationship Id="rId7"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3.png"/><Relationship Id="rId7"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4.png"/><Relationship Id="rId9" Type="http://schemas.openxmlformats.org/officeDocument/2006/relationships/image" Target="../media/image89.png"/></Relationships>
</file>

<file path=ppt/slides/_rels/slide8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3.png"/><Relationship Id="rId7"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93.png"/><Relationship Id="rId4" Type="http://schemas.openxmlformats.org/officeDocument/2006/relationships/image" Target="../media/image74.png"/><Relationship Id="rId9" Type="http://schemas.openxmlformats.org/officeDocument/2006/relationships/image" Target="../media/image92.png"/></Relationships>
</file>

<file path=ppt/slides/_rels/slide8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3.png"/><Relationship Id="rId7"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93.png"/><Relationship Id="rId4" Type="http://schemas.openxmlformats.org/officeDocument/2006/relationships/image" Target="../media/image74.png"/><Relationship Id="rId9" Type="http://schemas.openxmlformats.org/officeDocument/2006/relationships/image" Target="../media/image92.png"/></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6.png"/></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6.png"/></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A8E363-93D0-5B48-A54C-B761CC487DC4}"/>
              </a:ext>
              <a:ext uri="{C183D7F6-B498-43B3-948B-1728B52AA6E4}">
                <adec:decorative xmlns:adec="http://schemas.microsoft.com/office/drawing/2017/decorative" val="1"/>
              </a:ext>
            </a:extLst>
          </p:cNvPr>
          <p:cNvSpPr/>
          <p:nvPr/>
        </p:nvSpPr>
        <p:spPr>
          <a:xfrm>
            <a:off x="669000" y="549000"/>
            <a:ext cx="10854000" cy="5760000"/>
          </a:xfrm>
          <a:prstGeom prst="rect">
            <a:avLst/>
          </a:prstGeom>
          <a:solidFill>
            <a:srgbClr val="001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306753B-44CD-8E45-8B32-5885DC91A1DA}"/>
              </a:ext>
            </a:extLst>
          </p:cNvPr>
          <p:cNvSpPr txBox="1">
            <a:spLocks noGrp="1"/>
          </p:cNvSpPr>
          <p:nvPr>
            <p:ph type="title" idx="4294967295"/>
          </p:nvPr>
        </p:nvSpPr>
        <p:spPr>
          <a:xfrm>
            <a:off x="2712720" y="1280160"/>
            <a:ext cx="8526780"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nSpc>
                <a:spcPct val="100000"/>
              </a:lnSpc>
              <a:spcBef>
                <a:spcPts val="0"/>
              </a:spcBef>
              <a:defRPr/>
            </a:pPr>
            <a:r>
              <a:rPr lang="en-CA" sz="3200" b="1" dirty="0">
                <a:solidFill>
                  <a:schemeClr val="bg1"/>
                </a:solidFill>
                <a:latin typeface="Helvetica" pitchFamily="2" charset="0"/>
              </a:rPr>
              <a:t>Is timing everything? The effects of measurement timing on the performance of nonlinear longitudinal models</a:t>
            </a:r>
            <a:endParaRPr kumimoji="0" lang="en-US" sz="3200" b="0" i="0" u="none" strike="noStrike" kern="1200" cap="none" spc="0" normalizeH="0" baseline="0" noProof="0" dirty="0">
              <a:ln>
                <a:noFill/>
              </a:ln>
              <a:solidFill>
                <a:schemeClr val="bg1"/>
              </a:solidFill>
              <a:effectLst/>
              <a:uLnTx/>
              <a:uFillTx/>
              <a:latin typeface="Helvetica" pitchFamily="2" charset="0"/>
              <a:ea typeface="+mn-ea"/>
              <a:cs typeface="+mn-cs"/>
            </a:endParaRPr>
          </a:p>
        </p:txBody>
      </p:sp>
      <p:sp>
        <p:nvSpPr>
          <p:cNvPr id="8" name="TextBox 7">
            <a:extLst>
              <a:ext uri="{FF2B5EF4-FFF2-40B4-BE49-F238E27FC236}">
                <a16:creationId xmlns:a16="http://schemas.microsoft.com/office/drawing/2014/main" id="{B287D6E2-F033-5447-B02B-F1F9422C1FDE}"/>
              </a:ext>
            </a:extLst>
          </p:cNvPr>
          <p:cNvSpPr txBox="1"/>
          <p:nvPr/>
        </p:nvSpPr>
        <p:spPr>
          <a:xfrm>
            <a:off x="2712720" y="4565865"/>
            <a:ext cx="5246716" cy="1011963"/>
          </a:xfrm>
          <a:prstGeom prst="rect">
            <a:avLst/>
          </a:prstGeom>
          <a:noFill/>
        </p:spPr>
        <p:txBody>
          <a:bodyPr wrap="square" rtlCol="0">
            <a:noAutofit/>
          </a:bodyPr>
          <a:lstStyle/>
          <a:p>
            <a:r>
              <a:rPr lang="en-US" sz="2000" dirty="0">
                <a:solidFill>
                  <a:schemeClr val="bg1"/>
                </a:solidFill>
                <a:latin typeface="Helvetica" pitchFamily="2" charset="0"/>
              </a:rPr>
              <a:t>Sebastian Sciarra</a:t>
            </a:r>
          </a:p>
        </p:txBody>
      </p:sp>
      <p:cxnSp>
        <p:nvCxnSpPr>
          <p:cNvPr id="9" name="Straight Connector 8">
            <a:extLst>
              <a:ext uri="{FF2B5EF4-FFF2-40B4-BE49-F238E27FC236}">
                <a16:creationId xmlns:a16="http://schemas.microsoft.com/office/drawing/2014/main" id="{8BB2EBE1-3074-A34E-8F12-04967FBB579F}"/>
              </a:ext>
              <a:ext uri="{C183D7F6-B498-43B3-948B-1728B52AA6E4}">
                <adec:decorative xmlns:adec="http://schemas.microsoft.com/office/drawing/2017/decorative" val="1"/>
              </a:ext>
            </a:extLst>
          </p:cNvPr>
          <p:cNvCxnSpPr/>
          <p:nvPr/>
        </p:nvCxnSpPr>
        <p:spPr>
          <a:xfrm>
            <a:off x="2801630" y="4380266"/>
            <a:ext cx="25082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4B8C4EE2-BA93-9B17-AC41-7329183BF4E7}"/>
              </a:ext>
            </a:extLst>
          </p:cNvPr>
          <p:cNvPicPr>
            <a:picLocks noChangeAspect="1"/>
          </p:cNvPicPr>
          <p:nvPr/>
        </p:nvPicPr>
        <p:blipFill>
          <a:blip r:embed="rId2"/>
          <a:stretch>
            <a:fillRect/>
          </a:stretch>
        </p:blipFill>
        <p:spPr>
          <a:xfrm>
            <a:off x="10633354" y="5425303"/>
            <a:ext cx="883697" cy="883697"/>
          </a:xfrm>
          <a:prstGeom prst="rect">
            <a:avLst/>
          </a:prstGeom>
        </p:spPr>
      </p:pic>
    </p:spTree>
    <p:extLst>
      <p:ext uri="{BB962C8B-B14F-4D97-AF65-F5344CB8AC3E}">
        <p14:creationId xmlns:p14="http://schemas.microsoft.com/office/powerpoint/2010/main" val="177799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dirty="0"/>
              <a:t>Time is integral to understanding psychological processes</a:t>
            </a:r>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Chen et al. (2011)</a:t>
            </a:r>
          </a:p>
        </p:txBody>
      </p:sp>
      <p:cxnSp>
        <p:nvCxnSpPr>
          <p:cNvPr id="7" name="Straight Arrow Connector 6">
            <a:extLst>
              <a:ext uri="{FF2B5EF4-FFF2-40B4-BE49-F238E27FC236}">
                <a16:creationId xmlns:a16="http://schemas.microsoft.com/office/drawing/2014/main" id="{033A2BE9-0D79-BBA0-8D22-F20E06400516}"/>
              </a:ext>
            </a:extLst>
          </p:cNvPr>
          <p:cNvCxnSpPr>
            <a:cxnSpLocks/>
          </p:cNvCxnSpPr>
          <p:nvPr/>
        </p:nvCxnSpPr>
        <p:spPr>
          <a:xfrm>
            <a:off x="2026023" y="5779555"/>
            <a:ext cx="8718177" cy="0"/>
          </a:xfrm>
          <a:prstGeom prst="straightConnector1">
            <a:avLst/>
          </a:prstGeom>
          <a:ln w="38100">
            <a:solidFill>
              <a:srgbClr val="00224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789ED7-47E0-B14B-1F6D-6404AD4B5A61}"/>
              </a:ext>
            </a:extLst>
          </p:cNvPr>
          <p:cNvSpPr txBox="1"/>
          <p:nvPr/>
        </p:nvSpPr>
        <p:spPr>
          <a:xfrm>
            <a:off x="5785657" y="5410223"/>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10" name="TextBox 9">
            <a:extLst>
              <a:ext uri="{FF2B5EF4-FFF2-40B4-BE49-F238E27FC236}">
                <a16:creationId xmlns:a16="http://schemas.microsoft.com/office/drawing/2014/main" id="{F63EEA57-618D-6B5C-90F2-4F60F7153A99}"/>
              </a:ext>
            </a:extLst>
          </p:cNvPr>
          <p:cNvSpPr txBox="1"/>
          <p:nvPr/>
        </p:nvSpPr>
        <p:spPr>
          <a:xfrm>
            <a:off x="2026024" y="1494362"/>
            <a:ext cx="3671198" cy="430887"/>
          </a:xfrm>
          <a:prstGeom prst="rect">
            <a:avLst/>
          </a:prstGeom>
          <a:noFill/>
        </p:spPr>
        <p:txBody>
          <a:bodyPr wrap="none" rtlCol="0">
            <a:spAutoFit/>
          </a:bodyPr>
          <a:lstStyle/>
          <a:p>
            <a:r>
              <a:rPr lang="en-US" sz="2200" i="1" dirty="0">
                <a:solidFill>
                  <a:srgbClr val="00182D"/>
                </a:solidFill>
                <a:latin typeface="Helvetica" pitchFamily="2" charset="0"/>
              </a:rPr>
              <a:t>Model of turnover intentions</a:t>
            </a:r>
          </a:p>
        </p:txBody>
      </p:sp>
      <p:pic>
        <p:nvPicPr>
          <p:cNvPr id="11" name="Picture 10">
            <a:extLst>
              <a:ext uri="{FF2B5EF4-FFF2-40B4-BE49-F238E27FC236}">
                <a16:creationId xmlns:a16="http://schemas.microsoft.com/office/drawing/2014/main" id="{74F19442-0ABF-4C53-BA9A-F4D06712B988}"/>
              </a:ext>
            </a:extLst>
          </p:cNvPr>
          <p:cNvPicPr>
            <a:picLocks noChangeAspect="1"/>
          </p:cNvPicPr>
          <p:nvPr/>
        </p:nvPicPr>
        <p:blipFill>
          <a:blip r:embed="rId2"/>
          <a:stretch>
            <a:fillRect/>
          </a:stretch>
        </p:blipFill>
        <p:spPr>
          <a:xfrm>
            <a:off x="2026023" y="2102424"/>
            <a:ext cx="8606117" cy="3413191"/>
          </a:xfrm>
          <a:prstGeom prst="rect">
            <a:avLst/>
          </a:prstGeom>
        </p:spPr>
      </p:pic>
    </p:spTree>
    <p:extLst>
      <p:ext uri="{BB962C8B-B14F-4D97-AF65-F5344CB8AC3E}">
        <p14:creationId xmlns:p14="http://schemas.microsoft.com/office/powerpoint/2010/main" val="19682613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655975" y="1384536"/>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621889" y="1384538"/>
            <a:ext cx="7032121" cy="4736725"/>
          </a:xfrm>
          <a:prstGeom prst="rect">
            <a:avLst/>
          </a:prstGeom>
        </p:spPr>
      </p:pic>
      <p:sp>
        <p:nvSpPr>
          <p:cNvPr id="4" name="Rectangle 3">
            <a:extLst>
              <a:ext uri="{FF2B5EF4-FFF2-40B4-BE49-F238E27FC236}">
                <a16:creationId xmlns:a16="http://schemas.microsoft.com/office/drawing/2014/main" id="{CB2F5649-D639-F2E0-C16D-1AE56AC39724}"/>
              </a:ext>
            </a:extLst>
          </p:cNvPr>
          <p:cNvSpPr/>
          <p:nvPr/>
        </p:nvSpPr>
        <p:spPr>
          <a:xfrm>
            <a:off x="8324850" y="1384536"/>
            <a:ext cx="3448050" cy="4736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FC331B-ECD6-3CAA-CA0B-0974A2E3DAB3}"/>
              </a:ext>
            </a:extLst>
          </p:cNvPr>
          <p:cNvSpPr/>
          <p:nvPr/>
        </p:nvSpPr>
        <p:spPr>
          <a:xfrm>
            <a:off x="4966047" y="3311145"/>
            <a:ext cx="3448050" cy="265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3181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655975" y="1384536"/>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621889" y="1384538"/>
            <a:ext cx="7032121" cy="4736725"/>
          </a:xfrm>
          <a:prstGeom prst="rect">
            <a:avLst/>
          </a:prstGeom>
        </p:spPr>
      </p:pic>
      <p:sp>
        <p:nvSpPr>
          <p:cNvPr id="4" name="Rectangle 3">
            <a:extLst>
              <a:ext uri="{FF2B5EF4-FFF2-40B4-BE49-F238E27FC236}">
                <a16:creationId xmlns:a16="http://schemas.microsoft.com/office/drawing/2014/main" id="{CB2F5649-D639-F2E0-C16D-1AE56AC39724}"/>
              </a:ext>
            </a:extLst>
          </p:cNvPr>
          <p:cNvSpPr/>
          <p:nvPr/>
        </p:nvSpPr>
        <p:spPr>
          <a:xfrm>
            <a:off x="8324850" y="1384536"/>
            <a:ext cx="3448050" cy="4736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4155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329404" y="1570342"/>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295318" y="1570344"/>
            <a:ext cx="7032121" cy="4736725"/>
          </a:xfrm>
          <a:prstGeom prst="rect">
            <a:avLst/>
          </a:prstGeom>
        </p:spPr>
      </p:pic>
      <p:sp>
        <p:nvSpPr>
          <p:cNvPr id="5" name="Rectangle 4">
            <a:extLst>
              <a:ext uri="{FF2B5EF4-FFF2-40B4-BE49-F238E27FC236}">
                <a16:creationId xmlns:a16="http://schemas.microsoft.com/office/drawing/2014/main" id="{17D5EF34-BCC9-D99E-150E-82310B2A81DC}"/>
              </a:ext>
            </a:extLst>
          </p:cNvPr>
          <p:cNvSpPr/>
          <p:nvPr/>
        </p:nvSpPr>
        <p:spPr>
          <a:xfrm>
            <a:off x="8023284" y="2123253"/>
            <a:ext cx="3448050" cy="398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3D871A4-1262-EB95-E428-506A7D1766FB}"/>
              </a:ext>
            </a:extLst>
          </p:cNvPr>
          <p:cNvCxnSpPr>
            <a:cxnSpLocks/>
          </p:cNvCxnSpPr>
          <p:nvPr/>
        </p:nvCxnSpPr>
        <p:spPr>
          <a:xfrm>
            <a:off x="8242370" y="1384536"/>
            <a:ext cx="29133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FD1424-F09C-9390-DBEA-EC0A801A4C5B}"/>
              </a:ext>
            </a:extLst>
          </p:cNvPr>
          <p:cNvCxnSpPr>
            <a:cxnSpLocks/>
          </p:cNvCxnSpPr>
          <p:nvPr/>
        </p:nvCxnSpPr>
        <p:spPr>
          <a:xfrm>
            <a:off x="11155680"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968E14-F732-CD2A-C333-F6905CB24BE8}"/>
              </a:ext>
            </a:extLst>
          </p:cNvPr>
          <p:cNvCxnSpPr>
            <a:cxnSpLocks/>
          </p:cNvCxnSpPr>
          <p:nvPr/>
        </p:nvCxnSpPr>
        <p:spPr>
          <a:xfrm>
            <a:off x="8250836"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580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329404" y="1570342"/>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295318" y="1570344"/>
            <a:ext cx="7032121" cy="4736725"/>
          </a:xfrm>
          <a:prstGeom prst="rect">
            <a:avLst/>
          </a:prstGeom>
        </p:spPr>
      </p:pic>
      <p:sp>
        <p:nvSpPr>
          <p:cNvPr id="5" name="Rectangle 4">
            <a:extLst>
              <a:ext uri="{FF2B5EF4-FFF2-40B4-BE49-F238E27FC236}">
                <a16:creationId xmlns:a16="http://schemas.microsoft.com/office/drawing/2014/main" id="{17D5EF34-BCC9-D99E-150E-82310B2A81DC}"/>
              </a:ext>
            </a:extLst>
          </p:cNvPr>
          <p:cNvSpPr/>
          <p:nvPr/>
        </p:nvSpPr>
        <p:spPr>
          <a:xfrm>
            <a:off x="8871044" y="2123253"/>
            <a:ext cx="2600289" cy="398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3D871A4-1262-EB95-E428-506A7D1766FB}"/>
              </a:ext>
            </a:extLst>
          </p:cNvPr>
          <p:cNvCxnSpPr>
            <a:cxnSpLocks/>
          </p:cNvCxnSpPr>
          <p:nvPr/>
        </p:nvCxnSpPr>
        <p:spPr>
          <a:xfrm>
            <a:off x="8242370" y="1384536"/>
            <a:ext cx="29133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FD1424-F09C-9390-DBEA-EC0A801A4C5B}"/>
              </a:ext>
            </a:extLst>
          </p:cNvPr>
          <p:cNvCxnSpPr>
            <a:cxnSpLocks/>
          </p:cNvCxnSpPr>
          <p:nvPr/>
        </p:nvCxnSpPr>
        <p:spPr>
          <a:xfrm>
            <a:off x="11155680"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968E14-F732-CD2A-C333-F6905CB24BE8}"/>
              </a:ext>
            </a:extLst>
          </p:cNvPr>
          <p:cNvCxnSpPr>
            <a:cxnSpLocks/>
          </p:cNvCxnSpPr>
          <p:nvPr/>
        </p:nvCxnSpPr>
        <p:spPr>
          <a:xfrm>
            <a:off x="8250836"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2047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329404" y="1570342"/>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295318" y="1570344"/>
            <a:ext cx="7032121" cy="4736725"/>
          </a:xfrm>
          <a:prstGeom prst="rect">
            <a:avLst/>
          </a:prstGeom>
        </p:spPr>
      </p:pic>
      <p:sp>
        <p:nvSpPr>
          <p:cNvPr id="5" name="Rectangle 4">
            <a:extLst>
              <a:ext uri="{FF2B5EF4-FFF2-40B4-BE49-F238E27FC236}">
                <a16:creationId xmlns:a16="http://schemas.microsoft.com/office/drawing/2014/main" id="{17D5EF34-BCC9-D99E-150E-82310B2A81DC}"/>
              </a:ext>
            </a:extLst>
          </p:cNvPr>
          <p:cNvSpPr/>
          <p:nvPr/>
        </p:nvSpPr>
        <p:spPr>
          <a:xfrm>
            <a:off x="9662615" y="2123253"/>
            <a:ext cx="1808718" cy="398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3D871A4-1262-EB95-E428-506A7D1766FB}"/>
              </a:ext>
            </a:extLst>
          </p:cNvPr>
          <p:cNvCxnSpPr>
            <a:cxnSpLocks/>
          </p:cNvCxnSpPr>
          <p:nvPr/>
        </p:nvCxnSpPr>
        <p:spPr>
          <a:xfrm>
            <a:off x="8242370" y="1384536"/>
            <a:ext cx="29133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FD1424-F09C-9390-DBEA-EC0A801A4C5B}"/>
              </a:ext>
            </a:extLst>
          </p:cNvPr>
          <p:cNvCxnSpPr>
            <a:cxnSpLocks/>
          </p:cNvCxnSpPr>
          <p:nvPr/>
        </p:nvCxnSpPr>
        <p:spPr>
          <a:xfrm>
            <a:off x="11155680"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968E14-F732-CD2A-C333-F6905CB24BE8}"/>
              </a:ext>
            </a:extLst>
          </p:cNvPr>
          <p:cNvCxnSpPr>
            <a:cxnSpLocks/>
          </p:cNvCxnSpPr>
          <p:nvPr/>
        </p:nvCxnSpPr>
        <p:spPr>
          <a:xfrm>
            <a:off x="8250836"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4875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329404" y="1570342"/>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295318" y="1570344"/>
            <a:ext cx="7032121" cy="4736725"/>
          </a:xfrm>
          <a:prstGeom prst="rect">
            <a:avLst/>
          </a:prstGeom>
        </p:spPr>
      </p:pic>
      <p:sp>
        <p:nvSpPr>
          <p:cNvPr id="5" name="Rectangle 4">
            <a:extLst>
              <a:ext uri="{FF2B5EF4-FFF2-40B4-BE49-F238E27FC236}">
                <a16:creationId xmlns:a16="http://schemas.microsoft.com/office/drawing/2014/main" id="{17D5EF34-BCC9-D99E-150E-82310B2A81DC}"/>
              </a:ext>
            </a:extLst>
          </p:cNvPr>
          <p:cNvSpPr/>
          <p:nvPr/>
        </p:nvSpPr>
        <p:spPr>
          <a:xfrm>
            <a:off x="10508775" y="2123253"/>
            <a:ext cx="962557" cy="398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3D871A4-1262-EB95-E428-506A7D1766FB}"/>
              </a:ext>
            </a:extLst>
          </p:cNvPr>
          <p:cNvCxnSpPr>
            <a:cxnSpLocks/>
          </p:cNvCxnSpPr>
          <p:nvPr/>
        </p:nvCxnSpPr>
        <p:spPr>
          <a:xfrm>
            <a:off x="8242370" y="1384536"/>
            <a:ext cx="29133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FD1424-F09C-9390-DBEA-EC0A801A4C5B}"/>
              </a:ext>
            </a:extLst>
          </p:cNvPr>
          <p:cNvCxnSpPr>
            <a:cxnSpLocks/>
          </p:cNvCxnSpPr>
          <p:nvPr/>
        </p:nvCxnSpPr>
        <p:spPr>
          <a:xfrm>
            <a:off x="11155680"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968E14-F732-CD2A-C333-F6905CB24BE8}"/>
              </a:ext>
            </a:extLst>
          </p:cNvPr>
          <p:cNvCxnSpPr>
            <a:cxnSpLocks/>
          </p:cNvCxnSpPr>
          <p:nvPr/>
        </p:nvCxnSpPr>
        <p:spPr>
          <a:xfrm>
            <a:off x="8250836"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0707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329404" y="1570342"/>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295318" y="1570344"/>
            <a:ext cx="7032121" cy="4736725"/>
          </a:xfrm>
          <a:prstGeom prst="rect">
            <a:avLst/>
          </a:prstGeom>
        </p:spPr>
      </p:pic>
      <p:cxnSp>
        <p:nvCxnSpPr>
          <p:cNvPr id="6" name="Straight Connector 5">
            <a:extLst>
              <a:ext uri="{FF2B5EF4-FFF2-40B4-BE49-F238E27FC236}">
                <a16:creationId xmlns:a16="http://schemas.microsoft.com/office/drawing/2014/main" id="{63D871A4-1262-EB95-E428-506A7D1766FB}"/>
              </a:ext>
            </a:extLst>
          </p:cNvPr>
          <p:cNvCxnSpPr>
            <a:cxnSpLocks/>
          </p:cNvCxnSpPr>
          <p:nvPr/>
        </p:nvCxnSpPr>
        <p:spPr>
          <a:xfrm>
            <a:off x="8242370" y="1384536"/>
            <a:ext cx="29133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FD1424-F09C-9390-DBEA-EC0A801A4C5B}"/>
              </a:ext>
            </a:extLst>
          </p:cNvPr>
          <p:cNvCxnSpPr>
            <a:cxnSpLocks/>
          </p:cNvCxnSpPr>
          <p:nvPr/>
        </p:nvCxnSpPr>
        <p:spPr>
          <a:xfrm>
            <a:off x="11155680"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968E14-F732-CD2A-C333-F6905CB24BE8}"/>
              </a:ext>
            </a:extLst>
          </p:cNvPr>
          <p:cNvCxnSpPr>
            <a:cxnSpLocks/>
          </p:cNvCxnSpPr>
          <p:nvPr/>
        </p:nvCxnSpPr>
        <p:spPr>
          <a:xfrm>
            <a:off x="8250836" y="1240602"/>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5438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b="1" dirty="0">
                <a:solidFill>
                  <a:srgbClr val="00182D"/>
                </a:solidFill>
                <a:latin typeface="Helvetica" pitchFamily="2" charset="0"/>
              </a:rPr>
              <a:t>Question 1</a:t>
            </a:r>
            <a:r>
              <a:rPr lang="en-US" sz="2800" b="0" dirty="0">
                <a:solidFill>
                  <a:srgbClr val="00182D"/>
                </a:solidFill>
                <a:latin typeface="Helvetica" pitchFamily="2" charset="0"/>
              </a:rPr>
              <a:t>: Does placing measurements near periods of change increase model performance?</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7" name="TextBox 6">
            <a:extLst>
              <a:ext uri="{FF2B5EF4-FFF2-40B4-BE49-F238E27FC236}">
                <a16:creationId xmlns:a16="http://schemas.microsoft.com/office/drawing/2014/main" id="{DEA345A5-1FB6-6EF2-9796-02475242D68C}"/>
              </a:ext>
            </a:extLst>
          </p:cNvPr>
          <p:cNvSpPr txBox="1"/>
          <p:nvPr/>
        </p:nvSpPr>
        <p:spPr>
          <a:xfrm>
            <a:off x="784509" y="1513145"/>
            <a:ext cx="10357624" cy="769441"/>
          </a:xfrm>
          <a:prstGeom prst="rect">
            <a:avLst/>
          </a:prstGeom>
          <a:noFill/>
        </p:spPr>
        <p:txBody>
          <a:bodyPr wrap="square" rtlCol="0">
            <a:spAutoFit/>
          </a:bodyPr>
          <a:lstStyle/>
          <a:p>
            <a:r>
              <a:rPr lang="en-US" sz="2200" b="1" dirty="0">
                <a:solidFill>
                  <a:srgbClr val="00182D"/>
                </a:solidFill>
                <a:latin typeface="Helvetica" pitchFamily="2" charset="0"/>
              </a:rPr>
              <a:t>Answer 1</a:t>
            </a:r>
            <a:r>
              <a:rPr lang="en-US" sz="2200" dirty="0">
                <a:solidFill>
                  <a:srgbClr val="00182D"/>
                </a:solidFill>
                <a:latin typeface="Helvetica" pitchFamily="2" charset="0"/>
              </a:rPr>
              <a:t>: Model performance increases when measurements are placed near periods of change</a:t>
            </a:r>
          </a:p>
        </p:txBody>
      </p:sp>
      <p:sp>
        <p:nvSpPr>
          <p:cNvPr id="4" name="Title 1">
            <a:extLst>
              <a:ext uri="{FF2B5EF4-FFF2-40B4-BE49-F238E27FC236}">
                <a16:creationId xmlns:a16="http://schemas.microsoft.com/office/drawing/2014/main" id="{F489ACEE-9E26-DEC0-D080-2546527E695E}"/>
              </a:ext>
            </a:extLst>
          </p:cNvPr>
          <p:cNvSpPr txBox="1">
            <a:spLocks/>
          </p:cNvSpPr>
          <p:nvPr/>
        </p:nvSpPr>
        <p:spPr>
          <a:xfrm>
            <a:off x="784509" y="2477504"/>
            <a:ext cx="9513734" cy="1199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800">
                <a:solidFill>
                  <a:srgbClr val="00182D"/>
                </a:solidFill>
              </a:rPr>
              <a:t>Question 2</a:t>
            </a:r>
            <a:r>
              <a:rPr lang="en-US" sz="2800" b="0">
                <a:solidFill>
                  <a:srgbClr val="00182D"/>
                </a:solidFill>
              </a:rPr>
              <a:t>: How to space measurements when the nature of change is unknown? </a:t>
            </a:r>
            <a:endParaRPr lang="en-US" sz="2800" b="0" dirty="0"/>
          </a:p>
        </p:txBody>
      </p:sp>
      <p:sp>
        <p:nvSpPr>
          <p:cNvPr id="6" name="TextBox 5">
            <a:extLst>
              <a:ext uri="{FF2B5EF4-FFF2-40B4-BE49-F238E27FC236}">
                <a16:creationId xmlns:a16="http://schemas.microsoft.com/office/drawing/2014/main" id="{776C289F-9D15-8361-970A-6FD5765A11E6}"/>
              </a:ext>
            </a:extLst>
          </p:cNvPr>
          <p:cNvSpPr txBox="1"/>
          <p:nvPr/>
        </p:nvSpPr>
        <p:spPr>
          <a:xfrm>
            <a:off x="788568" y="3871636"/>
            <a:ext cx="9509675" cy="769441"/>
          </a:xfrm>
          <a:prstGeom prst="rect">
            <a:avLst/>
          </a:prstGeom>
          <a:noFill/>
        </p:spPr>
        <p:txBody>
          <a:bodyPr wrap="square" rtlCol="0">
            <a:spAutoFit/>
          </a:bodyPr>
          <a:lstStyle/>
          <a:p>
            <a:r>
              <a:rPr lang="en-US" sz="2200" b="1" dirty="0">
                <a:solidFill>
                  <a:srgbClr val="00182D"/>
                </a:solidFill>
                <a:latin typeface="Helvetica" pitchFamily="2" charset="0"/>
              </a:rPr>
              <a:t>Answer 2</a:t>
            </a:r>
            <a:r>
              <a:rPr lang="en-US" sz="2200" dirty="0">
                <a:solidFill>
                  <a:srgbClr val="00182D"/>
                </a:solidFill>
                <a:latin typeface="Helvetica" pitchFamily="2" charset="0"/>
              </a:rPr>
              <a:t>: When the nature of change is unknown, model performance is highest with equal spacing</a:t>
            </a:r>
          </a:p>
        </p:txBody>
      </p:sp>
    </p:spTree>
    <p:extLst>
      <p:ext uri="{BB962C8B-B14F-4D97-AF65-F5344CB8AC3E}">
        <p14:creationId xmlns:p14="http://schemas.microsoft.com/office/powerpoint/2010/main" val="3510868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2 - Methods</a:t>
            </a:r>
          </a:p>
        </p:txBody>
      </p:sp>
      <p:sp>
        <p:nvSpPr>
          <p:cNvPr id="12" name="Title 1">
            <a:extLst>
              <a:ext uri="{FF2B5EF4-FFF2-40B4-BE49-F238E27FC236}">
                <a16:creationId xmlns:a16="http://schemas.microsoft.com/office/drawing/2014/main" id="{884FFCB7-CAB1-764E-E958-6C7A5124D445}"/>
              </a:ext>
            </a:extLst>
          </p:cNvPr>
          <p:cNvSpPr txBox="1">
            <a:spLocks/>
          </p:cNvSpPr>
          <p:nvPr/>
        </p:nvSpPr>
        <p:spPr>
          <a:xfrm>
            <a:off x="876539" y="597184"/>
            <a:ext cx="8659905" cy="5458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b="1" dirty="0">
                <a:solidFill>
                  <a:srgbClr val="00182D"/>
                </a:solidFill>
                <a:latin typeface="Helvetica" pitchFamily="2" charset="0"/>
              </a:rPr>
              <a:t>Experiment 2</a:t>
            </a:r>
          </a:p>
        </p:txBody>
      </p:sp>
      <p:sp>
        <p:nvSpPr>
          <p:cNvPr id="14" name="TextBox 13">
            <a:extLst>
              <a:ext uri="{FF2B5EF4-FFF2-40B4-BE49-F238E27FC236}">
                <a16:creationId xmlns:a16="http://schemas.microsoft.com/office/drawing/2014/main" id="{C51EC72B-D92E-99B7-9CB4-96899165F8B3}"/>
              </a:ext>
            </a:extLst>
          </p:cNvPr>
          <p:cNvSpPr txBox="1"/>
          <p:nvPr/>
        </p:nvSpPr>
        <p:spPr>
          <a:xfrm>
            <a:off x="1370703" y="1927602"/>
            <a:ext cx="9888968" cy="1200329"/>
          </a:xfrm>
          <a:prstGeom prst="rect">
            <a:avLst/>
          </a:prstGeom>
          <a:noFill/>
        </p:spPr>
        <p:txBody>
          <a:bodyPr wrap="square" rtlCol="0">
            <a:spAutoFit/>
          </a:bodyPr>
          <a:lstStyle/>
          <a:p>
            <a:r>
              <a:rPr lang="en-US" sz="2400" b="1" dirty="0">
                <a:solidFill>
                  <a:srgbClr val="00182D"/>
                </a:solidFill>
                <a:latin typeface="Helvetica" pitchFamily="2" charset="0"/>
              </a:rPr>
              <a:t>Question</a:t>
            </a:r>
            <a:r>
              <a:rPr lang="en-US" sz="2400" dirty="0">
                <a:solidFill>
                  <a:srgbClr val="00182D"/>
                </a:solidFill>
                <a:latin typeface="Helvetica" pitchFamily="2" charset="0"/>
              </a:rPr>
              <a:t>: F</a:t>
            </a:r>
            <a:r>
              <a:rPr lang="en-CA" sz="2400" dirty="0">
                <a:effectLst/>
                <a:latin typeface="Helvetica" pitchFamily="2" charset="0"/>
              </a:rPr>
              <a:t>or each spacing schedule, what combination of measurement number and sample size is needed to obtain high model performance (i.e., low bias, high precision)? </a:t>
            </a:r>
            <a:endParaRPr lang="en-US" sz="2400" dirty="0">
              <a:solidFill>
                <a:srgbClr val="00182D"/>
              </a:solidFill>
              <a:latin typeface="Helvetica" pitchFamily="2" charset="0"/>
            </a:endParaRPr>
          </a:p>
        </p:txBody>
      </p:sp>
    </p:spTree>
    <p:extLst>
      <p:ext uri="{BB962C8B-B14F-4D97-AF65-F5344CB8AC3E}">
        <p14:creationId xmlns:p14="http://schemas.microsoft.com/office/powerpoint/2010/main" val="5430661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A555-625D-A691-C3D8-F281516414EB}"/>
              </a:ext>
            </a:extLst>
          </p:cNvPr>
          <p:cNvSpPr>
            <a:spLocks noGrp="1"/>
          </p:cNvSpPr>
          <p:nvPr>
            <p:ph type="title"/>
          </p:nvPr>
        </p:nvSpPr>
        <p:spPr/>
        <p:txBody>
          <a:bodyPr/>
          <a:lstStyle/>
          <a:p>
            <a:r>
              <a:rPr lang="en-US" dirty="0"/>
              <a:t>Experiment 2 – Systematic Review</a:t>
            </a:r>
          </a:p>
        </p:txBody>
      </p:sp>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6" name="TextBox 5">
            <a:extLst>
              <a:ext uri="{FF2B5EF4-FFF2-40B4-BE49-F238E27FC236}">
                <a16:creationId xmlns:a16="http://schemas.microsoft.com/office/drawing/2014/main" id="{BCD394A4-D4B1-A310-1B4A-5F38B756F7DF}"/>
              </a:ext>
            </a:extLst>
          </p:cNvPr>
          <p:cNvSpPr txBox="1"/>
          <p:nvPr/>
        </p:nvSpPr>
        <p:spPr>
          <a:xfrm>
            <a:off x="1572768" y="2048256"/>
            <a:ext cx="3451586" cy="430887"/>
          </a:xfrm>
          <a:prstGeom prst="rect">
            <a:avLst/>
          </a:prstGeom>
          <a:noFill/>
        </p:spPr>
        <p:txBody>
          <a:bodyPr wrap="none" rtlCol="0">
            <a:spAutoFit/>
          </a:bodyPr>
          <a:lstStyle/>
          <a:p>
            <a:r>
              <a:rPr lang="en-US" sz="2200" dirty="0">
                <a:latin typeface="Helvetica" pitchFamily="2" charset="0"/>
              </a:rPr>
              <a:t>Number of measurements</a:t>
            </a:r>
          </a:p>
        </p:txBody>
      </p:sp>
      <p:sp>
        <p:nvSpPr>
          <p:cNvPr id="7" name="TextBox 6">
            <a:extLst>
              <a:ext uri="{FF2B5EF4-FFF2-40B4-BE49-F238E27FC236}">
                <a16:creationId xmlns:a16="http://schemas.microsoft.com/office/drawing/2014/main" id="{C69FEE31-18CE-C62D-CAF5-93ED7628F47E}"/>
              </a:ext>
            </a:extLst>
          </p:cNvPr>
          <p:cNvSpPr txBox="1"/>
          <p:nvPr/>
        </p:nvSpPr>
        <p:spPr>
          <a:xfrm>
            <a:off x="1572768" y="2714033"/>
            <a:ext cx="3466013" cy="430887"/>
          </a:xfrm>
          <a:prstGeom prst="rect">
            <a:avLst/>
          </a:prstGeom>
          <a:noFill/>
        </p:spPr>
        <p:txBody>
          <a:bodyPr wrap="none" rtlCol="0">
            <a:spAutoFit/>
          </a:bodyPr>
          <a:lstStyle/>
          <a:p>
            <a:r>
              <a:rPr lang="en-US" sz="2200" dirty="0">
                <a:latin typeface="Helvetica" pitchFamily="2" charset="0"/>
              </a:rPr>
              <a:t>Spacing of measurements</a:t>
            </a:r>
          </a:p>
        </p:txBody>
      </p:sp>
    </p:spTree>
    <p:extLst>
      <p:ext uri="{BB962C8B-B14F-4D97-AF65-F5344CB8AC3E}">
        <p14:creationId xmlns:p14="http://schemas.microsoft.com/office/powerpoint/2010/main" val="74194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Introduction</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rgbClr val="00182D"/>
                </a:solidFill>
                <a:latin typeface="Helvetica" pitchFamily="2" charset="0"/>
              </a:rPr>
              <a:t>Change over time is likely to be nonlinear</a:t>
            </a:r>
            <a:endParaRPr kumimoji="0" lang="en-US" sz="32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36828056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A555-625D-A691-C3D8-F281516414EB}"/>
              </a:ext>
            </a:extLst>
          </p:cNvPr>
          <p:cNvSpPr>
            <a:spLocks noGrp="1"/>
          </p:cNvSpPr>
          <p:nvPr>
            <p:ph type="title"/>
          </p:nvPr>
        </p:nvSpPr>
        <p:spPr/>
        <p:txBody>
          <a:bodyPr/>
          <a:lstStyle/>
          <a:p>
            <a:r>
              <a:rPr lang="en-US" dirty="0"/>
              <a:t>Experiment 2 – Systematic Review</a:t>
            </a:r>
          </a:p>
        </p:txBody>
      </p:sp>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6" name="TextBox 5">
            <a:extLst>
              <a:ext uri="{FF2B5EF4-FFF2-40B4-BE49-F238E27FC236}">
                <a16:creationId xmlns:a16="http://schemas.microsoft.com/office/drawing/2014/main" id="{BCD394A4-D4B1-A310-1B4A-5F38B756F7DF}"/>
              </a:ext>
            </a:extLst>
          </p:cNvPr>
          <p:cNvSpPr txBox="1"/>
          <p:nvPr/>
        </p:nvSpPr>
        <p:spPr>
          <a:xfrm>
            <a:off x="1572768" y="2048256"/>
            <a:ext cx="3451586" cy="430887"/>
          </a:xfrm>
          <a:prstGeom prst="rect">
            <a:avLst/>
          </a:prstGeom>
          <a:noFill/>
        </p:spPr>
        <p:txBody>
          <a:bodyPr wrap="none" rtlCol="0">
            <a:spAutoFit/>
          </a:bodyPr>
          <a:lstStyle/>
          <a:p>
            <a:r>
              <a:rPr lang="en-US" sz="2200" dirty="0">
                <a:latin typeface="Helvetica" pitchFamily="2" charset="0"/>
              </a:rPr>
              <a:t>Number of measurements</a:t>
            </a:r>
          </a:p>
        </p:txBody>
      </p:sp>
      <p:sp>
        <p:nvSpPr>
          <p:cNvPr id="7" name="TextBox 6">
            <a:extLst>
              <a:ext uri="{FF2B5EF4-FFF2-40B4-BE49-F238E27FC236}">
                <a16:creationId xmlns:a16="http://schemas.microsoft.com/office/drawing/2014/main" id="{C69FEE31-18CE-C62D-CAF5-93ED7628F47E}"/>
              </a:ext>
            </a:extLst>
          </p:cNvPr>
          <p:cNvSpPr txBox="1"/>
          <p:nvPr/>
        </p:nvSpPr>
        <p:spPr>
          <a:xfrm>
            <a:off x="1572768" y="2714033"/>
            <a:ext cx="3466013" cy="430887"/>
          </a:xfrm>
          <a:prstGeom prst="rect">
            <a:avLst/>
          </a:prstGeom>
          <a:noFill/>
        </p:spPr>
        <p:txBody>
          <a:bodyPr wrap="none" rtlCol="0">
            <a:spAutoFit/>
          </a:bodyPr>
          <a:lstStyle/>
          <a:p>
            <a:r>
              <a:rPr lang="en-US" sz="2200" dirty="0">
                <a:latin typeface="Helvetica" pitchFamily="2" charset="0"/>
              </a:rPr>
              <a:t>Spacing of measurements</a:t>
            </a:r>
          </a:p>
        </p:txBody>
      </p:sp>
      <p:sp>
        <p:nvSpPr>
          <p:cNvPr id="8" name="TextBox 7">
            <a:extLst>
              <a:ext uri="{FF2B5EF4-FFF2-40B4-BE49-F238E27FC236}">
                <a16:creationId xmlns:a16="http://schemas.microsoft.com/office/drawing/2014/main" id="{1A62F3D8-8311-7820-4702-FAF5FC95FBAC}"/>
              </a:ext>
            </a:extLst>
          </p:cNvPr>
          <p:cNvSpPr txBox="1"/>
          <p:nvPr/>
        </p:nvSpPr>
        <p:spPr>
          <a:xfrm>
            <a:off x="1572768" y="3379810"/>
            <a:ext cx="1721946" cy="430887"/>
          </a:xfrm>
          <a:prstGeom prst="rect">
            <a:avLst/>
          </a:prstGeom>
          <a:noFill/>
        </p:spPr>
        <p:txBody>
          <a:bodyPr wrap="none" rtlCol="0">
            <a:spAutoFit/>
          </a:bodyPr>
          <a:lstStyle/>
          <a:p>
            <a:r>
              <a:rPr lang="en-US" sz="2200" dirty="0">
                <a:latin typeface="Helvetica" pitchFamily="2" charset="0"/>
              </a:rPr>
              <a:t>Sample size</a:t>
            </a:r>
          </a:p>
        </p:txBody>
      </p:sp>
    </p:spTree>
    <p:extLst>
      <p:ext uri="{BB962C8B-B14F-4D97-AF65-F5344CB8AC3E}">
        <p14:creationId xmlns:p14="http://schemas.microsoft.com/office/powerpoint/2010/main" val="23631195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A555-625D-A691-C3D8-F281516414EB}"/>
              </a:ext>
            </a:extLst>
          </p:cNvPr>
          <p:cNvSpPr>
            <a:spLocks noGrp="1"/>
          </p:cNvSpPr>
          <p:nvPr>
            <p:ph type="title"/>
          </p:nvPr>
        </p:nvSpPr>
        <p:spPr/>
        <p:txBody>
          <a:bodyPr/>
          <a:lstStyle/>
          <a:p>
            <a:r>
              <a:rPr lang="en-US" dirty="0"/>
              <a:t>Experiment 2 – Systematic Review</a:t>
            </a:r>
          </a:p>
        </p:txBody>
      </p:sp>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6" name="TextBox 5">
            <a:extLst>
              <a:ext uri="{FF2B5EF4-FFF2-40B4-BE49-F238E27FC236}">
                <a16:creationId xmlns:a16="http://schemas.microsoft.com/office/drawing/2014/main" id="{BCD394A4-D4B1-A310-1B4A-5F38B756F7DF}"/>
              </a:ext>
            </a:extLst>
          </p:cNvPr>
          <p:cNvSpPr txBox="1"/>
          <p:nvPr/>
        </p:nvSpPr>
        <p:spPr>
          <a:xfrm>
            <a:off x="1572768" y="2048256"/>
            <a:ext cx="3451586" cy="430887"/>
          </a:xfrm>
          <a:prstGeom prst="rect">
            <a:avLst/>
          </a:prstGeom>
          <a:noFill/>
        </p:spPr>
        <p:txBody>
          <a:bodyPr wrap="none" rtlCol="0">
            <a:spAutoFit/>
          </a:bodyPr>
          <a:lstStyle/>
          <a:p>
            <a:r>
              <a:rPr lang="en-US" sz="2200" dirty="0">
                <a:latin typeface="Helvetica" pitchFamily="2" charset="0"/>
              </a:rPr>
              <a:t>Number of measurements</a:t>
            </a:r>
          </a:p>
        </p:txBody>
      </p:sp>
      <p:sp>
        <p:nvSpPr>
          <p:cNvPr id="7" name="TextBox 6">
            <a:extLst>
              <a:ext uri="{FF2B5EF4-FFF2-40B4-BE49-F238E27FC236}">
                <a16:creationId xmlns:a16="http://schemas.microsoft.com/office/drawing/2014/main" id="{C69FEE31-18CE-C62D-CAF5-93ED7628F47E}"/>
              </a:ext>
            </a:extLst>
          </p:cNvPr>
          <p:cNvSpPr txBox="1"/>
          <p:nvPr/>
        </p:nvSpPr>
        <p:spPr>
          <a:xfrm>
            <a:off x="1572768" y="2714033"/>
            <a:ext cx="3466013" cy="430887"/>
          </a:xfrm>
          <a:prstGeom prst="rect">
            <a:avLst/>
          </a:prstGeom>
          <a:noFill/>
        </p:spPr>
        <p:txBody>
          <a:bodyPr wrap="none" rtlCol="0">
            <a:spAutoFit/>
          </a:bodyPr>
          <a:lstStyle/>
          <a:p>
            <a:r>
              <a:rPr lang="en-US" sz="2200" dirty="0">
                <a:latin typeface="Helvetica" pitchFamily="2" charset="0"/>
              </a:rPr>
              <a:t>Spacing of measurements</a:t>
            </a:r>
          </a:p>
        </p:txBody>
      </p:sp>
      <p:sp>
        <p:nvSpPr>
          <p:cNvPr id="8" name="TextBox 7">
            <a:extLst>
              <a:ext uri="{FF2B5EF4-FFF2-40B4-BE49-F238E27FC236}">
                <a16:creationId xmlns:a16="http://schemas.microsoft.com/office/drawing/2014/main" id="{1A62F3D8-8311-7820-4702-FAF5FC95FBAC}"/>
              </a:ext>
            </a:extLst>
          </p:cNvPr>
          <p:cNvSpPr txBox="1"/>
          <p:nvPr/>
        </p:nvSpPr>
        <p:spPr>
          <a:xfrm>
            <a:off x="1572768" y="3379810"/>
            <a:ext cx="1721946" cy="430887"/>
          </a:xfrm>
          <a:prstGeom prst="rect">
            <a:avLst/>
          </a:prstGeom>
          <a:noFill/>
        </p:spPr>
        <p:txBody>
          <a:bodyPr wrap="none" rtlCol="0">
            <a:spAutoFit/>
          </a:bodyPr>
          <a:lstStyle/>
          <a:p>
            <a:r>
              <a:rPr lang="en-US" sz="2200" dirty="0">
                <a:latin typeface="Helvetica" pitchFamily="2" charset="0"/>
              </a:rPr>
              <a:t>Sample size</a:t>
            </a:r>
          </a:p>
        </p:txBody>
      </p:sp>
      <p:sp>
        <p:nvSpPr>
          <p:cNvPr id="5" name="Right Brace 4">
            <a:extLst>
              <a:ext uri="{FF2B5EF4-FFF2-40B4-BE49-F238E27FC236}">
                <a16:creationId xmlns:a16="http://schemas.microsoft.com/office/drawing/2014/main" id="{17199EBB-4637-0E5E-C05C-195D5FF460B9}"/>
              </a:ext>
            </a:extLst>
          </p:cNvPr>
          <p:cNvSpPr/>
          <p:nvPr/>
        </p:nvSpPr>
        <p:spPr>
          <a:xfrm>
            <a:off x="5352695" y="2048256"/>
            <a:ext cx="743305" cy="1762441"/>
          </a:xfrm>
          <a:prstGeom prst="rightBrace">
            <a:avLst>
              <a:gd name="adj1" fmla="val 45238"/>
              <a:gd name="adj2" fmla="val 50000"/>
            </a:avLst>
          </a:prstGeom>
          <a:ln w="38100">
            <a:solidFill>
              <a:srgbClr val="00182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rgbClr val="00182D"/>
                </a:solidFill>
              </a:ln>
              <a:solidFill>
                <a:srgbClr val="00182D"/>
              </a:solidFill>
            </a:endParaRPr>
          </a:p>
        </p:txBody>
      </p:sp>
      <p:sp>
        <p:nvSpPr>
          <p:cNvPr id="9" name="TextBox 8">
            <a:extLst>
              <a:ext uri="{FF2B5EF4-FFF2-40B4-BE49-F238E27FC236}">
                <a16:creationId xmlns:a16="http://schemas.microsoft.com/office/drawing/2014/main" id="{D72EB280-1F04-1D2F-06F8-B76EDD0B64CD}"/>
              </a:ext>
            </a:extLst>
          </p:cNvPr>
          <p:cNvSpPr txBox="1"/>
          <p:nvPr/>
        </p:nvSpPr>
        <p:spPr>
          <a:xfrm>
            <a:off x="6409914" y="2714032"/>
            <a:ext cx="2068195" cy="430887"/>
          </a:xfrm>
          <a:prstGeom prst="rect">
            <a:avLst/>
          </a:prstGeom>
          <a:noFill/>
        </p:spPr>
        <p:txBody>
          <a:bodyPr wrap="none" rtlCol="0">
            <a:spAutoFit/>
          </a:bodyPr>
          <a:lstStyle/>
          <a:p>
            <a:r>
              <a:rPr lang="en-US" sz="2200" dirty="0">
                <a:latin typeface="Helvetica" pitchFamily="2" charset="0"/>
              </a:rPr>
              <a:t>Few guidelines</a:t>
            </a:r>
          </a:p>
        </p:txBody>
      </p:sp>
    </p:spTree>
    <p:extLst>
      <p:ext uri="{BB962C8B-B14F-4D97-AF65-F5344CB8AC3E}">
        <p14:creationId xmlns:p14="http://schemas.microsoft.com/office/powerpoint/2010/main" val="2253466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2374712"/>
            <a:ext cx="6444255" cy="383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EE04AB1-B787-0C63-12D9-100C4D3D011E}"/>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8" name="Picture 7">
            <a:extLst>
              <a:ext uri="{FF2B5EF4-FFF2-40B4-BE49-F238E27FC236}">
                <a16:creationId xmlns:a16="http://schemas.microsoft.com/office/drawing/2014/main" id="{4FD5689F-9AED-2C7F-4BA2-33F7AD7CD3D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9" name="Rectangle 8">
            <a:extLst>
              <a:ext uri="{FF2B5EF4-FFF2-40B4-BE49-F238E27FC236}">
                <a16:creationId xmlns:a16="http://schemas.microsoft.com/office/drawing/2014/main" id="{AAE843FA-97D6-B769-C0B6-8A832F49C601}"/>
              </a:ext>
            </a:extLst>
          </p:cNvPr>
          <p:cNvSpPr/>
          <p:nvPr/>
        </p:nvSpPr>
        <p:spPr>
          <a:xfrm>
            <a:off x="3030587" y="2374712"/>
            <a:ext cx="6444255" cy="383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96625F1-4147-9C20-7C73-3FDB14174DEA}"/>
              </a:ext>
            </a:extLst>
          </p:cNvPr>
          <p:cNvSpPr/>
          <p:nvPr/>
        </p:nvSpPr>
        <p:spPr>
          <a:xfrm>
            <a:off x="2873872" y="1763145"/>
            <a:ext cx="6444255"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6757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4483288"/>
            <a:ext cx="6444255" cy="17230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3B0BE5A-B104-F152-097A-44A620004466}"/>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4" name="Picture 3">
            <a:extLst>
              <a:ext uri="{FF2B5EF4-FFF2-40B4-BE49-F238E27FC236}">
                <a16:creationId xmlns:a16="http://schemas.microsoft.com/office/drawing/2014/main" id="{EA151FD9-B0EF-FBA2-E9C7-09EDF6F26EF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7" name="Rectangle 6">
            <a:extLst>
              <a:ext uri="{FF2B5EF4-FFF2-40B4-BE49-F238E27FC236}">
                <a16:creationId xmlns:a16="http://schemas.microsoft.com/office/drawing/2014/main" id="{96A70AC8-AAD0-2DA8-B1E6-FF6100D2E485}"/>
              </a:ext>
            </a:extLst>
          </p:cNvPr>
          <p:cNvSpPr/>
          <p:nvPr/>
        </p:nvSpPr>
        <p:spPr>
          <a:xfrm>
            <a:off x="3030587" y="4572000"/>
            <a:ext cx="6444255" cy="1634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FA1FDFC-9A5B-60F7-481E-459544924BBA}"/>
              </a:ext>
            </a:extLst>
          </p:cNvPr>
          <p:cNvSpPr/>
          <p:nvPr/>
        </p:nvSpPr>
        <p:spPr>
          <a:xfrm>
            <a:off x="2873872" y="1847981"/>
            <a:ext cx="6444255"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969FFA-6E4B-2CD7-7369-25340A221BB9}"/>
              </a:ext>
            </a:extLst>
          </p:cNvPr>
          <p:cNvSpPr/>
          <p:nvPr/>
        </p:nvSpPr>
        <p:spPr>
          <a:xfrm>
            <a:off x="3030587" y="3058594"/>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4C4301-5688-BE87-78CF-FBA4DEE6BAE1}"/>
              </a:ext>
            </a:extLst>
          </p:cNvPr>
          <p:cNvSpPr/>
          <p:nvPr/>
        </p:nvSpPr>
        <p:spPr>
          <a:xfrm>
            <a:off x="2946969" y="3585793"/>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1531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4483288"/>
            <a:ext cx="6444255" cy="17230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3B0BE5A-B104-F152-097A-44A620004466}"/>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4" name="Picture 3">
            <a:extLst>
              <a:ext uri="{FF2B5EF4-FFF2-40B4-BE49-F238E27FC236}">
                <a16:creationId xmlns:a16="http://schemas.microsoft.com/office/drawing/2014/main" id="{EA151FD9-B0EF-FBA2-E9C7-09EDF6F26EF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8" name="Rectangle 7">
            <a:extLst>
              <a:ext uri="{FF2B5EF4-FFF2-40B4-BE49-F238E27FC236}">
                <a16:creationId xmlns:a16="http://schemas.microsoft.com/office/drawing/2014/main" id="{FFA1FDFC-9A5B-60F7-481E-459544924BBA}"/>
              </a:ext>
            </a:extLst>
          </p:cNvPr>
          <p:cNvSpPr/>
          <p:nvPr/>
        </p:nvSpPr>
        <p:spPr>
          <a:xfrm>
            <a:off x="2873872" y="1792083"/>
            <a:ext cx="6444255" cy="303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969FFA-6E4B-2CD7-7369-25340A221BB9}"/>
              </a:ext>
            </a:extLst>
          </p:cNvPr>
          <p:cNvSpPr/>
          <p:nvPr/>
        </p:nvSpPr>
        <p:spPr>
          <a:xfrm>
            <a:off x="2823144" y="3058794"/>
            <a:ext cx="6730055" cy="354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4C4301-5688-BE87-78CF-FBA4DEE6BAE1}"/>
              </a:ext>
            </a:extLst>
          </p:cNvPr>
          <p:cNvSpPr/>
          <p:nvPr/>
        </p:nvSpPr>
        <p:spPr>
          <a:xfrm>
            <a:off x="2946969" y="3585793"/>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CDC1B49-9B86-89C3-C0D7-1EEABED1CFD0}"/>
              </a:ext>
            </a:extLst>
          </p:cNvPr>
          <p:cNvSpPr/>
          <p:nvPr/>
        </p:nvSpPr>
        <p:spPr>
          <a:xfrm>
            <a:off x="3187302" y="4897811"/>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F0E812-E4E3-402B-BDC4-1C4ACC58B0C7}"/>
              </a:ext>
            </a:extLst>
          </p:cNvPr>
          <p:cNvSpPr/>
          <p:nvPr/>
        </p:nvSpPr>
        <p:spPr>
          <a:xfrm>
            <a:off x="3108944" y="5494320"/>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B77FE2-37D2-CD00-CB9A-C79D6F6B56D5}"/>
              </a:ext>
            </a:extLst>
          </p:cNvPr>
          <p:cNvSpPr/>
          <p:nvPr/>
        </p:nvSpPr>
        <p:spPr>
          <a:xfrm>
            <a:off x="3108944" y="5748785"/>
            <a:ext cx="6444255" cy="2915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4679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4483288"/>
            <a:ext cx="6444255" cy="17230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3B0BE5A-B104-F152-097A-44A620004466}"/>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4" name="Picture 3">
            <a:extLst>
              <a:ext uri="{FF2B5EF4-FFF2-40B4-BE49-F238E27FC236}">
                <a16:creationId xmlns:a16="http://schemas.microsoft.com/office/drawing/2014/main" id="{EA151FD9-B0EF-FBA2-E9C7-09EDF6F26EF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8" name="Rectangle 7">
            <a:extLst>
              <a:ext uri="{FF2B5EF4-FFF2-40B4-BE49-F238E27FC236}">
                <a16:creationId xmlns:a16="http://schemas.microsoft.com/office/drawing/2014/main" id="{FFA1FDFC-9A5B-60F7-481E-459544924BBA}"/>
              </a:ext>
            </a:extLst>
          </p:cNvPr>
          <p:cNvSpPr/>
          <p:nvPr/>
        </p:nvSpPr>
        <p:spPr>
          <a:xfrm>
            <a:off x="2873872" y="1847981"/>
            <a:ext cx="6444255"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969FFA-6E4B-2CD7-7369-25340A221BB9}"/>
              </a:ext>
            </a:extLst>
          </p:cNvPr>
          <p:cNvSpPr/>
          <p:nvPr/>
        </p:nvSpPr>
        <p:spPr>
          <a:xfrm>
            <a:off x="2823144" y="3058794"/>
            <a:ext cx="6730055" cy="354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4C4301-5688-BE87-78CF-FBA4DEE6BAE1}"/>
              </a:ext>
            </a:extLst>
          </p:cNvPr>
          <p:cNvSpPr/>
          <p:nvPr/>
        </p:nvSpPr>
        <p:spPr>
          <a:xfrm>
            <a:off x="2946969" y="3585793"/>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CDC1B49-9B86-89C3-C0D7-1EEABED1CFD0}"/>
              </a:ext>
            </a:extLst>
          </p:cNvPr>
          <p:cNvSpPr/>
          <p:nvPr/>
        </p:nvSpPr>
        <p:spPr>
          <a:xfrm>
            <a:off x="3187302" y="4897811"/>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F0E812-E4E3-402B-BDC4-1C4ACC58B0C7}"/>
              </a:ext>
            </a:extLst>
          </p:cNvPr>
          <p:cNvSpPr/>
          <p:nvPr/>
        </p:nvSpPr>
        <p:spPr>
          <a:xfrm>
            <a:off x="3108944" y="5494320"/>
            <a:ext cx="6444255" cy="30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B77FE2-37D2-CD00-CB9A-C79D6F6B56D5}"/>
              </a:ext>
            </a:extLst>
          </p:cNvPr>
          <p:cNvSpPr/>
          <p:nvPr/>
        </p:nvSpPr>
        <p:spPr>
          <a:xfrm>
            <a:off x="3108944" y="5748785"/>
            <a:ext cx="6444255" cy="2915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4A278C-4454-75E5-2A28-7AF213BEB88D}"/>
              </a:ext>
            </a:extLst>
          </p:cNvPr>
          <p:cNvSpPr txBox="1"/>
          <p:nvPr/>
        </p:nvSpPr>
        <p:spPr>
          <a:xfrm>
            <a:off x="3108944" y="4999364"/>
            <a:ext cx="6444255" cy="608956"/>
          </a:xfrm>
          <a:prstGeom prst="rect">
            <a:avLst/>
          </a:prstGeom>
          <a:noFill/>
          <a:ln w="19050">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15599544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2 -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000" dirty="0">
                <a:solidFill>
                  <a:srgbClr val="00182D"/>
                </a:solidFill>
                <a:latin typeface="Helvetica" pitchFamily="2" charset="0"/>
              </a:rPr>
              <a:t>Experiment 2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2601256"/>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9" name="TextBox 8">
            <a:extLst>
              <a:ext uri="{FF2B5EF4-FFF2-40B4-BE49-F238E27FC236}">
                <a16:creationId xmlns:a16="http://schemas.microsoft.com/office/drawing/2014/main" id="{B90F8653-8BC0-9B22-A6A3-A0D63E164C7E}"/>
              </a:ext>
            </a:extLst>
          </p:cNvPr>
          <p:cNvSpPr txBox="1"/>
          <p:nvPr/>
        </p:nvSpPr>
        <p:spPr>
          <a:xfrm>
            <a:off x="266111" y="3082112"/>
            <a:ext cx="3047603"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5042" y="3727382"/>
            <a:ext cx="3438421" cy="923330"/>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Spacing of measurements (equal, time-inc., time dec., middle-extreme)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4" name="TextBox 3">
            <a:extLst>
              <a:ext uri="{FF2B5EF4-FFF2-40B4-BE49-F238E27FC236}">
                <a16:creationId xmlns:a16="http://schemas.microsoft.com/office/drawing/2014/main" id="{9C3E197A-84E1-33D7-1D2E-7B0E3828270E}"/>
              </a:ext>
            </a:extLst>
          </p:cNvPr>
          <p:cNvSpPr txBox="1"/>
          <p:nvPr/>
        </p:nvSpPr>
        <p:spPr>
          <a:xfrm>
            <a:off x="206246" y="4538908"/>
            <a:ext cx="3258024" cy="646331"/>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Sample size (</a:t>
            </a:r>
            <a:r>
              <a:rPr lang="en-US" i="1" dirty="0">
                <a:latin typeface="Helvetica" pitchFamily="2" charset="0"/>
              </a:rPr>
              <a:t>N</a:t>
            </a:r>
            <a:r>
              <a:rPr lang="en-US" dirty="0">
                <a:latin typeface="Helvetica" pitchFamily="2" charset="0"/>
              </a:rPr>
              <a:t> = 30, 50, 100, 200, 500, 1000)</a:t>
            </a:r>
          </a:p>
        </p:txBody>
      </p:sp>
      <p:sp>
        <p:nvSpPr>
          <p:cNvPr id="24" name="TextBox 23">
            <a:extLst>
              <a:ext uri="{FF2B5EF4-FFF2-40B4-BE49-F238E27FC236}">
                <a16:creationId xmlns:a16="http://schemas.microsoft.com/office/drawing/2014/main" id="{371C2D1A-7F8F-F592-F85D-9768C9008577}"/>
              </a:ext>
            </a:extLst>
          </p:cNvPr>
          <p:cNvSpPr txBox="1"/>
          <p:nvPr/>
        </p:nvSpPr>
        <p:spPr>
          <a:xfrm>
            <a:off x="5691709" y="6306105"/>
            <a:ext cx="1467068" cy="369332"/>
          </a:xfrm>
          <a:prstGeom prst="rect">
            <a:avLst/>
          </a:prstGeom>
          <a:noFill/>
        </p:spPr>
        <p:txBody>
          <a:bodyPr wrap="none" rtlCol="0">
            <a:spAutoFit/>
          </a:bodyPr>
          <a:lstStyle/>
          <a:p>
            <a:r>
              <a:rPr lang="en-US" i="1" dirty="0"/>
              <a:t>n = k = 1000</a:t>
            </a:r>
          </a:p>
        </p:txBody>
      </p:sp>
      <p:pic>
        <p:nvPicPr>
          <p:cNvPr id="25" name="Picture 24">
            <a:extLst>
              <a:ext uri="{FF2B5EF4-FFF2-40B4-BE49-F238E27FC236}">
                <a16:creationId xmlns:a16="http://schemas.microsoft.com/office/drawing/2014/main" id="{8D33ED4F-5B66-76AC-BAF8-B07DCA4FA8F3}"/>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6" name="Picture 25">
            <a:extLst>
              <a:ext uri="{FF2B5EF4-FFF2-40B4-BE49-F238E27FC236}">
                <a16:creationId xmlns:a16="http://schemas.microsoft.com/office/drawing/2014/main" id="{29D964A1-70EF-0B93-AB02-C2EFFAC74AD2}"/>
              </a:ext>
            </a:extLst>
          </p:cNvPr>
          <p:cNvPicPr>
            <a:picLocks noChangeAspect="1"/>
          </p:cNvPicPr>
          <p:nvPr/>
        </p:nvPicPr>
        <p:blipFill>
          <a:blip r:embed="rId6"/>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C66304C-129F-9377-D8E2-36794EA7C129}"/>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17" name="TextBox 16">
                <a:extLst>
                  <a:ext uri="{FF2B5EF4-FFF2-40B4-BE49-F238E27FC236}">
                    <a16:creationId xmlns:a16="http://schemas.microsoft.com/office/drawing/2014/main" id="{3C66304C-129F-9377-D8E2-36794EA7C129}"/>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24049184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2 - Methods</a:t>
            </a:r>
          </a:p>
        </p:txBody>
      </p:sp>
      <p:sp>
        <p:nvSpPr>
          <p:cNvPr id="12" name="Title 1">
            <a:extLst>
              <a:ext uri="{FF2B5EF4-FFF2-40B4-BE49-F238E27FC236}">
                <a16:creationId xmlns:a16="http://schemas.microsoft.com/office/drawing/2014/main" id="{884FFCB7-CAB1-764E-E958-6C7A5124D445}"/>
              </a:ext>
            </a:extLst>
          </p:cNvPr>
          <p:cNvSpPr txBox="1">
            <a:spLocks/>
          </p:cNvSpPr>
          <p:nvPr/>
        </p:nvSpPr>
        <p:spPr>
          <a:xfrm>
            <a:off x="876539" y="597184"/>
            <a:ext cx="8659905" cy="5458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b="1" dirty="0">
                <a:solidFill>
                  <a:srgbClr val="00182D"/>
                </a:solidFill>
                <a:latin typeface="Helvetica" pitchFamily="2" charset="0"/>
              </a:rPr>
              <a:t>Experiment 2</a:t>
            </a:r>
          </a:p>
        </p:txBody>
      </p:sp>
      <p:sp>
        <p:nvSpPr>
          <p:cNvPr id="14" name="TextBox 13">
            <a:extLst>
              <a:ext uri="{FF2B5EF4-FFF2-40B4-BE49-F238E27FC236}">
                <a16:creationId xmlns:a16="http://schemas.microsoft.com/office/drawing/2014/main" id="{C51EC72B-D92E-99B7-9CB4-96899165F8B3}"/>
              </a:ext>
            </a:extLst>
          </p:cNvPr>
          <p:cNvSpPr txBox="1"/>
          <p:nvPr/>
        </p:nvSpPr>
        <p:spPr>
          <a:xfrm>
            <a:off x="1370703" y="1927602"/>
            <a:ext cx="9888968" cy="1200329"/>
          </a:xfrm>
          <a:prstGeom prst="rect">
            <a:avLst/>
          </a:prstGeom>
          <a:noFill/>
        </p:spPr>
        <p:txBody>
          <a:bodyPr wrap="square" rtlCol="0">
            <a:spAutoFit/>
          </a:bodyPr>
          <a:lstStyle/>
          <a:p>
            <a:r>
              <a:rPr lang="en-US" sz="2400" b="1" dirty="0">
                <a:solidFill>
                  <a:srgbClr val="00182D"/>
                </a:solidFill>
                <a:latin typeface="Helvetica" pitchFamily="2" charset="0"/>
              </a:rPr>
              <a:t>Question</a:t>
            </a:r>
            <a:r>
              <a:rPr lang="en-US" sz="2400" dirty="0">
                <a:solidFill>
                  <a:srgbClr val="00182D"/>
                </a:solidFill>
                <a:latin typeface="Helvetica" pitchFamily="2" charset="0"/>
              </a:rPr>
              <a:t>: F</a:t>
            </a:r>
            <a:r>
              <a:rPr lang="en-CA" sz="2400" dirty="0">
                <a:effectLst/>
                <a:latin typeface="Helvetica" pitchFamily="2" charset="0"/>
              </a:rPr>
              <a:t>or each spacing schedule, what combination of measurement number and sample size is needed to obtain high model performance (i.e., low bias, high precision)? </a:t>
            </a:r>
            <a:endParaRPr lang="en-US" sz="2400" dirty="0">
              <a:solidFill>
                <a:srgbClr val="00182D"/>
              </a:solidFill>
              <a:latin typeface="Helvetica" pitchFamily="2" charset="0"/>
            </a:endParaRPr>
          </a:p>
        </p:txBody>
      </p:sp>
    </p:spTree>
    <p:extLst>
      <p:ext uri="{BB962C8B-B14F-4D97-AF65-F5344CB8AC3E}">
        <p14:creationId xmlns:p14="http://schemas.microsoft.com/office/powerpoint/2010/main" val="200032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2 - Methods</a:t>
            </a:r>
          </a:p>
        </p:txBody>
      </p:sp>
      <p:sp>
        <p:nvSpPr>
          <p:cNvPr id="12" name="Title 1">
            <a:extLst>
              <a:ext uri="{FF2B5EF4-FFF2-40B4-BE49-F238E27FC236}">
                <a16:creationId xmlns:a16="http://schemas.microsoft.com/office/drawing/2014/main" id="{884FFCB7-CAB1-764E-E958-6C7A5124D445}"/>
              </a:ext>
            </a:extLst>
          </p:cNvPr>
          <p:cNvSpPr txBox="1">
            <a:spLocks/>
          </p:cNvSpPr>
          <p:nvPr/>
        </p:nvSpPr>
        <p:spPr>
          <a:xfrm>
            <a:off x="876539" y="597184"/>
            <a:ext cx="8659905" cy="5458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b="1" dirty="0">
                <a:solidFill>
                  <a:srgbClr val="00182D"/>
                </a:solidFill>
                <a:latin typeface="Helvetica" pitchFamily="2" charset="0"/>
              </a:rPr>
              <a:t>Experiment 2</a:t>
            </a:r>
          </a:p>
        </p:txBody>
      </p:sp>
      <p:sp>
        <p:nvSpPr>
          <p:cNvPr id="14" name="TextBox 13">
            <a:extLst>
              <a:ext uri="{FF2B5EF4-FFF2-40B4-BE49-F238E27FC236}">
                <a16:creationId xmlns:a16="http://schemas.microsoft.com/office/drawing/2014/main" id="{C51EC72B-D92E-99B7-9CB4-96899165F8B3}"/>
              </a:ext>
            </a:extLst>
          </p:cNvPr>
          <p:cNvSpPr txBox="1"/>
          <p:nvPr/>
        </p:nvSpPr>
        <p:spPr>
          <a:xfrm>
            <a:off x="1370703" y="1927602"/>
            <a:ext cx="9888968" cy="1200329"/>
          </a:xfrm>
          <a:prstGeom prst="rect">
            <a:avLst/>
          </a:prstGeom>
          <a:noFill/>
        </p:spPr>
        <p:txBody>
          <a:bodyPr wrap="square" rtlCol="0">
            <a:spAutoFit/>
          </a:bodyPr>
          <a:lstStyle/>
          <a:p>
            <a:r>
              <a:rPr lang="en-US" sz="2400" b="1" dirty="0">
                <a:solidFill>
                  <a:srgbClr val="00182D"/>
                </a:solidFill>
                <a:latin typeface="Helvetica" pitchFamily="2" charset="0"/>
              </a:rPr>
              <a:t>Question</a:t>
            </a:r>
            <a:r>
              <a:rPr lang="en-US" sz="2400" dirty="0">
                <a:solidFill>
                  <a:srgbClr val="00182D"/>
                </a:solidFill>
                <a:latin typeface="Helvetica" pitchFamily="2" charset="0"/>
              </a:rPr>
              <a:t>: F</a:t>
            </a:r>
            <a:r>
              <a:rPr lang="en-CA" sz="2400" dirty="0">
                <a:effectLst/>
                <a:latin typeface="Helvetica" pitchFamily="2" charset="0"/>
              </a:rPr>
              <a:t>or each spacing schedule, what combination of measurement number and sample size is needed to obtain high model performance (i.e., low bias, high precision)? </a:t>
            </a:r>
            <a:endParaRPr lang="en-US" sz="2400" dirty="0">
              <a:solidFill>
                <a:srgbClr val="00182D"/>
              </a:solidFill>
              <a:latin typeface="Helvetica"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C0C019-405A-4635-A15B-8C3307DB602B}"/>
                  </a:ext>
                </a:extLst>
              </p:cNvPr>
              <p:cNvSpPr txBox="1"/>
              <p:nvPr/>
            </p:nvSpPr>
            <p:spPr>
              <a:xfrm>
                <a:off x="1370703" y="3217783"/>
                <a:ext cx="9888968" cy="1200329"/>
              </a:xfrm>
              <a:prstGeom prst="rect">
                <a:avLst/>
              </a:prstGeom>
              <a:noFill/>
            </p:spPr>
            <p:txBody>
              <a:bodyPr wrap="square" rtlCol="0">
                <a:spAutoFit/>
              </a:bodyPr>
              <a:lstStyle/>
              <a:p>
                <a:r>
                  <a:rPr lang="en-US" sz="2400" b="1" dirty="0">
                    <a:solidFill>
                      <a:srgbClr val="00182D"/>
                    </a:solidFill>
                    <a:latin typeface="Helvetica" pitchFamily="2" charset="0"/>
                  </a:rPr>
                  <a:t>Answer</a:t>
                </a:r>
                <a:r>
                  <a:rPr lang="en-US" sz="2400" dirty="0">
                    <a:solidFill>
                      <a:srgbClr val="00182D"/>
                    </a:solidFill>
                    <a:latin typeface="Helvetica" pitchFamily="2" charset="0"/>
                  </a:rPr>
                  <a:t>: The greatest improvements in model performance for each spacing schedule result from either seven measurements with </a:t>
                </a:r>
                <a:r>
                  <a:rPr lang="en-US" sz="2400" i="1" dirty="0">
                    <a:solidFill>
                      <a:srgbClr val="00182D"/>
                    </a:solidFill>
                    <a:latin typeface="Helvetica" pitchFamily="2" charset="0"/>
                  </a:rPr>
                  <a:t>N</a:t>
                </a:r>
                <a:r>
                  <a:rPr lang="en-US" sz="2400" dirty="0">
                    <a:solidFill>
                      <a:srgbClr val="00182D"/>
                    </a:solidFill>
                    <a:latin typeface="Helvetica" pitchFamily="2" charset="0"/>
                  </a:rPr>
                  <a:t> </a:t>
                </a:r>
                <a14:m>
                  <m:oMath xmlns:m="http://schemas.openxmlformats.org/officeDocument/2006/math">
                    <m:r>
                      <a:rPr lang="en-CA" sz="2400" b="0" i="1" smtClean="0">
                        <a:solidFill>
                          <a:srgbClr val="00182D"/>
                        </a:solidFill>
                        <a:latin typeface="Cambria Math" panose="02040503050406030204" pitchFamily="18" charset="0"/>
                      </a:rPr>
                      <m:t>≥</m:t>
                    </m:r>
                  </m:oMath>
                </a14:m>
                <a:r>
                  <a:rPr lang="en-US" sz="2400" dirty="0">
                    <a:solidFill>
                      <a:srgbClr val="00182D"/>
                    </a:solidFill>
                    <a:latin typeface="Helvetica" pitchFamily="2" charset="0"/>
                  </a:rPr>
                  <a:t> 200 or nine measurements with </a:t>
                </a:r>
                <a:r>
                  <a:rPr lang="en-US" sz="2400" i="1" dirty="0">
                    <a:solidFill>
                      <a:srgbClr val="00182D"/>
                    </a:solidFill>
                    <a:latin typeface="Helvetica" pitchFamily="2" charset="0"/>
                  </a:rPr>
                  <a:t>N</a:t>
                </a:r>
                <a:r>
                  <a:rPr lang="en-US" sz="2400" dirty="0">
                    <a:solidFill>
                      <a:srgbClr val="00182D"/>
                    </a:solidFill>
                    <a:latin typeface="Helvetica" pitchFamily="2" charset="0"/>
                  </a:rPr>
                  <a:t> </a:t>
                </a:r>
                <a14:m>
                  <m:oMath xmlns:m="http://schemas.openxmlformats.org/officeDocument/2006/math">
                    <m:r>
                      <a:rPr lang="en-CA" sz="2400" b="0" i="1" smtClean="0">
                        <a:solidFill>
                          <a:srgbClr val="00182D"/>
                        </a:solidFill>
                        <a:latin typeface="Cambria Math" panose="02040503050406030204" pitchFamily="18" charset="0"/>
                      </a:rPr>
                      <m:t>≤</m:t>
                    </m:r>
                  </m:oMath>
                </a14:m>
                <a:r>
                  <a:rPr lang="en-US" sz="2400" dirty="0">
                    <a:solidFill>
                      <a:srgbClr val="00182D"/>
                    </a:solidFill>
                    <a:latin typeface="Helvetica" pitchFamily="2" charset="0"/>
                  </a:rPr>
                  <a:t>100.</a:t>
                </a:r>
              </a:p>
            </p:txBody>
          </p:sp>
        </mc:Choice>
        <mc:Fallback xmlns="">
          <p:sp>
            <p:nvSpPr>
              <p:cNvPr id="2" name="TextBox 1">
                <a:extLst>
                  <a:ext uri="{FF2B5EF4-FFF2-40B4-BE49-F238E27FC236}">
                    <a16:creationId xmlns:a16="http://schemas.microsoft.com/office/drawing/2014/main" id="{DDC0C019-405A-4635-A15B-8C3307DB602B}"/>
                  </a:ext>
                </a:extLst>
              </p:cNvPr>
              <p:cNvSpPr txBox="1">
                <a:spLocks noRot="1" noChangeAspect="1" noMove="1" noResize="1" noEditPoints="1" noAdjustHandles="1" noChangeArrowheads="1" noChangeShapeType="1" noTextEdit="1"/>
              </p:cNvSpPr>
              <p:nvPr/>
            </p:nvSpPr>
            <p:spPr>
              <a:xfrm>
                <a:off x="1370703" y="3217783"/>
                <a:ext cx="9888968" cy="1200329"/>
              </a:xfrm>
              <a:prstGeom prst="rect">
                <a:avLst/>
              </a:prstGeom>
              <a:blipFill>
                <a:blip r:embed="rId3"/>
                <a:stretch>
                  <a:fillRect l="-1027" t="-4211" r="-385" b="-11579"/>
                </a:stretch>
              </a:blipFill>
            </p:spPr>
            <p:txBody>
              <a:bodyPr/>
              <a:lstStyle/>
              <a:p>
                <a:r>
                  <a:rPr lang="en-US">
                    <a:noFill/>
                  </a:rPr>
                  <a:t> </a:t>
                </a:r>
              </a:p>
            </p:txBody>
          </p:sp>
        </mc:Fallback>
      </mc:AlternateContent>
    </p:spTree>
    <p:extLst>
      <p:ext uri="{BB962C8B-B14F-4D97-AF65-F5344CB8AC3E}">
        <p14:creationId xmlns:p14="http://schemas.microsoft.com/office/powerpoint/2010/main" val="41623650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8"/>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3"/>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8"/>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4591A1E-8F3F-74FE-EB9A-E1BAECAC3FA5}"/>
              </a:ext>
            </a:extLst>
          </p:cNvPr>
          <p:cNvSpPr/>
          <p:nvPr/>
        </p:nvSpPr>
        <p:spPr>
          <a:xfrm>
            <a:off x="7677360" y="2509641"/>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1283527B-7B1B-E67F-FE0A-E69F89D65309}"/>
              </a:ext>
            </a:extLst>
          </p:cNvPr>
          <p:cNvSpPr/>
          <p:nvPr/>
        </p:nvSpPr>
        <p:spPr>
          <a:xfrm>
            <a:off x="7633482" y="1608157"/>
            <a:ext cx="2920864" cy="10420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093E270-B42A-FBB8-E014-018702E5AE7C}"/>
              </a:ext>
            </a:extLst>
          </p:cNvPr>
          <p:cNvSpPr/>
          <p:nvPr/>
        </p:nvSpPr>
        <p:spPr>
          <a:xfrm>
            <a:off x="4734557" y="5181600"/>
            <a:ext cx="2748374" cy="82052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4823264A-2E20-A1C5-8A5A-0E809EF2A227}"/>
              </a:ext>
            </a:extLst>
          </p:cNvPr>
          <p:cNvSpPr/>
          <p:nvPr/>
        </p:nvSpPr>
        <p:spPr>
          <a:xfrm>
            <a:off x="4785581" y="4044273"/>
            <a:ext cx="2891778" cy="89586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4A13188-73B7-3F3A-E207-A29808FA60D9}"/>
              </a:ext>
            </a:extLst>
          </p:cNvPr>
          <p:cNvSpPr/>
          <p:nvPr/>
        </p:nvSpPr>
        <p:spPr>
          <a:xfrm>
            <a:off x="4734557" y="3027679"/>
            <a:ext cx="2891778" cy="89586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2444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070E75CA-35D2-919B-9CB9-E8293723AAAE}"/>
              </a:ext>
            </a:extLst>
          </p:cNvPr>
          <p:cNvSpPr>
            <a:spLocks noGrp="1"/>
          </p:cNvSpPr>
          <p:nvPr>
            <p:ph type="dt" sz="half" idx="12"/>
          </p:nvPr>
        </p:nvSpPr>
        <p:spPr/>
        <p:txBody>
          <a:bodyPr/>
          <a:lstStyle/>
          <a:p>
            <a:pPr algn="r"/>
            <a:r>
              <a:rPr lang="en-US" sz="1200" dirty="0">
                <a:solidFill>
                  <a:srgbClr val="00182D"/>
                </a:solidFill>
                <a:latin typeface="Helvetica" pitchFamily="2" charset="0"/>
              </a:rPr>
              <a:t>Li (2017)</a:t>
            </a:r>
          </a:p>
        </p:txBody>
      </p:sp>
      <p:pic>
        <p:nvPicPr>
          <p:cNvPr id="2" name="Picture 1" descr="Diagram&#10;&#10;Description automatically generated">
            <a:extLst>
              <a:ext uri="{FF2B5EF4-FFF2-40B4-BE49-F238E27FC236}">
                <a16:creationId xmlns:a16="http://schemas.microsoft.com/office/drawing/2014/main" id="{F289A5DA-1D29-1E22-0D84-2DF2DFC521BF}"/>
              </a:ext>
            </a:extLst>
          </p:cNvPr>
          <p:cNvPicPr>
            <a:picLocks noChangeAspect="1"/>
          </p:cNvPicPr>
          <p:nvPr/>
        </p:nvPicPr>
        <p:blipFill>
          <a:blip r:embed="rId3"/>
          <a:stretch>
            <a:fillRect/>
          </a:stretch>
        </p:blipFill>
        <p:spPr>
          <a:xfrm>
            <a:off x="3282779" y="1893307"/>
            <a:ext cx="4446495" cy="4058638"/>
          </a:xfrm>
          <a:prstGeom prst="rect">
            <a:avLst/>
          </a:prstGeom>
        </p:spPr>
      </p:pic>
      <p:sp>
        <p:nvSpPr>
          <p:cNvPr id="6" name="TextBox 5">
            <a:extLst>
              <a:ext uri="{FF2B5EF4-FFF2-40B4-BE49-F238E27FC236}">
                <a16:creationId xmlns:a16="http://schemas.microsoft.com/office/drawing/2014/main" id="{A0CB9021-D30D-576D-A983-9581D9E9E8A1}"/>
              </a:ext>
            </a:extLst>
          </p:cNvPr>
          <p:cNvSpPr txBox="1"/>
          <p:nvPr/>
        </p:nvSpPr>
        <p:spPr>
          <a:xfrm>
            <a:off x="3282779" y="1462420"/>
            <a:ext cx="2226892" cy="430887"/>
          </a:xfrm>
          <a:prstGeom prst="rect">
            <a:avLst/>
          </a:prstGeom>
          <a:noFill/>
        </p:spPr>
        <p:txBody>
          <a:bodyPr wrap="none" rtlCol="0">
            <a:spAutoFit/>
          </a:bodyPr>
          <a:lstStyle/>
          <a:p>
            <a:r>
              <a:rPr lang="en-US" sz="2200" i="1" dirty="0">
                <a:solidFill>
                  <a:srgbClr val="00182D"/>
                </a:solidFill>
                <a:latin typeface="Helvetica" pitchFamily="2" charset="0"/>
              </a:rPr>
              <a:t>Forgetting curve</a:t>
            </a:r>
          </a:p>
        </p:txBody>
      </p:sp>
      <p:sp>
        <p:nvSpPr>
          <p:cNvPr id="10" name="Title 1">
            <a:extLst>
              <a:ext uri="{FF2B5EF4-FFF2-40B4-BE49-F238E27FC236}">
                <a16:creationId xmlns:a16="http://schemas.microsoft.com/office/drawing/2014/main" id="{F28657C3-DD0F-FD79-6F4F-E5813E6AE3F2}"/>
              </a:ext>
            </a:extLst>
          </p:cNvPr>
          <p:cNvSpPr txBox="1">
            <a:spLocks noGrp="1"/>
          </p:cNvSpPr>
          <p:nvPr>
            <p:ph type="title"/>
          </p:nvPr>
        </p:nvSpPr>
        <p:spPr>
          <a:xfrm>
            <a:off x="724548" y="240601"/>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rgbClr val="00182D"/>
                </a:solidFill>
                <a:latin typeface="Helvetica" pitchFamily="2" charset="0"/>
              </a:rPr>
              <a:t>Change over time </a:t>
            </a:r>
            <a:r>
              <a:rPr lang="en-US" sz="3200" b="1">
                <a:solidFill>
                  <a:srgbClr val="00182D"/>
                </a:solidFill>
                <a:latin typeface="Helvetica" pitchFamily="2" charset="0"/>
              </a:rPr>
              <a:t>is likely to be </a:t>
            </a:r>
            <a:r>
              <a:rPr lang="en-US" sz="3200" b="1" dirty="0">
                <a:solidFill>
                  <a:srgbClr val="00182D"/>
                </a:solidFill>
                <a:latin typeface="Helvetica" pitchFamily="2" charset="0"/>
              </a:rPr>
              <a:t>nonlinear</a:t>
            </a:r>
            <a:endParaRPr kumimoji="0" lang="en-US" sz="32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10952994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8"/>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3"/>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8"/>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4591A1E-8F3F-74FE-EB9A-E1BAECAC3FA5}"/>
              </a:ext>
            </a:extLst>
          </p:cNvPr>
          <p:cNvSpPr/>
          <p:nvPr/>
        </p:nvSpPr>
        <p:spPr>
          <a:xfrm>
            <a:off x="7677360" y="2509641"/>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1283527B-7B1B-E67F-FE0A-E69F89D65309}"/>
              </a:ext>
            </a:extLst>
          </p:cNvPr>
          <p:cNvSpPr/>
          <p:nvPr/>
        </p:nvSpPr>
        <p:spPr>
          <a:xfrm>
            <a:off x="7633482" y="1608157"/>
            <a:ext cx="2920864" cy="10420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093E270-B42A-FBB8-E014-018702E5AE7C}"/>
              </a:ext>
            </a:extLst>
          </p:cNvPr>
          <p:cNvSpPr/>
          <p:nvPr/>
        </p:nvSpPr>
        <p:spPr>
          <a:xfrm>
            <a:off x="4734557" y="5181600"/>
            <a:ext cx="2748374" cy="82052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4823264A-2E20-A1C5-8A5A-0E809EF2A227}"/>
              </a:ext>
            </a:extLst>
          </p:cNvPr>
          <p:cNvSpPr/>
          <p:nvPr/>
        </p:nvSpPr>
        <p:spPr>
          <a:xfrm>
            <a:off x="4785581" y="4044273"/>
            <a:ext cx="2891778" cy="89586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31016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8"/>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3"/>
            <a:ext cx="649858"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8"/>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4591A1E-8F3F-74FE-EB9A-E1BAECAC3FA5}"/>
              </a:ext>
            </a:extLst>
          </p:cNvPr>
          <p:cNvSpPr/>
          <p:nvPr/>
        </p:nvSpPr>
        <p:spPr>
          <a:xfrm>
            <a:off x="7677360" y="2509641"/>
            <a:ext cx="732985" cy="365622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1283527B-7B1B-E67F-FE0A-E69F89D65309}"/>
              </a:ext>
            </a:extLst>
          </p:cNvPr>
          <p:cNvSpPr/>
          <p:nvPr/>
        </p:nvSpPr>
        <p:spPr>
          <a:xfrm>
            <a:off x="7633482" y="1608157"/>
            <a:ext cx="2920864" cy="10420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093E270-B42A-FBB8-E014-018702E5AE7C}"/>
              </a:ext>
            </a:extLst>
          </p:cNvPr>
          <p:cNvSpPr/>
          <p:nvPr/>
        </p:nvSpPr>
        <p:spPr>
          <a:xfrm>
            <a:off x="4734557" y="5181600"/>
            <a:ext cx="2748374" cy="82052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470803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9"/>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4"/>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9"/>
            <a:ext cx="732985"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4591A1E-8F3F-74FE-EB9A-E1BAECAC3FA5}"/>
              </a:ext>
            </a:extLst>
          </p:cNvPr>
          <p:cNvSpPr/>
          <p:nvPr/>
        </p:nvSpPr>
        <p:spPr>
          <a:xfrm>
            <a:off x="7677360" y="2509642"/>
            <a:ext cx="732985"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1283527B-7B1B-E67F-FE0A-E69F89D65309}"/>
              </a:ext>
            </a:extLst>
          </p:cNvPr>
          <p:cNvSpPr/>
          <p:nvPr/>
        </p:nvSpPr>
        <p:spPr>
          <a:xfrm>
            <a:off x="7633482" y="1608157"/>
            <a:ext cx="2920864" cy="10420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15414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9"/>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4"/>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DA29930-92CF-0284-A78F-EFDB62E74BFE}"/>
              </a:ext>
            </a:extLst>
          </p:cNvPr>
          <p:cNvSpPr/>
          <p:nvPr/>
        </p:nvSpPr>
        <p:spPr>
          <a:xfrm>
            <a:off x="8322590" y="2499429"/>
            <a:ext cx="732985"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705796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9"/>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BB4FA90-1126-2E6F-9701-222BADA0CC74}"/>
              </a:ext>
            </a:extLst>
          </p:cNvPr>
          <p:cNvSpPr/>
          <p:nvPr/>
        </p:nvSpPr>
        <p:spPr>
          <a:xfrm>
            <a:off x="9060202" y="2519854"/>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0398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F99334-26BA-DBAC-891D-59854B5FE4A2}"/>
              </a:ext>
            </a:extLst>
          </p:cNvPr>
          <p:cNvSpPr/>
          <p:nvPr/>
        </p:nvSpPr>
        <p:spPr>
          <a:xfrm>
            <a:off x="9710060" y="2499429"/>
            <a:ext cx="649858" cy="36766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31666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DD158A5-3801-EE80-F086-0DC87B271F39}"/>
              </a:ext>
            </a:extLst>
          </p:cNvPr>
          <p:cNvSpPr>
            <a:spLocks noGrp="1"/>
          </p:cNvSpPr>
          <p:nvPr>
            <p:ph type="ftr" sz="quarter" idx="11"/>
          </p:nvPr>
        </p:nvSpPr>
        <p:spPr/>
        <p:txBody>
          <a:bodyPr/>
          <a:lstStyle/>
          <a:p>
            <a:pPr algn="l"/>
            <a:r>
              <a:rPr lang="en-US" dirty="0"/>
              <a:t>Experiment 2 - Results</a:t>
            </a:r>
          </a:p>
        </p:txBody>
      </p:sp>
      <p:pic>
        <p:nvPicPr>
          <p:cNvPr id="6" name="Picture 5">
            <a:extLst>
              <a:ext uri="{FF2B5EF4-FFF2-40B4-BE49-F238E27FC236}">
                <a16:creationId xmlns:a16="http://schemas.microsoft.com/office/drawing/2014/main" id="{E20CD6AD-6EA3-26F3-FB9A-A968A9EE77B7}"/>
              </a:ext>
            </a:extLst>
          </p:cNvPr>
          <p:cNvPicPr>
            <a:picLocks noChangeAspect="1"/>
          </p:cNvPicPr>
          <p:nvPr/>
        </p:nvPicPr>
        <p:blipFill rotWithShape="1">
          <a:blip r:embed="rId2"/>
          <a:srcRect t="880" r="78998" b="14656"/>
          <a:stretch/>
        </p:blipFill>
        <p:spPr>
          <a:xfrm>
            <a:off x="2255737" y="2059097"/>
            <a:ext cx="2494102" cy="4137403"/>
          </a:xfrm>
          <a:prstGeom prst="rect">
            <a:avLst/>
          </a:prstGeom>
        </p:spPr>
      </p:pic>
      <p:pic>
        <p:nvPicPr>
          <p:cNvPr id="13" name="Picture 12">
            <a:extLst>
              <a:ext uri="{FF2B5EF4-FFF2-40B4-BE49-F238E27FC236}">
                <a16:creationId xmlns:a16="http://schemas.microsoft.com/office/drawing/2014/main" id="{A84B3B82-73EC-4D17-1392-BECED59768FC}"/>
              </a:ext>
            </a:extLst>
          </p:cNvPr>
          <p:cNvPicPr>
            <a:picLocks noChangeAspect="1"/>
          </p:cNvPicPr>
          <p:nvPr/>
        </p:nvPicPr>
        <p:blipFill rotWithShape="1">
          <a:blip r:embed="rId2"/>
          <a:srcRect l="51490" r="179" b="15073"/>
          <a:stretch/>
        </p:blipFill>
        <p:spPr>
          <a:xfrm>
            <a:off x="4620380" y="2015965"/>
            <a:ext cx="5739537" cy="4160110"/>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8CCAAACE-7C6E-CD59-888D-B097B752D194}"/>
                  </a:ext>
                </a:extLst>
              </p:cNvPr>
              <p:cNvSpPr>
                <a:spLocks noGrp="1"/>
              </p:cNvSpPr>
              <p:nvPr>
                <p:ph type="title"/>
              </p:nvPr>
            </p:nvSpPr>
            <p:spPr>
              <a:xfrm>
                <a:off x="724548" y="240600"/>
                <a:ext cx="10642699" cy="1423307"/>
              </a:xfrm>
            </p:spPr>
            <p:txBody>
              <a:bodyPr>
                <a:normAutofit fontScale="90000"/>
              </a:bodyPr>
              <a:lstStyle/>
              <a:p>
                <a:r>
                  <a:rPr lang="en-US" sz="2800" b="1" dirty="0">
                    <a:solidFill>
                      <a:srgbClr val="00182D"/>
                    </a:solidFill>
                    <a:latin typeface="Helvetica" pitchFamily="2" charset="0"/>
                  </a:rPr>
                  <a:t>Answer</a:t>
                </a:r>
                <a:r>
                  <a:rPr lang="en-US" sz="2800" dirty="0">
                    <a:solidFill>
                      <a:srgbClr val="00182D"/>
                    </a:solidFill>
                    <a:latin typeface="Helvetica" pitchFamily="2" charset="0"/>
                  </a:rPr>
                  <a:t>: The greatest improvements in model performance for each spacing schedule result from either seven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 200 or nine measurements with </a:t>
                </a:r>
                <a:r>
                  <a:rPr lang="en-US" sz="2800" i="1" dirty="0">
                    <a:solidFill>
                      <a:srgbClr val="00182D"/>
                    </a:solidFill>
                    <a:latin typeface="Helvetica" pitchFamily="2" charset="0"/>
                  </a:rPr>
                  <a:t>N</a:t>
                </a:r>
                <a:r>
                  <a:rPr lang="en-US" sz="2800" dirty="0">
                    <a:solidFill>
                      <a:srgbClr val="00182D"/>
                    </a:solidFill>
                    <a:latin typeface="Helvetica" pitchFamily="2" charset="0"/>
                  </a:rPr>
                  <a:t> </a:t>
                </a:r>
                <a14:m>
                  <m:oMath xmlns:m="http://schemas.openxmlformats.org/officeDocument/2006/math">
                    <m:r>
                      <a:rPr lang="en-CA" sz="2800" b="0" i="1" smtClean="0">
                        <a:solidFill>
                          <a:srgbClr val="00182D"/>
                        </a:solidFill>
                        <a:latin typeface="Cambria Math" panose="02040503050406030204" pitchFamily="18" charset="0"/>
                      </a:rPr>
                      <m:t>≤</m:t>
                    </m:r>
                  </m:oMath>
                </a14:m>
                <a:r>
                  <a:rPr lang="en-US" sz="2800" dirty="0">
                    <a:solidFill>
                      <a:srgbClr val="00182D"/>
                    </a:solidFill>
                    <a:latin typeface="Helvetica" pitchFamily="2" charset="0"/>
                  </a:rPr>
                  <a:t>100.</a:t>
                </a:r>
              </a:p>
            </p:txBody>
          </p:sp>
        </mc:Choice>
        <mc:Fallback xmlns="">
          <p:sp>
            <p:nvSpPr>
              <p:cNvPr id="7" name="Title 1">
                <a:extLst>
                  <a:ext uri="{FF2B5EF4-FFF2-40B4-BE49-F238E27FC236}">
                    <a16:creationId xmlns:a16="http://schemas.microsoft.com/office/drawing/2014/main" id="{8CCAAACE-7C6E-CD59-888D-B097B752D194}"/>
                  </a:ext>
                </a:extLst>
              </p:cNvPr>
              <p:cNvSpPr>
                <a:spLocks noGrp="1" noRot="1" noChangeAspect="1" noMove="1" noResize="1" noEditPoints="1" noAdjustHandles="1" noChangeArrowheads="1" noChangeShapeType="1" noTextEdit="1"/>
              </p:cNvSpPr>
              <p:nvPr>
                <p:ph type="title"/>
              </p:nvPr>
            </p:nvSpPr>
            <p:spPr>
              <a:xfrm>
                <a:off x="724548" y="240600"/>
                <a:ext cx="10642699" cy="1423307"/>
              </a:xfrm>
              <a:blipFill>
                <a:blip r:embed="rId3"/>
                <a:stretch>
                  <a:fillRect l="-107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DBFB834-E937-98FA-7361-913758C90616}"/>
              </a:ext>
            </a:extLst>
          </p:cNvPr>
          <p:cNvCxnSpPr/>
          <p:nvPr/>
        </p:nvCxnSpPr>
        <p:spPr>
          <a:xfrm>
            <a:off x="7751233" y="1851607"/>
            <a:ext cx="26086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C9267E-A1AC-05AE-21AD-F95E064FE3FD}"/>
              </a:ext>
            </a:extLst>
          </p:cNvPr>
          <p:cNvCxnSpPr>
            <a:cxnSpLocks/>
          </p:cNvCxnSpPr>
          <p:nvPr/>
        </p:nvCxnSpPr>
        <p:spPr>
          <a:xfrm>
            <a:off x="10359917"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715E9F-8FA3-1FC7-4F8C-FA283AA11A3E}"/>
              </a:ext>
            </a:extLst>
          </p:cNvPr>
          <p:cNvCxnSpPr>
            <a:cxnSpLocks/>
          </p:cNvCxnSpPr>
          <p:nvPr/>
        </p:nvCxnSpPr>
        <p:spPr>
          <a:xfrm>
            <a:off x="7759699" y="1707673"/>
            <a:ext cx="0" cy="287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9484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Tree>
    <p:extLst>
      <p:ext uri="{BB962C8B-B14F-4D97-AF65-F5344CB8AC3E}">
        <p14:creationId xmlns:p14="http://schemas.microsoft.com/office/powerpoint/2010/main" val="13107676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80215" y="1475928"/>
            <a:ext cx="9821332" cy="1569660"/>
          </a:xfrm>
          <a:prstGeom prst="rect">
            <a:avLst/>
          </a:prstGeom>
          <a:noFill/>
        </p:spPr>
        <p:txBody>
          <a:bodyPr wrap="square" rtlCol="0">
            <a:spAutoFit/>
          </a:bodyPr>
          <a:lstStyle/>
          <a:p>
            <a:r>
              <a:rPr lang="en-CA" sz="2400" b="1" dirty="0">
                <a:solidFill>
                  <a:srgbClr val="00182D"/>
                </a:solidFill>
                <a:effectLst/>
                <a:latin typeface="Helvetica" pitchFamily="2" charset="0"/>
              </a:rPr>
              <a:t>Question</a:t>
            </a:r>
            <a:r>
              <a:rPr lang="en-CA" sz="2400" dirty="0">
                <a:solidFill>
                  <a:srgbClr val="00182D"/>
                </a:solidFill>
                <a:effectLst/>
                <a:latin typeface="Helvetica" pitchFamily="2" charset="0"/>
              </a:rPr>
              <a:t>: Do the number of measurements and sample sizes needed to obtain high model performance (i.e., low bias, high precision) increase as time structuredness decreases? </a:t>
            </a:r>
          </a:p>
          <a:p>
            <a:endParaRPr lang="en-US" sz="2400" dirty="0">
              <a:solidFill>
                <a:srgbClr val="00182D"/>
              </a:solidFill>
              <a:latin typeface="Helvetica" pitchFamily="2" charset="0"/>
            </a:endParaRPr>
          </a:p>
        </p:txBody>
      </p:sp>
    </p:spTree>
    <p:extLst>
      <p:ext uri="{BB962C8B-B14F-4D97-AF65-F5344CB8AC3E}">
        <p14:creationId xmlns:p14="http://schemas.microsoft.com/office/powerpoint/2010/main" val="22045233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80215" y="1475928"/>
            <a:ext cx="9821332" cy="1569660"/>
          </a:xfrm>
          <a:prstGeom prst="rect">
            <a:avLst/>
          </a:prstGeom>
          <a:noFill/>
        </p:spPr>
        <p:txBody>
          <a:bodyPr wrap="square" rtlCol="0">
            <a:spAutoFit/>
          </a:bodyPr>
          <a:lstStyle/>
          <a:p>
            <a:r>
              <a:rPr lang="en-CA" sz="2400" b="1" dirty="0">
                <a:solidFill>
                  <a:srgbClr val="00182D"/>
                </a:solidFill>
                <a:effectLst/>
                <a:latin typeface="Helvetica" pitchFamily="2" charset="0"/>
              </a:rPr>
              <a:t>Question</a:t>
            </a:r>
            <a:r>
              <a:rPr lang="en-CA" sz="2400" dirty="0">
                <a:solidFill>
                  <a:srgbClr val="00182D"/>
                </a:solidFill>
                <a:effectLst/>
                <a:latin typeface="Helvetica" pitchFamily="2" charset="0"/>
              </a:rPr>
              <a:t>: Do the number of measurements and sample sizes needed to obtain high model performance (i.e., low bias, high precision) increase as time structuredness decreases? </a:t>
            </a:r>
          </a:p>
          <a:p>
            <a:endParaRPr lang="en-US" sz="2400" dirty="0">
              <a:solidFill>
                <a:srgbClr val="00182D"/>
              </a:solidFill>
              <a:latin typeface="Helvetica" pitchFamily="2" charset="0"/>
            </a:endParaRPr>
          </a:p>
        </p:txBody>
      </p:sp>
      <p:sp>
        <p:nvSpPr>
          <p:cNvPr id="4" name="TextBox 3">
            <a:extLst>
              <a:ext uri="{FF2B5EF4-FFF2-40B4-BE49-F238E27FC236}">
                <a16:creationId xmlns:a16="http://schemas.microsoft.com/office/drawing/2014/main" id="{60401187-EE5A-9070-7E7E-A409A159F0FE}"/>
              </a:ext>
            </a:extLst>
          </p:cNvPr>
          <p:cNvSpPr txBox="1"/>
          <p:nvPr/>
        </p:nvSpPr>
        <p:spPr>
          <a:xfrm>
            <a:off x="2208363" y="2998113"/>
            <a:ext cx="4156907" cy="430887"/>
          </a:xfrm>
          <a:prstGeom prst="rect">
            <a:avLst/>
          </a:prstGeom>
          <a:noFill/>
        </p:spPr>
        <p:txBody>
          <a:bodyPr wrap="none" rtlCol="0">
            <a:spAutoFit/>
          </a:bodyPr>
          <a:lstStyle/>
          <a:p>
            <a:r>
              <a:rPr lang="en-US" sz="2200" dirty="0">
                <a:latin typeface="Helvetica" pitchFamily="2" charset="0"/>
              </a:rPr>
              <a:t>1) What is time structuredness?</a:t>
            </a:r>
          </a:p>
        </p:txBody>
      </p:sp>
      <p:sp>
        <p:nvSpPr>
          <p:cNvPr id="6" name="TextBox 5">
            <a:extLst>
              <a:ext uri="{FF2B5EF4-FFF2-40B4-BE49-F238E27FC236}">
                <a16:creationId xmlns:a16="http://schemas.microsoft.com/office/drawing/2014/main" id="{91656789-634A-FADF-2420-2C9BBDAF9C22}"/>
              </a:ext>
            </a:extLst>
          </p:cNvPr>
          <p:cNvSpPr txBox="1"/>
          <p:nvPr/>
        </p:nvSpPr>
        <p:spPr>
          <a:xfrm>
            <a:off x="2208363" y="3730895"/>
            <a:ext cx="5319085" cy="430887"/>
          </a:xfrm>
          <a:prstGeom prst="rect">
            <a:avLst/>
          </a:prstGeom>
          <a:noFill/>
        </p:spPr>
        <p:txBody>
          <a:bodyPr wrap="none" rtlCol="0">
            <a:spAutoFit/>
          </a:bodyPr>
          <a:lstStyle/>
          <a:p>
            <a:r>
              <a:rPr lang="en-US" sz="2200" dirty="0">
                <a:latin typeface="Helvetica" pitchFamily="2" charset="0"/>
              </a:rPr>
              <a:t>2) Why is time structuredness important?</a:t>
            </a:r>
          </a:p>
        </p:txBody>
      </p:sp>
    </p:spTree>
    <p:extLst>
      <p:ext uri="{BB962C8B-B14F-4D97-AF65-F5344CB8AC3E}">
        <p14:creationId xmlns:p14="http://schemas.microsoft.com/office/powerpoint/2010/main" val="2554156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3F0182-6256-1F4E-08E7-8DFDFC34FBF7}"/>
              </a:ext>
            </a:extLst>
          </p:cNvPr>
          <p:cNvPicPr>
            <a:picLocks noChangeAspect="1"/>
          </p:cNvPicPr>
          <p:nvPr/>
        </p:nvPicPr>
        <p:blipFill rotWithShape="1">
          <a:blip r:embed="rId3"/>
          <a:srcRect t="-1" b="2286"/>
          <a:stretch/>
        </p:blipFill>
        <p:spPr>
          <a:xfrm>
            <a:off x="1997448" y="1597453"/>
            <a:ext cx="7869116" cy="4424163"/>
          </a:xfrm>
          <a:prstGeom prst="rect">
            <a:avLst/>
          </a:prstGeom>
        </p:spPr>
      </p:pic>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070E75CA-35D2-919B-9CB9-E8293723AAAE}"/>
              </a:ext>
            </a:extLst>
          </p:cNvPr>
          <p:cNvSpPr>
            <a:spLocks noGrp="1"/>
          </p:cNvSpPr>
          <p:nvPr>
            <p:ph type="dt" sz="half" idx="12"/>
          </p:nvPr>
        </p:nvSpPr>
        <p:spPr/>
        <p:txBody>
          <a:bodyPr/>
          <a:lstStyle/>
          <a:p>
            <a:pPr algn="r"/>
            <a:r>
              <a:rPr lang="en-US" sz="1200" dirty="0" err="1">
                <a:solidFill>
                  <a:srgbClr val="00182D"/>
                </a:solidFill>
                <a:latin typeface="Helvetica" pitchFamily="2" charset="0"/>
              </a:rPr>
              <a:t>Burchinal</a:t>
            </a:r>
            <a:r>
              <a:rPr lang="en-US" sz="1200" dirty="0">
                <a:solidFill>
                  <a:srgbClr val="00182D"/>
                </a:solidFill>
                <a:latin typeface="Helvetica" pitchFamily="2" charset="0"/>
              </a:rPr>
              <a:t> &amp; Appelbaum (1991)</a:t>
            </a:r>
          </a:p>
        </p:txBody>
      </p:sp>
      <p:sp>
        <p:nvSpPr>
          <p:cNvPr id="2" name="TextBox 1">
            <a:extLst>
              <a:ext uri="{FF2B5EF4-FFF2-40B4-BE49-F238E27FC236}">
                <a16:creationId xmlns:a16="http://schemas.microsoft.com/office/drawing/2014/main" id="{34A0BC0E-67C5-007C-EEA9-BBC3F7B1680D}"/>
              </a:ext>
            </a:extLst>
          </p:cNvPr>
          <p:cNvSpPr txBox="1"/>
          <p:nvPr/>
        </p:nvSpPr>
        <p:spPr>
          <a:xfrm>
            <a:off x="1997448" y="1166566"/>
            <a:ext cx="7173759" cy="430887"/>
          </a:xfrm>
          <a:prstGeom prst="rect">
            <a:avLst/>
          </a:prstGeom>
          <a:noFill/>
        </p:spPr>
        <p:txBody>
          <a:bodyPr wrap="none" rtlCol="0">
            <a:spAutoFit/>
          </a:bodyPr>
          <a:lstStyle/>
          <a:p>
            <a:r>
              <a:rPr lang="en-US" sz="2200" i="1" dirty="0">
                <a:solidFill>
                  <a:srgbClr val="00182D"/>
                </a:solidFill>
                <a:latin typeface="Helvetica" pitchFamily="2" charset="0"/>
              </a:rPr>
              <a:t>Number of speech errors throughout child development </a:t>
            </a:r>
          </a:p>
        </p:txBody>
      </p:sp>
      <p:sp>
        <p:nvSpPr>
          <p:cNvPr id="7" name="Rectangle 6">
            <a:extLst>
              <a:ext uri="{FF2B5EF4-FFF2-40B4-BE49-F238E27FC236}">
                <a16:creationId xmlns:a16="http://schemas.microsoft.com/office/drawing/2014/main" id="{C04F7C33-3220-00A0-7B50-AE92ED96D166}"/>
              </a:ext>
            </a:extLst>
          </p:cNvPr>
          <p:cNvSpPr/>
          <p:nvPr/>
        </p:nvSpPr>
        <p:spPr>
          <a:xfrm>
            <a:off x="5486400" y="2760133"/>
            <a:ext cx="4944533"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2A50679-ABDD-1DC6-99FD-26A1DA820CAF}"/>
              </a:ext>
            </a:extLst>
          </p:cNvPr>
          <p:cNvSpPr txBox="1">
            <a:spLocks noGrp="1"/>
          </p:cNvSpPr>
          <p:nvPr>
            <p:ph type="title"/>
          </p:nvPr>
        </p:nvSpPr>
        <p:spPr>
          <a:xfrm>
            <a:off x="724548" y="240601"/>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rgbClr val="00182D"/>
                </a:solidFill>
                <a:latin typeface="Helvetica" pitchFamily="2" charset="0"/>
              </a:rPr>
              <a:t>Change over time </a:t>
            </a:r>
            <a:r>
              <a:rPr lang="en-US" sz="3200" b="1">
                <a:solidFill>
                  <a:srgbClr val="00182D"/>
                </a:solidFill>
                <a:latin typeface="Helvetica" pitchFamily="2" charset="0"/>
              </a:rPr>
              <a:t>is likely to be </a:t>
            </a:r>
            <a:r>
              <a:rPr lang="en-US" sz="3200" b="1" dirty="0">
                <a:solidFill>
                  <a:srgbClr val="00182D"/>
                </a:solidFill>
                <a:latin typeface="Helvetica" pitchFamily="2" charset="0"/>
              </a:rPr>
              <a:t>nonlinear</a:t>
            </a:r>
            <a:endParaRPr kumimoji="0" lang="en-US" sz="32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4033848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80215" y="1475928"/>
            <a:ext cx="9821332" cy="1569660"/>
          </a:xfrm>
          <a:prstGeom prst="rect">
            <a:avLst/>
          </a:prstGeom>
          <a:noFill/>
        </p:spPr>
        <p:txBody>
          <a:bodyPr wrap="square" rtlCol="0">
            <a:spAutoFit/>
          </a:bodyPr>
          <a:lstStyle/>
          <a:p>
            <a:r>
              <a:rPr lang="en-CA" sz="2400" b="1" dirty="0">
                <a:solidFill>
                  <a:srgbClr val="00182D"/>
                </a:solidFill>
                <a:effectLst/>
                <a:latin typeface="Helvetica" pitchFamily="2" charset="0"/>
              </a:rPr>
              <a:t>Question</a:t>
            </a:r>
            <a:r>
              <a:rPr lang="en-CA" sz="2400" dirty="0">
                <a:solidFill>
                  <a:srgbClr val="00182D"/>
                </a:solidFill>
                <a:effectLst/>
                <a:latin typeface="Helvetica" pitchFamily="2" charset="0"/>
              </a:rPr>
              <a:t>: Do the number of measurements and sample sizes needed to obtain high model performance (i.e., low bias, high precision) increase as time structuredness decreases? </a:t>
            </a:r>
          </a:p>
          <a:p>
            <a:endParaRPr lang="en-US" sz="2400" dirty="0">
              <a:solidFill>
                <a:srgbClr val="00182D"/>
              </a:solidFill>
              <a:latin typeface="Helvetica" pitchFamily="2" charset="0"/>
            </a:endParaRPr>
          </a:p>
        </p:txBody>
      </p:sp>
      <p:sp>
        <p:nvSpPr>
          <p:cNvPr id="4" name="TextBox 3">
            <a:extLst>
              <a:ext uri="{FF2B5EF4-FFF2-40B4-BE49-F238E27FC236}">
                <a16:creationId xmlns:a16="http://schemas.microsoft.com/office/drawing/2014/main" id="{60401187-EE5A-9070-7E7E-A409A159F0FE}"/>
              </a:ext>
            </a:extLst>
          </p:cNvPr>
          <p:cNvSpPr txBox="1"/>
          <p:nvPr/>
        </p:nvSpPr>
        <p:spPr>
          <a:xfrm>
            <a:off x="2208363" y="2998113"/>
            <a:ext cx="4472699" cy="430887"/>
          </a:xfrm>
          <a:prstGeom prst="rect">
            <a:avLst/>
          </a:prstGeom>
          <a:noFill/>
        </p:spPr>
        <p:txBody>
          <a:bodyPr wrap="none" rtlCol="0">
            <a:spAutoFit/>
          </a:bodyPr>
          <a:lstStyle/>
          <a:p>
            <a:r>
              <a:rPr lang="en-US" sz="2200" b="1" dirty="0">
                <a:latin typeface="Helvetica" pitchFamily="2" charset="0"/>
              </a:rPr>
              <a:t>1) What is time structuredness?</a:t>
            </a:r>
          </a:p>
        </p:txBody>
      </p:sp>
      <p:sp>
        <p:nvSpPr>
          <p:cNvPr id="6" name="TextBox 5">
            <a:extLst>
              <a:ext uri="{FF2B5EF4-FFF2-40B4-BE49-F238E27FC236}">
                <a16:creationId xmlns:a16="http://schemas.microsoft.com/office/drawing/2014/main" id="{91656789-634A-FADF-2420-2C9BBDAF9C22}"/>
              </a:ext>
            </a:extLst>
          </p:cNvPr>
          <p:cNvSpPr txBox="1"/>
          <p:nvPr/>
        </p:nvSpPr>
        <p:spPr>
          <a:xfrm>
            <a:off x="2208363" y="3730895"/>
            <a:ext cx="5319085" cy="430887"/>
          </a:xfrm>
          <a:prstGeom prst="rect">
            <a:avLst/>
          </a:prstGeom>
          <a:noFill/>
        </p:spPr>
        <p:txBody>
          <a:bodyPr wrap="none" rtlCol="0">
            <a:spAutoFit/>
          </a:bodyPr>
          <a:lstStyle/>
          <a:p>
            <a:r>
              <a:rPr lang="en-US" sz="2200" dirty="0">
                <a:latin typeface="Helvetica" pitchFamily="2" charset="0"/>
              </a:rPr>
              <a:t>2) Why is time structuredness important?</a:t>
            </a:r>
          </a:p>
        </p:txBody>
      </p:sp>
    </p:spTree>
    <p:extLst>
      <p:ext uri="{BB962C8B-B14F-4D97-AF65-F5344CB8AC3E}">
        <p14:creationId xmlns:p14="http://schemas.microsoft.com/office/powerpoint/2010/main" val="956942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Tree>
    <p:extLst>
      <p:ext uri="{BB962C8B-B14F-4D97-AF65-F5344CB8AC3E}">
        <p14:creationId xmlns:p14="http://schemas.microsoft.com/office/powerpoint/2010/main" val="37192687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spTree>
    <p:extLst>
      <p:ext uri="{BB962C8B-B14F-4D97-AF65-F5344CB8AC3E}">
        <p14:creationId xmlns:p14="http://schemas.microsoft.com/office/powerpoint/2010/main" val="24747694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CDC9373F-7CE3-1107-4E90-6CC97BFDB96F}"/>
              </a:ext>
            </a:extLst>
          </p:cNvPr>
          <p:cNvPicPr>
            <a:picLocks noChangeAspect="1"/>
          </p:cNvPicPr>
          <p:nvPr/>
        </p:nvPicPr>
        <p:blipFill>
          <a:blip r:embed="rId4"/>
          <a:stretch>
            <a:fillRect/>
          </a:stretch>
        </p:blipFill>
        <p:spPr>
          <a:xfrm>
            <a:off x="1237874" y="2465796"/>
            <a:ext cx="4648200" cy="3486150"/>
          </a:xfrm>
          <a:prstGeom prst="rect">
            <a:avLst/>
          </a:prstGeom>
        </p:spPr>
      </p:pic>
    </p:spTree>
    <p:extLst>
      <p:ext uri="{BB962C8B-B14F-4D97-AF65-F5344CB8AC3E}">
        <p14:creationId xmlns:p14="http://schemas.microsoft.com/office/powerpoint/2010/main" val="26072257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CDC9373F-7CE3-1107-4E90-6CC97BFDB96F}"/>
              </a:ext>
            </a:extLst>
          </p:cNvPr>
          <p:cNvPicPr>
            <a:picLocks noChangeAspect="1"/>
          </p:cNvPicPr>
          <p:nvPr/>
        </p:nvPicPr>
        <p:blipFill>
          <a:blip r:embed="rId4"/>
          <a:stretch>
            <a:fillRect/>
          </a:stretch>
        </p:blipFill>
        <p:spPr>
          <a:xfrm>
            <a:off x="1237874" y="2465796"/>
            <a:ext cx="4648200" cy="3486150"/>
          </a:xfrm>
          <a:prstGeom prst="rect">
            <a:avLst/>
          </a:prstGeom>
        </p:spPr>
      </p:pic>
      <p:pic>
        <p:nvPicPr>
          <p:cNvPr id="9" name="Picture 8">
            <a:extLst>
              <a:ext uri="{FF2B5EF4-FFF2-40B4-BE49-F238E27FC236}">
                <a16:creationId xmlns:a16="http://schemas.microsoft.com/office/drawing/2014/main" id="{A2572E43-E1DB-441B-B5BF-2E5BA26847A5}"/>
              </a:ext>
            </a:extLst>
          </p:cNvPr>
          <p:cNvPicPr>
            <a:picLocks noChangeAspect="1"/>
          </p:cNvPicPr>
          <p:nvPr/>
        </p:nvPicPr>
        <p:blipFill>
          <a:blip r:embed="rId5"/>
          <a:stretch>
            <a:fillRect/>
          </a:stretch>
        </p:blipFill>
        <p:spPr>
          <a:xfrm>
            <a:off x="1237855" y="2465795"/>
            <a:ext cx="4648200" cy="3486150"/>
          </a:xfrm>
          <a:prstGeom prst="rect">
            <a:avLst/>
          </a:prstGeom>
        </p:spPr>
      </p:pic>
    </p:spTree>
    <p:extLst>
      <p:ext uri="{BB962C8B-B14F-4D97-AF65-F5344CB8AC3E}">
        <p14:creationId xmlns:p14="http://schemas.microsoft.com/office/powerpoint/2010/main" val="26773845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CDC9373F-7CE3-1107-4E90-6CC97BFDB96F}"/>
              </a:ext>
            </a:extLst>
          </p:cNvPr>
          <p:cNvPicPr>
            <a:picLocks noChangeAspect="1"/>
          </p:cNvPicPr>
          <p:nvPr/>
        </p:nvPicPr>
        <p:blipFill>
          <a:blip r:embed="rId4"/>
          <a:stretch>
            <a:fillRect/>
          </a:stretch>
        </p:blipFill>
        <p:spPr>
          <a:xfrm>
            <a:off x="1237874" y="2465796"/>
            <a:ext cx="4648200" cy="3486150"/>
          </a:xfrm>
          <a:prstGeom prst="rect">
            <a:avLst/>
          </a:prstGeom>
        </p:spPr>
      </p:pic>
      <p:pic>
        <p:nvPicPr>
          <p:cNvPr id="9" name="Picture 8">
            <a:extLst>
              <a:ext uri="{FF2B5EF4-FFF2-40B4-BE49-F238E27FC236}">
                <a16:creationId xmlns:a16="http://schemas.microsoft.com/office/drawing/2014/main" id="{A2572E43-E1DB-441B-B5BF-2E5BA26847A5}"/>
              </a:ext>
            </a:extLst>
          </p:cNvPr>
          <p:cNvPicPr>
            <a:picLocks noChangeAspect="1"/>
          </p:cNvPicPr>
          <p:nvPr/>
        </p:nvPicPr>
        <p:blipFill>
          <a:blip r:embed="rId5"/>
          <a:stretch>
            <a:fillRect/>
          </a:stretch>
        </p:blipFill>
        <p:spPr>
          <a:xfrm>
            <a:off x="1237855" y="2465795"/>
            <a:ext cx="4648200" cy="3486150"/>
          </a:xfrm>
          <a:prstGeom prst="rect">
            <a:avLst/>
          </a:prstGeom>
        </p:spPr>
      </p:pic>
      <p:pic>
        <p:nvPicPr>
          <p:cNvPr id="10" name="Picture 9">
            <a:extLst>
              <a:ext uri="{FF2B5EF4-FFF2-40B4-BE49-F238E27FC236}">
                <a16:creationId xmlns:a16="http://schemas.microsoft.com/office/drawing/2014/main" id="{2BA73DA1-171E-0F4A-9C42-180EED11D1FA}"/>
              </a:ext>
            </a:extLst>
          </p:cNvPr>
          <p:cNvPicPr>
            <a:picLocks noChangeAspect="1"/>
          </p:cNvPicPr>
          <p:nvPr/>
        </p:nvPicPr>
        <p:blipFill>
          <a:blip r:embed="rId6"/>
          <a:stretch>
            <a:fillRect/>
          </a:stretch>
        </p:blipFill>
        <p:spPr>
          <a:xfrm>
            <a:off x="1237816" y="2465794"/>
            <a:ext cx="4648201" cy="3486151"/>
          </a:xfrm>
          <a:prstGeom prst="rect">
            <a:avLst/>
          </a:prstGeom>
        </p:spPr>
      </p:pic>
    </p:spTree>
    <p:extLst>
      <p:ext uri="{BB962C8B-B14F-4D97-AF65-F5344CB8AC3E}">
        <p14:creationId xmlns:p14="http://schemas.microsoft.com/office/powerpoint/2010/main" val="12567680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11" name="Picture 10">
            <a:extLst>
              <a:ext uri="{FF2B5EF4-FFF2-40B4-BE49-F238E27FC236}">
                <a16:creationId xmlns:a16="http://schemas.microsoft.com/office/drawing/2014/main" id="{D08AF840-8D3F-095A-BD31-3E4685C2F7B0}"/>
              </a:ext>
            </a:extLst>
          </p:cNvPr>
          <p:cNvPicPr>
            <a:picLocks noChangeAspect="1"/>
          </p:cNvPicPr>
          <p:nvPr/>
        </p:nvPicPr>
        <p:blipFill>
          <a:blip r:embed="rId4"/>
          <a:stretch>
            <a:fillRect/>
          </a:stretch>
        </p:blipFill>
        <p:spPr>
          <a:xfrm>
            <a:off x="1237873" y="2465809"/>
            <a:ext cx="4648181" cy="3486136"/>
          </a:xfrm>
          <a:prstGeom prst="rect">
            <a:avLst/>
          </a:prstGeom>
        </p:spPr>
      </p:pic>
    </p:spTree>
    <p:extLst>
      <p:ext uri="{BB962C8B-B14F-4D97-AF65-F5344CB8AC3E}">
        <p14:creationId xmlns:p14="http://schemas.microsoft.com/office/powerpoint/2010/main" val="24481459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Tree>
    <p:extLst>
      <p:ext uri="{BB962C8B-B14F-4D97-AF65-F5344CB8AC3E}">
        <p14:creationId xmlns:p14="http://schemas.microsoft.com/office/powerpoint/2010/main" val="6035588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9" name="TextBox 8">
            <a:extLst>
              <a:ext uri="{FF2B5EF4-FFF2-40B4-BE49-F238E27FC236}">
                <a16:creationId xmlns:a16="http://schemas.microsoft.com/office/drawing/2014/main" id="{370CE69A-66C0-8439-9CFD-B0178956C7E1}"/>
              </a:ext>
            </a:extLst>
          </p:cNvPr>
          <p:cNvSpPr txBox="1"/>
          <p:nvPr/>
        </p:nvSpPr>
        <p:spPr>
          <a:xfrm>
            <a:off x="6722805" y="1696348"/>
            <a:ext cx="3096617" cy="430887"/>
          </a:xfrm>
          <a:prstGeom prst="rect">
            <a:avLst/>
          </a:prstGeom>
          <a:noFill/>
        </p:spPr>
        <p:txBody>
          <a:bodyPr wrap="none" rtlCol="0">
            <a:spAutoFit/>
          </a:bodyPr>
          <a:lstStyle/>
          <a:p>
            <a:r>
              <a:rPr lang="en-US" sz="2200" i="1" dirty="0">
                <a:latin typeface="Helvetica" pitchFamily="2" charset="0"/>
              </a:rPr>
              <a:t>Time-unstructured data</a:t>
            </a:r>
          </a:p>
        </p:txBody>
      </p:sp>
    </p:spTree>
    <p:extLst>
      <p:ext uri="{BB962C8B-B14F-4D97-AF65-F5344CB8AC3E}">
        <p14:creationId xmlns:p14="http://schemas.microsoft.com/office/powerpoint/2010/main" val="10949351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10" name="TextBox 9">
            <a:extLst>
              <a:ext uri="{FF2B5EF4-FFF2-40B4-BE49-F238E27FC236}">
                <a16:creationId xmlns:a16="http://schemas.microsoft.com/office/drawing/2014/main" id="{EA6747D5-B538-455F-82B2-068139797285}"/>
              </a:ext>
            </a:extLst>
          </p:cNvPr>
          <p:cNvSpPr txBox="1"/>
          <p:nvPr/>
        </p:nvSpPr>
        <p:spPr>
          <a:xfrm>
            <a:off x="6722821" y="1696348"/>
            <a:ext cx="4094996" cy="769441"/>
          </a:xfrm>
          <a:prstGeom prst="rect">
            <a:avLst/>
          </a:prstGeom>
          <a:noFill/>
        </p:spPr>
        <p:txBody>
          <a:bodyPr wrap="square" rtlCol="0">
            <a:spAutoFit/>
          </a:bodyPr>
          <a:lstStyle/>
          <a:p>
            <a:r>
              <a:rPr lang="en-US" sz="2200" i="1" dirty="0">
                <a:latin typeface="Helvetica" pitchFamily="2" charset="0"/>
              </a:rPr>
              <a:t>Time-unstructured data (different response schedules) </a:t>
            </a:r>
          </a:p>
        </p:txBody>
      </p:sp>
      <p:pic>
        <p:nvPicPr>
          <p:cNvPr id="9" name="Picture 8">
            <a:extLst>
              <a:ext uri="{FF2B5EF4-FFF2-40B4-BE49-F238E27FC236}">
                <a16:creationId xmlns:a16="http://schemas.microsoft.com/office/drawing/2014/main" id="{C4177C5C-0DC4-3C47-66B6-863F87A2FE9E}"/>
              </a:ext>
            </a:extLst>
          </p:cNvPr>
          <p:cNvPicPr>
            <a:picLocks noChangeAspect="1"/>
          </p:cNvPicPr>
          <p:nvPr/>
        </p:nvPicPr>
        <p:blipFill>
          <a:blip r:embed="rId5"/>
          <a:stretch>
            <a:fillRect/>
          </a:stretch>
        </p:blipFill>
        <p:spPr>
          <a:xfrm>
            <a:off x="6722821" y="2465789"/>
            <a:ext cx="4648208" cy="3486156"/>
          </a:xfrm>
          <a:prstGeom prst="rect">
            <a:avLst/>
          </a:prstGeom>
        </p:spPr>
      </p:pic>
    </p:spTree>
    <p:extLst>
      <p:ext uri="{BB962C8B-B14F-4D97-AF65-F5344CB8AC3E}">
        <p14:creationId xmlns:p14="http://schemas.microsoft.com/office/powerpoint/2010/main" val="4172049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070E75CA-35D2-919B-9CB9-E8293723AAAE}"/>
              </a:ext>
            </a:extLst>
          </p:cNvPr>
          <p:cNvSpPr>
            <a:spLocks noGrp="1"/>
          </p:cNvSpPr>
          <p:nvPr>
            <p:ph type="dt" sz="half" idx="12"/>
          </p:nvPr>
        </p:nvSpPr>
        <p:spPr/>
        <p:txBody>
          <a:bodyPr/>
          <a:lstStyle/>
          <a:p>
            <a:pPr algn="r"/>
            <a:r>
              <a:rPr lang="en-US" sz="1200" dirty="0">
                <a:solidFill>
                  <a:srgbClr val="00182D"/>
                </a:solidFill>
                <a:latin typeface="Helvetica" pitchFamily="2" charset="0"/>
              </a:rPr>
              <a:t>Fournier et al. (2017)</a:t>
            </a:r>
          </a:p>
        </p:txBody>
      </p:sp>
      <p:sp>
        <p:nvSpPr>
          <p:cNvPr id="7" name="TextBox 6">
            <a:extLst>
              <a:ext uri="{FF2B5EF4-FFF2-40B4-BE49-F238E27FC236}">
                <a16:creationId xmlns:a16="http://schemas.microsoft.com/office/drawing/2014/main" id="{AC2A0883-AD44-61D4-E0A3-13594AC784EF}"/>
              </a:ext>
            </a:extLst>
          </p:cNvPr>
          <p:cNvSpPr txBox="1"/>
          <p:nvPr/>
        </p:nvSpPr>
        <p:spPr>
          <a:xfrm>
            <a:off x="2026023" y="1425447"/>
            <a:ext cx="2994731" cy="430887"/>
          </a:xfrm>
          <a:prstGeom prst="rect">
            <a:avLst/>
          </a:prstGeom>
          <a:noFill/>
        </p:spPr>
        <p:txBody>
          <a:bodyPr wrap="none" rtlCol="0">
            <a:spAutoFit/>
          </a:bodyPr>
          <a:lstStyle/>
          <a:p>
            <a:r>
              <a:rPr lang="en-US" sz="2200" i="1" dirty="0">
                <a:solidFill>
                  <a:srgbClr val="00182D"/>
                </a:solidFill>
                <a:latin typeface="Helvetica" pitchFamily="2" charset="0"/>
              </a:rPr>
              <a:t>Development of habits</a:t>
            </a:r>
          </a:p>
        </p:txBody>
      </p:sp>
      <p:pic>
        <p:nvPicPr>
          <p:cNvPr id="8" name="Picture 7">
            <a:extLst>
              <a:ext uri="{FF2B5EF4-FFF2-40B4-BE49-F238E27FC236}">
                <a16:creationId xmlns:a16="http://schemas.microsoft.com/office/drawing/2014/main" id="{E693847F-15E0-7936-94D3-F78B92C5E51D}"/>
              </a:ext>
            </a:extLst>
          </p:cNvPr>
          <p:cNvPicPr>
            <a:picLocks noChangeAspect="1"/>
          </p:cNvPicPr>
          <p:nvPr/>
        </p:nvPicPr>
        <p:blipFill>
          <a:blip r:embed="rId3"/>
          <a:stretch>
            <a:fillRect/>
          </a:stretch>
        </p:blipFill>
        <p:spPr>
          <a:xfrm>
            <a:off x="2026023" y="1856334"/>
            <a:ext cx="5952565" cy="4013472"/>
          </a:xfrm>
          <a:prstGeom prst="rect">
            <a:avLst/>
          </a:prstGeom>
        </p:spPr>
      </p:pic>
      <p:sp>
        <p:nvSpPr>
          <p:cNvPr id="9" name="Title 1">
            <a:extLst>
              <a:ext uri="{FF2B5EF4-FFF2-40B4-BE49-F238E27FC236}">
                <a16:creationId xmlns:a16="http://schemas.microsoft.com/office/drawing/2014/main" id="{F21CED99-581D-26A5-14B9-7E3BC99F4A9F}"/>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rgbClr val="00182D"/>
                </a:solidFill>
                <a:latin typeface="Helvetica" pitchFamily="2" charset="0"/>
              </a:rPr>
              <a:t>Change over time </a:t>
            </a:r>
            <a:r>
              <a:rPr lang="en-US" sz="3200" b="1">
                <a:solidFill>
                  <a:srgbClr val="00182D"/>
                </a:solidFill>
                <a:latin typeface="Helvetica" pitchFamily="2" charset="0"/>
              </a:rPr>
              <a:t>is likely to be </a:t>
            </a:r>
            <a:r>
              <a:rPr lang="en-US" sz="3200" b="1" dirty="0">
                <a:solidFill>
                  <a:srgbClr val="00182D"/>
                </a:solidFill>
                <a:latin typeface="Helvetica" pitchFamily="2" charset="0"/>
              </a:rPr>
              <a:t>nonlinear</a:t>
            </a:r>
            <a:endParaRPr kumimoji="0" lang="en-US" sz="32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8099871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10" name="TextBox 9">
            <a:extLst>
              <a:ext uri="{FF2B5EF4-FFF2-40B4-BE49-F238E27FC236}">
                <a16:creationId xmlns:a16="http://schemas.microsoft.com/office/drawing/2014/main" id="{EA6747D5-B538-455F-82B2-068139797285}"/>
              </a:ext>
            </a:extLst>
          </p:cNvPr>
          <p:cNvSpPr txBox="1"/>
          <p:nvPr/>
        </p:nvSpPr>
        <p:spPr>
          <a:xfrm>
            <a:off x="6722821" y="1696348"/>
            <a:ext cx="4094996" cy="769441"/>
          </a:xfrm>
          <a:prstGeom prst="rect">
            <a:avLst/>
          </a:prstGeom>
          <a:noFill/>
        </p:spPr>
        <p:txBody>
          <a:bodyPr wrap="square" rtlCol="0">
            <a:spAutoFit/>
          </a:bodyPr>
          <a:lstStyle/>
          <a:p>
            <a:r>
              <a:rPr lang="en-US" sz="2200" i="1" dirty="0">
                <a:latin typeface="Helvetica" pitchFamily="2" charset="0"/>
              </a:rPr>
              <a:t>Time-unstructured data (different response schedules) </a:t>
            </a:r>
          </a:p>
        </p:txBody>
      </p:sp>
      <p:pic>
        <p:nvPicPr>
          <p:cNvPr id="9" name="Picture 8">
            <a:extLst>
              <a:ext uri="{FF2B5EF4-FFF2-40B4-BE49-F238E27FC236}">
                <a16:creationId xmlns:a16="http://schemas.microsoft.com/office/drawing/2014/main" id="{C4177C5C-0DC4-3C47-66B6-863F87A2FE9E}"/>
              </a:ext>
            </a:extLst>
          </p:cNvPr>
          <p:cNvPicPr>
            <a:picLocks noChangeAspect="1"/>
          </p:cNvPicPr>
          <p:nvPr/>
        </p:nvPicPr>
        <p:blipFill>
          <a:blip r:embed="rId5"/>
          <a:stretch>
            <a:fillRect/>
          </a:stretch>
        </p:blipFill>
        <p:spPr>
          <a:xfrm>
            <a:off x="6722821" y="2465789"/>
            <a:ext cx="4648208" cy="3486156"/>
          </a:xfrm>
          <a:prstGeom prst="rect">
            <a:avLst/>
          </a:prstGeom>
        </p:spPr>
      </p:pic>
      <p:pic>
        <p:nvPicPr>
          <p:cNvPr id="11" name="Picture 10">
            <a:extLst>
              <a:ext uri="{FF2B5EF4-FFF2-40B4-BE49-F238E27FC236}">
                <a16:creationId xmlns:a16="http://schemas.microsoft.com/office/drawing/2014/main" id="{FA090184-33FA-9E81-8EDE-E46CDE7785B2}"/>
              </a:ext>
            </a:extLst>
          </p:cNvPr>
          <p:cNvPicPr>
            <a:picLocks noChangeAspect="1"/>
          </p:cNvPicPr>
          <p:nvPr/>
        </p:nvPicPr>
        <p:blipFill>
          <a:blip r:embed="rId6"/>
          <a:stretch>
            <a:fillRect/>
          </a:stretch>
        </p:blipFill>
        <p:spPr>
          <a:xfrm>
            <a:off x="6722782" y="2465789"/>
            <a:ext cx="4648208" cy="3486156"/>
          </a:xfrm>
          <a:prstGeom prst="rect">
            <a:avLst/>
          </a:prstGeom>
        </p:spPr>
      </p:pic>
    </p:spTree>
    <p:extLst>
      <p:ext uri="{BB962C8B-B14F-4D97-AF65-F5344CB8AC3E}">
        <p14:creationId xmlns:p14="http://schemas.microsoft.com/office/powerpoint/2010/main" val="19532371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10" name="TextBox 9">
            <a:extLst>
              <a:ext uri="{FF2B5EF4-FFF2-40B4-BE49-F238E27FC236}">
                <a16:creationId xmlns:a16="http://schemas.microsoft.com/office/drawing/2014/main" id="{EA6747D5-B538-455F-82B2-068139797285}"/>
              </a:ext>
            </a:extLst>
          </p:cNvPr>
          <p:cNvSpPr txBox="1"/>
          <p:nvPr/>
        </p:nvSpPr>
        <p:spPr>
          <a:xfrm>
            <a:off x="6722821" y="1696348"/>
            <a:ext cx="4094996" cy="769441"/>
          </a:xfrm>
          <a:prstGeom prst="rect">
            <a:avLst/>
          </a:prstGeom>
          <a:noFill/>
        </p:spPr>
        <p:txBody>
          <a:bodyPr wrap="square" rtlCol="0">
            <a:spAutoFit/>
          </a:bodyPr>
          <a:lstStyle/>
          <a:p>
            <a:r>
              <a:rPr lang="en-US" sz="2200" i="1" dirty="0">
                <a:latin typeface="Helvetica" pitchFamily="2" charset="0"/>
              </a:rPr>
              <a:t>Time-unstructured data (different response schedules) </a:t>
            </a:r>
          </a:p>
        </p:txBody>
      </p:sp>
      <p:pic>
        <p:nvPicPr>
          <p:cNvPr id="9" name="Picture 8">
            <a:extLst>
              <a:ext uri="{FF2B5EF4-FFF2-40B4-BE49-F238E27FC236}">
                <a16:creationId xmlns:a16="http://schemas.microsoft.com/office/drawing/2014/main" id="{C4177C5C-0DC4-3C47-66B6-863F87A2FE9E}"/>
              </a:ext>
            </a:extLst>
          </p:cNvPr>
          <p:cNvPicPr>
            <a:picLocks noChangeAspect="1"/>
          </p:cNvPicPr>
          <p:nvPr/>
        </p:nvPicPr>
        <p:blipFill>
          <a:blip r:embed="rId5"/>
          <a:stretch>
            <a:fillRect/>
          </a:stretch>
        </p:blipFill>
        <p:spPr>
          <a:xfrm>
            <a:off x="6722821" y="2465789"/>
            <a:ext cx="4648208" cy="3486156"/>
          </a:xfrm>
          <a:prstGeom prst="rect">
            <a:avLst/>
          </a:prstGeom>
        </p:spPr>
      </p:pic>
      <p:pic>
        <p:nvPicPr>
          <p:cNvPr id="11" name="Picture 10">
            <a:extLst>
              <a:ext uri="{FF2B5EF4-FFF2-40B4-BE49-F238E27FC236}">
                <a16:creationId xmlns:a16="http://schemas.microsoft.com/office/drawing/2014/main" id="{FA090184-33FA-9E81-8EDE-E46CDE7785B2}"/>
              </a:ext>
            </a:extLst>
          </p:cNvPr>
          <p:cNvPicPr>
            <a:picLocks noChangeAspect="1"/>
          </p:cNvPicPr>
          <p:nvPr/>
        </p:nvPicPr>
        <p:blipFill>
          <a:blip r:embed="rId6"/>
          <a:stretch>
            <a:fillRect/>
          </a:stretch>
        </p:blipFill>
        <p:spPr>
          <a:xfrm>
            <a:off x="6722782" y="2465789"/>
            <a:ext cx="4648208" cy="3486156"/>
          </a:xfrm>
          <a:prstGeom prst="rect">
            <a:avLst/>
          </a:prstGeom>
        </p:spPr>
      </p:pic>
      <p:pic>
        <p:nvPicPr>
          <p:cNvPr id="12" name="Picture 11">
            <a:extLst>
              <a:ext uri="{FF2B5EF4-FFF2-40B4-BE49-F238E27FC236}">
                <a16:creationId xmlns:a16="http://schemas.microsoft.com/office/drawing/2014/main" id="{B34A022A-0D0E-4B1D-AA79-58BDBF868DD9}"/>
              </a:ext>
            </a:extLst>
          </p:cNvPr>
          <p:cNvPicPr>
            <a:picLocks noChangeAspect="1"/>
          </p:cNvPicPr>
          <p:nvPr/>
        </p:nvPicPr>
        <p:blipFill>
          <a:blip r:embed="rId7"/>
          <a:stretch>
            <a:fillRect/>
          </a:stretch>
        </p:blipFill>
        <p:spPr>
          <a:xfrm>
            <a:off x="6722742" y="2465790"/>
            <a:ext cx="4648207" cy="3486156"/>
          </a:xfrm>
          <a:prstGeom prst="rect">
            <a:avLst/>
          </a:prstGeom>
        </p:spPr>
      </p:pic>
    </p:spTree>
    <p:extLst>
      <p:ext uri="{BB962C8B-B14F-4D97-AF65-F5344CB8AC3E}">
        <p14:creationId xmlns:p14="http://schemas.microsoft.com/office/powerpoint/2010/main" val="2221032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10" name="TextBox 9">
            <a:extLst>
              <a:ext uri="{FF2B5EF4-FFF2-40B4-BE49-F238E27FC236}">
                <a16:creationId xmlns:a16="http://schemas.microsoft.com/office/drawing/2014/main" id="{EA6747D5-B538-455F-82B2-068139797285}"/>
              </a:ext>
            </a:extLst>
          </p:cNvPr>
          <p:cNvSpPr txBox="1"/>
          <p:nvPr/>
        </p:nvSpPr>
        <p:spPr>
          <a:xfrm>
            <a:off x="6722821" y="1696348"/>
            <a:ext cx="4094996" cy="769441"/>
          </a:xfrm>
          <a:prstGeom prst="rect">
            <a:avLst/>
          </a:prstGeom>
          <a:noFill/>
        </p:spPr>
        <p:txBody>
          <a:bodyPr wrap="square" rtlCol="0">
            <a:spAutoFit/>
          </a:bodyPr>
          <a:lstStyle/>
          <a:p>
            <a:r>
              <a:rPr lang="en-US" sz="2200" i="1" dirty="0">
                <a:latin typeface="Helvetica" pitchFamily="2" charset="0"/>
              </a:rPr>
              <a:t>Time-unstructured data (different response schedules) </a:t>
            </a:r>
          </a:p>
        </p:txBody>
      </p:sp>
      <p:pic>
        <p:nvPicPr>
          <p:cNvPr id="9" name="Picture 8">
            <a:extLst>
              <a:ext uri="{FF2B5EF4-FFF2-40B4-BE49-F238E27FC236}">
                <a16:creationId xmlns:a16="http://schemas.microsoft.com/office/drawing/2014/main" id="{C4177C5C-0DC4-3C47-66B6-863F87A2FE9E}"/>
              </a:ext>
            </a:extLst>
          </p:cNvPr>
          <p:cNvPicPr>
            <a:picLocks noChangeAspect="1"/>
          </p:cNvPicPr>
          <p:nvPr/>
        </p:nvPicPr>
        <p:blipFill>
          <a:blip r:embed="rId5"/>
          <a:stretch>
            <a:fillRect/>
          </a:stretch>
        </p:blipFill>
        <p:spPr>
          <a:xfrm>
            <a:off x="6722821" y="2465789"/>
            <a:ext cx="4648208" cy="3486156"/>
          </a:xfrm>
          <a:prstGeom prst="rect">
            <a:avLst/>
          </a:prstGeom>
        </p:spPr>
      </p:pic>
      <p:pic>
        <p:nvPicPr>
          <p:cNvPr id="11" name="Picture 10">
            <a:extLst>
              <a:ext uri="{FF2B5EF4-FFF2-40B4-BE49-F238E27FC236}">
                <a16:creationId xmlns:a16="http://schemas.microsoft.com/office/drawing/2014/main" id="{FA090184-33FA-9E81-8EDE-E46CDE7785B2}"/>
              </a:ext>
            </a:extLst>
          </p:cNvPr>
          <p:cNvPicPr>
            <a:picLocks noChangeAspect="1"/>
          </p:cNvPicPr>
          <p:nvPr/>
        </p:nvPicPr>
        <p:blipFill>
          <a:blip r:embed="rId6"/>
          <a:stretch>
            <a:fillRect/>
          </a:stretch>
        </p:blipFill>
        <p:spPr>
          <a:xfrm>
            <a:off x="6722782" y="2465789"/>
            <a:ext cx="4648208" cy="3486156"/>
          </a:xfrm>
          <a:prstGeom prst="rect">
            <a:avLst/>
          </a:prstGeom>
        </p:spPr>
      </p:pic>
      <p:pic>
        <p:nvPicPr>
          <p:cNvPr id="12" name="Picture 11">
            <a:extLst>
              <a:ext uri="{FF2B5EF4-FFF2-40B4-BE49-F238E27FC236}">
                <a16:creationId xmlns:a16="http://schemas.microsoft.com/office/drawing/2014/main" id="{B34A022A-0D0E-4B1D-AA79-58BDBF868DD9}"/>
              </a:ext>
            </a:extLst>
          </p:cNvPr>
          <p:cNvPicPr>
            <a:picLocks noChangeAspect="1"/>
          </p:cNvPicPr>
          <p:nvPr/>
        </p:nvPicPr>
        <p:blipFill>
          <a:blip r:embed="rId7"/>
          <a:stretch>
            <a:fillRect/>
          </a:stretch>
        </p:blipFill>
        <p:spPr>
          <a:xfrm>
            <a:off x="6722742" y="2465790"/>
            <a:ext cx="4648207" cy="3486156"/>
          </a:xfrm>
          <a:prstGeom prst="rect">
            <a:avLst/>
          </a:prstGeom>
        </p:spPr>
      </p:pic>
      <p:pic>
        <p:nvPicPr>
          <p:cNvPr id="13" name="Picture 12">
            <a:extLst>
              <a:ext uri="{FF2B5EF4-FFF2-40B4-BE49-F238E27FC236}">
                <a16:creationId xmlns:a16="http://schemas.microsoft.com/office/drawing/2014/main" id="{26DB31FC-335F-0F2A-3BD7-3E9ED397A015}"/>
              </a:ext>
            </a:extLst>
          </p:cNvPr>
          <p:cNvPicPr>
            <a:picLocks noChangeAspect="1"/>
          </p:cNvPicPr>
          <p:nvPr/>
        </p:nvPicPr>
        <p:blipFill>
          <a:blip r:embed="rId8"/>
          <a:stretch>
            <a:fillRect/>
          </a:stretch>
        </p:blipFill>
        <p:spPr>
          <a:xfrm>
            <a:off x="6722662" y="2465796"/>
            <a:ext cx="4648198" cy="3486149"/>
          </a:xfrm>
          <a:prstGeom prst="rect">
            <a:avLst/>
          </a:prstGeom>
        </p:spPr>
      </p:pic>
    </p:spTree>
    <p:extLst>
      <p:ext uri="{BB962C8B-B14F-4D97-AF65-F5344CB8AC3E}">
        <p14:creationId xmlns:p14="http://schemas.microsoft.com/office/powerpoint/2010/main" val="16443227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21ADE-F378-BFBD-8C5B-1DCB5A79B4F1}"/>
              </a:ext>
            </a:extLst>
          </p:cNvPr>
          <p:cNvPicPr>
            <a:picLocks noChangeAspect="1"/>
          </p:cNvPicPr>
          <p:nvPr/>
        </p:nvPicPr>
        <p:blipFill>
          <a:blip r:embed="rId2"/>
          <a:stretch>
            <a:fillRect/>
          </a:stretch>
        </p:blipFill>
        <p:spPr>
          <a:xfrm>
            <a:off x="1237894" y="2465796"/>
            <a:ext cx="4648199" cy="3486149"/>
          </a:xfrm>
          <a:prstGeom prst="rect">
            <a:avLst/>
          </a:prstGeom>
        </p:spPr>
      </p:pic>
      <p:sp>
        <p:nvSpPr>
          <p:cNvPr id="2" name="Title 1">
            <a:extLst>
              <a:ext uri="{FF2B5EF4-FFF2-40B4-BE49-F238E27FC236}">
                <a16:creationId xmlns:a16="http://schemas.microsoft.com/office/drawing/2014/main" id="{0646FF87-8D11-54B3-B8E5-317A1D6AC104}"/>
              </a:ext>
            </a:extLst>
          </p:cNvPr>
          <p:cNvSpPr>
            <a:spLocks noGrp="1"/>
          </p:cNvSpPr>
          <p:nvPr>
            <p:ph type="title"/>
          </p:nvPr>
        </p:nvSpPr>
        <p:spPr>
          <a:xfrm>
            <a:off x="724548" y="240600"/>
            <a:ext cx="9690313" cy="1310613"/>
          </a:xfrm>
        </p:spPr>
        <p:txBody>
          <a:bodyPr>
            <a:normAutofit/>
          </a:bodyPr>
          <a:lstStyle/>
          <a:p>
            <a:r>
              <a:rPr lang="en-US" sz="2600" dirty="0"/>
              <a:t>Time structuredness</a:t>
            </a:r>
            <a:r>
              <a:rPr lang="en-US" sz="2600" b="0" dirty="0"/>
              <a:t>:</a:t>
            </a:r>
            <a:r>
              <a:rPr lang="en-US" sz="2600" dirty="0"/>
              <a:t> </a:t>
            </a:r>
            <a:r>
              <a:rPr lang="en-US" sz="2600" b="0" dirty="0"/>
              <a:t>the extent to which the same response schedule characterizes how participants provide data over time </a:t>
            </a:r>
            <a:endParaRPr lang="en-US" sz="2600" dirty="0"/>
          </a:p>
        </p:txBody>
      </p:sp>
      <p:sp>
        <p:nvSpPr>
          <p:cNvPr id="3" name="Footer Placeholder 2">
            <a:extLst>
              <a:ext uri="{FF2B5EF4-FFF2-40B4-BE49-F238E27FC236}">
                <a16:creationId xmlns:a16="http://schemas.microsoft.com/office/drawing/2014/main" id="{7F484B54-E6C9-9785-BC36-3E39C2C9B7BF}"/>
              </a:ext>
            </a:extLst>
          </p:cNvPr>
          <p:cNvSpPr>
            <a:spLocks noGrp="1"/>
          </p:cNvSpPr>
          <p:nvPr>
            <p:ph type="ftr" sz="quarter" idx="11"/>
          </p:nvPr>
        </p:nvSpPr>
        <p:spPr/>
        <p:txBody>
          <a:bodyPr/>
          <a:lstStyle/>
          <a:p>
            <a:pPr algn="l"/>
            <a:r>
              <a:rPr lang="en-US" dirty="0"/>
              <a:t>Experiment 3 - Introduction</a:t>
            </a:r>
          </a:p>
        </p:txBody>
      </p:sp>
      <p:sp>
        <p:nvSpPr>
          <p:cNvPr id="8" name="Date Placeholder 3">
            <a:extLst>
              <a:ext uri="{FF2B5EF4-FFF2-40B4-BE49-F238E27FC236}">
                <a16:creationId xmlns:a16="http://schemas.microsoft.com/office/drawing/2014/main" id="{DCDF816A-7013-C934-49C7-B34A0655157C}"/>
              </a:ext>
            </a:extLst>
          </p:cNvPr>
          <p:cNvSpPr>
            <a:spLocks noGrp="1"/>
          </p:cNvSpPr>
          <p:nvPr>
            <p:ph type="dt" sz="half" idx="12"/>
          </p:nvPr>
        </p:nvSpPr>
        <p:spPr>
          <a:xfrm>
            <a:off x="8843908" y="6252275"/>
            <a:ext cx="2743200" cy="365125"/>
          </a:xfrm>
        </p:spPr>
        <p:txBody>
          <a:bodyPr/>
          <a:lstStyle/>
          <a:p>
            <a:r>
              <a:rPr lang="en-US" dirty="0"/>
              <a:t>Mehta &amp; West (2000); Mehta &amp; Neale (2005)</a:t>
            </a:r>
          </a:p>
        </p:txBody>
      </p:sp>
      <p:sp>
        <p:nvSpPr>
          <p:cNvPr id="4" name="TextBox 3">
            <a:extLst>
              <a:ext uri="{FF2B5EF4-FFF2-40B4-BE49-F238E27FC236}">
                <a16:creationId xmlns:a16="http://schemas.microsoft.com/office/drawing/2014/main" id="{20487169-6675-722A-CF58-78805B329109}"/>
              </a:ext>
            </a:extLst>
          </p:cNvPr>
          <p:cNvSpPr txBox="1"/>
          <p:nvPr/>
        </p:nvSpPr>
        <p:spPr>
          <a:xfrm>
            <a:off x="1237895" y="1663516"/>
            <a:ext cx="4648182" cy="769441"/>
          </a:xfrm>
          <a:prstGeom prst="rect">
            <a:avLst/>
          </a:prstGeom>
          <a:noFill/>
        </p:spPr>
        <p:txBody>
          <a:bodyPr wrap="square" rtlCol="0">
            <a:spAutoFit/>
          </a:bodyPr>
          <a:lstStyle/>
          <a:p>
            <a:r>
              <a:rPr lang="en-US" sz="2200" i="1" dirty="0">
                <a:latin typeface="Helvetica" pitchFamily="2" charset="0"/>
              </a:rPr>
              <a:t>Time-structured data (same response schedule)</a:t>
            </a:r>
          </a:p>
        </p:txBody>
      </p:sp>
      <p:pic>
        <p:nvPicPr>
          <p:cNvPr id="5" name="Picture 4">
            <a:extLst>
              <a:ext uri="{FF2B5EF4-FFF2-40B4-BE49-F238E27FC236}">
                <a16:creationId xmlns:a16="http://schemas.microsoft.com/office/drawing/2014/main" id="{E38B1C20-4E33-2C96-DD5F-653BED9FEBD0}"/>
              </a:ext>
            </a:extLst>
          </p:cNvPr>
          <p:cNvPicPr>
            <a:picLocks noChangeAspect="1"/>
          </p:cNvPicPr>
          <p:nvPr/>
        </p:nvPicPr>
        <p:blipFill>
          <a:blip r:embed="rId3"/>
          <a:stretch>
            <a:fillRect/>
          </a:stretch>
        </p:blipFill>
        <p:spPr>
          <a:xfrm>
            <a:off x="1237893" y="2465809"/>
            <a:ext cx="4648181" cy="3486136"/>
          </a:xfrm>
          <a:prstGeom prst="rect">
            <a:avLst/>
          </a:prstGeom>
        </p:spPr>
      </p:pic>
      <p:pic>
        <p:nvPicPr>
          <p:cNvPr id="7" name="Picture 6">
            <a:extLst>
              <a:ext uri="{FF2B5EF4-FFF2-40B4-BE49-F238E27FC236}">
                <a16:creationId xmlns:a16="http://schemas.microsoft.com/office/drawing/2014/main" id="{A2BFDB6E-C3D1-0759-6F1B-2BC0285A741A}"/>
              </a:ext>
            </a:extLst>
          </p:cNvPr>
          <p:cNvPicPr>
            <a:picLocks noChangeAspect="1"/>
          </p:cNvPicPr>
          <p:nvPr/>
        </p:nvPicPr>
        <p:blipFill>
          <a:blip r:embed="rId4"/>
          <a:stretch>
            <a:fillRect/>
          </a:stretch>
        </p:blipFill>
        <p:spPr>
          <a:xfrm>
            <a:off x="1237873" y="2465809"/>
            <a:ext cx="4648181" cy="3486136"/>
          </a:xfrm>
          <a:prstGeom prst="rect">
            <a:avLst/>
          </a:prstGeom>
        </p:spPr>
      </p:pic>
      <p:sp>
        <p:nvSpPr>
          <p:cNvPr id="10" name="TextBox 9">
            <a:extLst>
              <a:ext uri="{FF2B5EF4-FFF2-40B4-BE49-F238E27FC236}">
                <a16:creationId xmlns:a16="http://schemas.microsoft.com/office/drawing/2014/main" id="{EA6747D5-B538-455F-82B2-068139797285}"/>
              </a:ext>
            </a:extLst>
          </p:cNvPr>
          <p:cNvSpPr txBox="1"/>
          <p:nvPr/>
        </p:nvSpPr>
        <p:spPr>
          <a:xfrm>
            <a:off x="6722821" y="1696348"/>
            <a:ext cx="4094996" cy="769441"/>
          </a:xfrm>
          <a:prstGeom prst="rect">
            <a:avLst/>
          </a:prstGeom>
          <a:noFill/>
        </p:spPr>
        <p:txBody>
          <a:bodyPr wrap="square" rtlCol="0">
            <a:spAutoFit/>
          </a:bodyPr>
          <a:lstStyle/>
          <a:p>
            <a:r>
              <a:rPr lang="en-US" sz="2200" i="1" dirty="0">
                <a:latin typeface="Helvetica" pitchFamily="2" charset="0"/>
              </a:rPr>
              <a:t>Time-unstructured data (different response schedules) </a:t>
            </a:r>
          </a:p>
        </p:txBody>
      </p:sp>
      <p:pic>
        <p:nvPicPr>
          <p:cNvPr id="9" name="Picture 8">
            <a:extLst>
              <a:ext uri="{FF2B5EF4-FFF2-40B4-BE49-F238E27FC236}">
                <a16:creationId xmlns:a16="http://schemas.microsoft.com/office/drawing/2014/main" id="{C4177C5C-0DC4-3C47-66B6-863F87A2FE9E}"/>
              </a:ext>
            </a:extLst>
          </p:cNvPr>
          <p:cNvPicPr>
            <a:picLocks noChangeAspect="1"/>
          </p:cNvPicPr>
          <p:nvPr/>
        </p:nvPicPr>
        <p:blipFill>
          <a:blip r:embed="rId5"/>
          <a:stretch>
            <a:fillRect/>
          </a:stretch>
        </p:blipFill>
        <p:spPr>
          <a:xfrm>
            <a:off x="6722821" y="2465789"/>
            <a:ext cx="4648208" cy="3486156"/>
          </a:xfrm>
          <a:prstGeom prst="rect">
            <a:avLst/>
          </a:prstGeom>
        </p:spPr>
      </p:pic>
      <p:pic>
        <p:nvPicPr>
          <p:cNvPr id="14" name="Picture 13">
            <a:extLst>
              <a:ext uri="{FF2B5EF4-FFF2-40B4-BE49-F238E27FC236}">
                <a16:creationId xmlns:a16="http://schemas.microsoft.com/office/drawing/2014/main" id="{7E0C74B0-ED44-6252-7283-B802F0684E08}"/>
              </a:ext>
            </a:extLst>
          </p:cNvPr>
          <p:cNvPicPr>
            <a:picLocks noChangeAspect="1"/>
          </p:cNvPicPr>
          <p:nvPr/>
        </p:nvPicPr>
        <p:blipFill>
          <a:blip r:embed="rId6"/>
          <a:stretch>
            <a:fillRect/>
          </a:stretch>
        </p:blipFill>
        <p:spPr>
          <a:xfrm>
            <a:off x="6721708" y="2465789"/>
            <a:ext cx="4648208" cy="3486156"/>
          </a:xfrm>
          <a:prstGeom prst="rect">
            <a:avLst/>
          </a:prstGeom>
        </p:spPr>
      </p:pic>
    </p:spTree>
    <p:extLst>
      <p:ext uri="{BB962C8B-B14F-4D97-AF65-F5344CB8AC3E}">
        <p14:creationId xmlns:p14="http://schemas.microsoft.com/office/powerpoint/2010/main" val="20329082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80215" y="1475928"/>
            <a:ext cx="9821332" cy="1569660"/>
          </a:xfrm>
          <a:prstGeom prst="rect">
            <a:avLst/>
          </a:prstGeom>
          <a:noFill/>
        </p:spPr>
        <p:txBody>
          <a:bodyPr wrap="square" rtlCol="0">
            <a:spAutoFit/>
          </a:bodyPr>
          <a:lstStyle/>
          <a:p>
            <a:r>
              <a:rPr lang="en-CA" sz="2400" b="1" dirty="0">
                <a:solidFill>
                  <a:srgbClr val="00182D"/>
                </a:solidFill>
                <a:effectLst/>
                <a:latin typeface="Helvetica" pitchFamily="2" charset="0"/>
              </a:rPr>
              <a:t>Question</a:t>
            </a:r>
            <a:r>
              <a:rPr lang="en-CA" sz="2400" dirty="0">
                <a:solidFill>
                  <a:srgbClr val="00182D"/>
                </a:solidFill>
                <a:effectLst/>
                <a:latin typeface="Helvetica" pitchFamily="2" charset="0"/>
              </a:rPr>
              <a:t>: Do the number of measurements and sample sizes needed to obtain high model performance (i.e., low bias, high precision) increase as time structuredness decreases? </a:t>
            </a:r>
          </a:p>
          <a:p>
            <a:endParaRPr lang="en-US" sz="2400" dirty="0">
              <a:solidFill>
                <a:srgbClr val="00182D"/>
              </a:solidFill>
              <a:latin typeface="Helvetica" pitchFamily="2" charset="0"/>
            </a:endParaRPr>
          </a:p>
        </p:txBody>
      </p:sp>
      <p:sp>
        <p:nvSpPr>
          <p:cNvPr id="4" name="TextBox 3">
            <a:extLst>
              <a:ext uri="{FF2B5EF4-FFF2-40B4-BE49-F238E27FC236}">
                <a16:creationId xmlns:a16="http://schemas.microsoft.com/office/drawing/2014/main" id="{60401187-EE5A-9070-7E7E-A409A159F0FE}"/>
              </a:ext>
            </a:extLst>
          </p:cNvPr>
          <p:cNvSpPr txBox="1"/>
          <p:nvPr/>
        </p:nvSpPr>
        <p:spPr>
          <a:xfrm>
            <a:off x="2208363" y="2998113"/>
            <a:ext cx="4156907" cy="430887"/>
          </a:xfrm>
          <a:prstGeom prst="rect">
            <a:avLst/>
          </a:prstGeom>
          <a:noFill/>
        </p:spPr>
        <p:txBody>
          <a:bodyPr wrap="none" rtlCol="0">
            <a:spAutoFit/>
          </a:bodyPr>
          <a:lstStyle/>
          <a:p>
            <a:r>
              <a:rPr lang="en-US" sz="2200" dirty="0">
                <a:latin typeface="Helvetica" pitchFamily="2" charset="0"/>
              </a:rPr>
              <a:t>1) What is time structuredness?</a:t>
            </a:r>
          </a:p>
        </p:txBody>
      </p:sp>
      <p:sp>
        <p:nvSpPr>
          <p:cNvPr id="6" name="TextBox 5">
            <a:extLst>
              <a:ext uri="{FF2B5EF4-FFF2-40B4-BE49-F238E27FC236}">
                <a16:creationId xmlns:a16="http://schemas.microsoft.com/office/drawing/2014/main" id="{91656789-634A-FADF-2420-2C9BBDAF9C22}"/>
              </a:ext>
            </a:extLst>
          </p:cNvPr>
          <p:cNvSpPr txBox="1"/>
          <p:nvPr/>
        </p:nvSpPr>
        <p:spPr>
          <a:xfrm>
            <a:off x="2208363" y="4567773"/>
            <a:ext cx="5759910" cy="430887"/>
          </a:xfrm>
          <a:prstGeom prst="rect">
            <a:avLst/>
          </a:prstGeom>
          <a:noFill/>
        </p:spPr>
        <p:txBody>
          <a:bodyPr wrap="none" rtlCol="0">
            <a:spAutoFit/>
          </a:bodyPr>
          <a:lstStyle/>
          <a:p>
            <a:r>
              <a:rPr lang="en-US" sz="2200" b="1" dirty="0">
                <a:latin typeface="Helvetica" pitchFamily="2" charset="0"/>
              </a:rPr>
              <a:t>2) Why is time structuredness important?</a:t>
            </a:r>
          </a:p>
        </p:txBody>
      </p:sp>
      <p:sp>
        <p:nvSpPr>
          <p:cNvPr id="10" name="TextBox 9">
            <a:extLst>
              <a:ext uri="{FF2B5EF4-FFF2-40B4-BE49-F238E27FC236}">
                <a16:creationId xmlns:a16="http://schemas.microsoft.com/office/drawing/2014/main" id="{66429443-4102-7038-A3DA-F9741A6E1D77}"/>
              </a:ext>
            </a:extLst>
          </p:cNvPr>
          <p:cNvSpPr txBox="1"/>
          <p:nvPr/>
        </p:nvSpPr>
        <p:spPr>
          <a:xfrm>
            <a:off x="2360764" y="3470881"/>
            <a:ext cx="8340784" cy="830997"/>
          </a:xfrm>
          <a:prstGeom prst="rect">
            <a:avLst/>
          </a:prstGeom>
          <a:noFill/>
        </p:spPr>
        <p:txBody>
          <a:bodyPr wrap="square" rtlCol="0">
            <a:spAutoFit/>
          </a:bodyPr>
          <a:lstStyle/>
          <a:p>
            <a:r>
              <a:rPr lang="en-US" sz="2400" b="0" dirty="0"/>
              <a:t>The extent to which the same response schedule characterizes how participants provide data over time</a:t>
            </a:r>
            <a:endParaRPr lang="en-US" sz="2200" b="1" dirty="0">
              <a:latin typeface="Helvetica" pitchFamily="2" charset="0"/>
            </a:endParaRPr>
          </a:p>
        </p:txBody>
      </p:sp>
    </p:spTree>
    <p:extLst>
      <p:ext uri="{BB962C8B-B14F-4D97-AF65-F5344CB8AC3E}">
        <p14:creationId xmlns:p14="http://schemas.microsoft.com/office/powerpoint/2010/main" val="42265353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2" name="Picture 1">
            <a:extLst>
              <a:ext uri="{FF2B5EF4-FFF2-40B4-BE49-F238E27FC236}">
                <a16:creationId xmlns:a16="http://schemas.microsoft.com/office/drawing/2014/main" id="{5608EB28-89D9-9037-FD12-031998A3B570}"/>
              </a:ext>
            </a:extLst>
          </p:cNvPr>
          <p:cNvPicPr>
            <a:picLocks noChangeAspect="1"/>
          </p:cNvPicPr>
          <p:nvPr/>
        </p:nvPicPr>
        <p:blipFill>
          <a:blip r:embed="rId3"/>
          <a:stretch>
            <a:fillRect/>
          </a:stretch>
        </p:blipFill>
        <p:spPr>
          <a:xfrm>
            <a:off x="3343161" y="1568116"/>
            <a:ext cx="5556145" cy="4167109"/>
          </a:xfrm>
          <a:prstGeom prst="rect">
            <a:avLst/>
          </a:prstGeom>
        </p:spPr>
      </p:pic>
      <p:sp>
        <p:nvSpPr>
          <p:cNvPr id="6" name="Rectangle 5">
            <a:extLst>
              <a:ext uri="{FF2B5EF4-FFF2-40B4-BE49-F238E27FC236}">
                <a16:creationId xmlns:a16="http://schemas.microsoft.com/office/drawing/2014/main" id="{15999216-B8F0-D847-EAD2-40A9ED50D2E3}"/>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F80BE7F-F7B6-2BF7-BEDE-D21D31D30CF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088912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10" name="Picture 9">
            <a:extLst>
              <a:ext uri="{FF2B5EF4-FFF2-40B4-BE49-F238E27FC236}">
                <a16:creationId xmlns:a16="http://schemas.microsoft.com/office/drawing/2014/main" id="{2560F4CE-CFB7-02D1-A708-516F8B29D0D1}"/>
              </a:ext>
            </a:extLst>
          </p:cNvPr>
          <p:cNvPicPr>
            <a:picLocks noChangeAspect="1"/>
          </p:cNvPicPr>
          <p:nvPr/>
        </p:nvPicPr>
        <p:blipFill>
          <a:blip r:embed="rId3"/>
          <a:stretch>
            <a:fillRect/>
          </a:stretch>
        </p:blipFill>
        <p:spPr>
          <a:xfrm>
            <a:off x="3320500" y="1624188"/>
            <a:ext cx="5556145" cy="4167109"/>
          </a:xfrm>
          <a:prstGeom prst="rect">
            <a:avLst/>
          </a:prstGeom>
        </p:spPr>
      </p:pic>
      <p:pic>
        <p:nvPicPr>
          <p:cNvPr id="4" name="Picture 3">
            <a:extLst>
              <a:ext uri="{FF2B5EF4-FFF2-40B4-BE49-F238E27FC236}">
                <a16:creationId xmlns:a16="http://schemas.microsoft.com/office/drawing/2014/main" id="{F2FF3D12-3A94-34E7-4165-9C67BBA8C39C}"/>
              </a:ext>
            </a:extLst>
          </p:cNvPr>
          <p:cNvPicPr>
            <a:picLocks noChangeAspect="1"/>
          </p:cNvPicPr>
          <p:nvPr/>
        </p:nvPicPr>
        <p:blipFill>
          <a:blip r:embed="rId4"/>
          <a:stretch>
            <a:fillRect/>
          </a:stretch>
        </p:blipFill>
        <p:spPr>
          <a:xfrm>
            <a:off x="3320500" y="1624188"/>
            <a:ext cx="5556145" cy="4167109"/>
          </a:xfrm>
          <a:prstGeom prst="rect">
            <a:avLst/>
          </a:prstGeom>
        </p:spPr>
      </p:pic>
      <p:pic>
        <p:nvPicPr>
          <p:cNvPr id="5" name="Picture 4">
            <a:extLst>
              <a:ext uri="{FF2B5EF4-FFF2-40B4-BE49-F238E27FC236}">
                <a16:creationId xmlns:a16="http://schemas.microsoft.com/office/drawing/2014/main" id="{16FD3827-8ED8-EA72-C321-419042679994}"/>
              </a:ext>
            </a:extLst>
          </p:cNvPr>
          <p:cNvPicPr>
            <a:picLocks noChangeAspect="1"/>
          </p:cNvPicPr>
          <p:nvPr/>
        </p:nvPicPr>
        <p:blipFill>
          <a:blip r:embed="rId5"/>
          <a:stretch>
            <a:fillRect/>
          </a:stretch>
        </p:blipFill>
        <p:spPr>
          <a:xfrm>
            <a:off x="3295295" y="1624188"/>
            <a:ext cx="5556145" cy="4167109"/>
          </a:xfrm>
          <a:prstGeom prst="rect">
            <a:avLst/>
          </a:prstGeom>
        </p:spPr>
      </p:pic>
      <p:cxnSp>
        <p:nvCxnSpPr>
          <p:cNvPr id="7" name="Straight Arrow Connector 6">
            <a:extLst>
              <a:ext uri="{FF2B5EF4-FFF2-40B4-BE49-F238E27FC236}">
                <a16:creationId xmlns:a16="http://schemas.microsoft.com/office/drawing/2014/main" id="{848A108B-8B04-FB6D-EF33-8C3945DD84B5}"/>
              </a:ext>
            </a:extLst>
          </p:cNvPr>
          <p:cNvCxnSpPr/>
          <p:nvPr/>
        </p:nvCxnSpPr>
        <p:spPr>
          <a:xfrm flipH="1">
            <a:off x="4052397" y="4620842"/>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77E9FC-6D13-7697-582A-6BAF797553A1}"/>
              </a:ext>
            </a:extLst>
          </p:cNvPr>
          <p:cNvCxnSpPr/>
          <p:nvPr/>
        </p:nvCxnSpPr>
        <p:spPr>
          <a:xfrm flipH="1">
            <a:off x="5064443" y="4620842"/>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7C3083-54F7-D6F6-C251-4F24842CEDDC}"/>
              </a:ext>
            </a:extLst>
          </p:cNvPr>
          <p:cNvCxnSpPr>
            <a:cxnSpLocks/>
          </p:cNvCxnSpPr>
          <p:nvPr/>
        </p:nvCxnSpPr>
        <p:spPr>
          <a:xfrm flipH="1">
            <a:off x="6095999" y="3338674"/>
            <a:ext cx="320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C6EC5C-8E8D-37B0-CB2D-0EFA4B5AF0DE}"/>
              </a:ext>
            </a:extLst>
          </p:cNvPr>
          <p:cNvCxnSpPr>
            <a:cxnSpLocks/>
          </p:cNvCxnSpPr>
          <p:nvPr/>
        </p:nvCxnSpPr>
        <p:spPr>
          <a:xfrm flipH="1">
            <a:off x="8245292" y="2916152"/>
            <a:ext cx="35520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CDEE1F-64E9-07E2-2ADB-6788A6920891}"/>
              </a:ext>
            </a:extLst>
          </p:cNvPr>
          <p:cNvCxnSpPr>
            <a:cxnSpLocks/>
          </p:cNvCxnSpPr>
          <p:nvPr/>
        </p:nvCxnSpPr>
        <p:spPr>
          <a:xfrm flipH="1">
            <a:off x="7110962" y="2916152"/>
            <a:ext cx="236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42F1989-0A5A-F046-C637-C0FF5FAF8A2F}"/>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4B65C97-58E7-653D-2E46-1671CFE0F5B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900401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96DDA41-9DDA-1798-DDCF-AA99E0FA24C3}"/>
              </a:ext>
            </a:extLst>
          </p:cNvPr>
          <p:cNvPicPr>
            <a:picLocks noChangeAspect="1"/>
          </p:cNvPicPr>
          <p:nvPr/>
        </p:nvPicPr>
        <p:blipFill>
          <a:blip r:embed="rId3"/>
          <a:stretch>
            <a:fillRect/>
          </a:stretch>
        </p:blipFill>
        <p:spPr>
          <a:xfrm>
            <a:off x="3317927" y="1624188"/>
            <a:ext cx="5556145" cy="4167109"/>
          </a:xfrm>
          <a:prstGeom prst="rect">
            <a:avLst/>
          </a:prstGeom>
        </p:spPr>
      </p:pic>
      <p:sp>
        <p:nvSpPr>
          <p:cNvPr id="2" name="Title 1">
            <a:extLst>
              <a:ext uri="{FF2B5EF4-FFF2-40B4-BE49-F238E27FC236}">
                <a16:creationId xmlns:a16="http://schemas.microsoft.com/office/drawing/2014/main" id="{ED922AD0-9A24-2756-72D5-0C90BA061E87}"/>
              </a:ext>
            </a:extLst>
          </p:cNvPr>
          <p:cNvSpPr>
            <a:spLocks noGrp="1"/>
          </p:cNvSpPr>
          <p:nvPr>
            <p:ph type="title"/>
          </p:nvPr>
        </p:nvSpPr>
        <p:spPr>
          <a:xfrm>
            <a:off x="724547" y="240600"/>
            <a:ext cx="10923739" cy="1080193"/>
          </a:xfrm>
        </p:spPr>
        <p:txBody>
          <a:bodyPr>
            <a:noAutofit/>
          </a:bodyPr>
          <a:lstStyle/>
          <a:p>
            <a:r>
              <a:rPr lang="en-US" sz="2800" dirty="0"/>
              <a:t>By assuming one response pattern (i.e., time-structured data), individual curves are shifted to fit this response pattern and result in considerable error</a:t>
            </a:r>
          </a:p>
        </p:txBody>
      </p:sp>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6" name="Picture 5">
            <a:extLst>
              <a:ext uri="{FF2B5EF4-FFF2-40B4-BE49-F238E27FC236}">
                <a16:creationId xmlns:a16="http://schemas.microsoft.com/office/drawing/2014/main" id="{84D0A0EA-B941-41C2-C7E9-8E08DEA4A2FE}"/>
              </a:ext>
            </a:extLst>
          </p:cNvPr>
          <p:cNvPicPr>
            <a:picLocks noChangeAspect="1"/>
          </p:cNvPicPr>
          <p:nvPr/>
        </p:nvPicPr>
        <p:blipFill>
          <a:blip r:embed="rId4"/>
          <a:stretch>
            <a:fillRect/>
          </a:stretch>
        </p:blipFill>
        <p:spPr>
          <a:xfrm>
            <a:off x="3295294" y="1624188"/>
            <a:ext cx="5556146" cy="4167109"/>
          </a:xfrm>
          <a:prstGeom prst="rect">
            <a:avLst/>
          </a:prstGeom>
        </p:spPr>
      </p:pic>
      <p:sp>
        <p:nvSpPr>
          <p:cNvPr id="17" name="Rectangle 16">
            <a:extLst>
              <a:ext uri="{FF2B5EF4-FFF2-40B4-BE49-F238E27FC236}">
                <a16:creationId xmlns:a16="http://schemas.microsoft.com/office/drawing/2014/main" id="{0058BB0E-D99A-C51C-35BE-E02D7B07F6A8}"/>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856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80215" y="1475928"/>
            <a:ext cx="9821332" cy="1569660"/>
          </a:xfrm>
          <a:prstGeom prst="rect">
            <a:avLst/>
          </a:prstGeom>
          <a:noFill/>
        </p:spPr>
        <p:txBody>
          <a:bodyPr wrap="square" rtlCol="0">
            <a:spAutoFit/>
          </a:bodyPr>
          <a:lstStyle/>
          <a:p>
            <a:r>
              <a:rPr lang="en-CA" sz="2400" b="1" dirty="0">
                <a:solidFill>
                  <a:srgbClr val="00182D"/>
                </a:solidFill>
                <a:effectLst/>
                <a:latin typeface="Helvetica" pitchFamily="2" charset="0"/>
              </a:rPr>
              <a:t>Question</a:t>
            </a:r>
            <a:r>
              <a:rPr lang="en-CA" sz="2400" dirty="0">
                <a:solidFill>
                  <a:srgbClr val="00182D"/>
                </a:solidFill>
                <a:effectLst/>
                <a:latin typeface="Helvetica" pitchFamily="2" charset="0"/>
              </a:rPr>
              <a:t>: Do the number of measurements and sample sizes needed to obtain high model performance (i.e., low bias, high precision) increase as time structuredness decreases? </a:t>
            </a:r>
          </a:p>
          <a:p>
            <a:endParaRPr lang="en-US" sz="2400" dirty="0">
              <a:solidFill>
                <a:srgbClr val="00182D"/>
              </a:solidFill>
              <a:latin typeface="Helvetica" pitchFamily="2" charset="0"/>
            </a:endParaRPr>
          </a:p>
        </p:txBody>
      </p:sp>
      <p:sp>
        <p:nvSpPr>
          <p:cNvPr id="4" name="TextBox 3">
            <a:extLst>
              <a:ext uri="{FF2B5EF4-FFF2-40B4-BE49-F238E27FC236}">
                <a16:creationId xmlns:a16="http://schemas.microsoft.com/office/drawing/2014/main" id="{60401187-EE5A-9070-7E7E-A409A159F0FE}"/>
              </a:ext>
            </a:extLst>
          </p:cNvPr>
          <p:cNvSpPr txBox="1"/>
          <p:nvPr/>
        </p:nvSpPr>
        <p:spPr>
          <a:xfrm>
            <a:off x="2208363" y="2998113"/>
            <a:ext cx="4156907" cy="430887"/>
          </a:xfrm>
          <a:prstGeom prst="rect">
            <a:avLst/>
          </a:prstGeom>
          <a:noFill/>
        </p:spPr>
        <p:txBody>
          <a:bodyPr wrap="none" rtlCol="0">
            <a:spAutoFit/>
          </a:bodyPr>
          <a:lstStyle/>
          <a:p>
            <a:r>
              <a:rPr lang="en-US" sz="2200" dirty="0">
                <a:latin typeface="Helvetica" pitchFamily="2" charset="0"/>
              </a:rPr>
              <a:t>1) What is time structuredness?</a:t>
            </a:r>
          </a:p>
        </p:txBody>
      </p:sp>
      <p:sp>
        <p:nvSpPr>
          <p:cNvPr id="6" name="TextBox 5">
            <a:extLst>
              <a:ext uri="{FF2B5EF4-FFF2-40B4-BE49-F238E27FC236}">
                <a16:creationId xmlns:a16="http://schemas.microsoft.com/office/drawing/2014/main" id="{91656789-634A-FADF-2420-2C9BBDAF9C22}"/>
              </a:ext>
            </a:extLst>
          </p:cNvPr>
          <p:cNvSpPr txBox="1"/>
          <p:nvPr/>
        </p:nvSpPr>
        <p:spPr>
          <a:xfrm>
            <a:off x="2208363" y="4567773"/>
            <a:ext cx="5319085" cy="430887"/>
          </a:xfrm>
          <a:prstGeom prst="rect">
            <a:avLst/>
          </a:prstGeom>
          <a:noFill/>
        </p:spPr>
        <p:txBody>
          <a:bodyPr wrap="none" rtlCol="0">
            <a:spAutoFit/>
          </a:bodyPr>
          <a:lstStyle/>
          <a:p>
            <a:r>
              <a:rPr lang="en-US" sz="2200" dirty="0">
                <a:latin typeface="Helvetica" pitchFamily="2" charset="0"/>
              </a:rPr>
              <a:t>2) Why is time structuredness important?</a:t>
            </a:r>
          </a:p>
        </p:txBody>
      </p:sp>
      <p:sp>
        <p:nvSpPr>
          <p:cNvPr id="8" name="TextBox 7">
            <a:extLst>
              <a:ext uri="{FF2B5EF4-FFF2-40B4-BE49-F238E27FC236}">
                <a16:creationId xmlns:a16="http://schemas.microsoft.com/office/drawing/2014/main" id="{C7DDBBAE-CFCB-0826-23B7-867C90CF714E}"/>
              </a:ext>
            </a:extLst>
          </p:cNvPr>
          <p:cNvSpPr txBox="1"/>
          <p:nvPr/>
        </p:nvSpPr>
        <p:spPr>
          <a:xfrm>
            <a:off x="2360764" y="3470881"/>
            <a:ext cx="8340784" cy="830997"/>
          </a:xfrm>
          <a:prstGeom prst="rect">
            <a:avLst/>
          </a:prstGeom>
          <a:noFill/>
        </p:spPr>
        <p:txBody>
          <a:bodyPr wrap="square" rtlCol="0">
            <a:spAutoFit/>
          </a:bodyPr>
          <a:lstStyle/>
          <a:p>
            <a:r>
              <a:rPr lang="en-US" sz="2400" b="0" dirty="0"/>
              <a:t>The extent to which the same response schedule characterizes how participants provide data over time</a:t>
            </a:r>
            <a:endParaRPr lang="en-US" sz="2200" b="1" dirty="0">
              <a:latin typeface="Helvetica" pitchFamily="2" charset="0"/>
            </a:endParaRPr>
          </a:p>
        </p:txBody>
      </p:sp>
      <p:sp>
        <p:nvSpPr>
          <p:cNvPr id="7" name="TextBox 6">
            <a:extLst>
              <a:ext uri="{FF2B5EF4-FFF2-40B4-BE49-F238E27FC236}">
                <a16:creationId xmlns:a16="http://schemas.microsoft.com/office/drawing/2014/main" id="{8525A487-0BAE-21A3-8331-754C2ED6089D}"/>
              </a:ext>
            </a:extLst>
          </p:cNvPr>
          <p:cNvSpPr txBox="1"/>
          <p:nvPr/>
        </p:nvSpPr>
        <p:spPr>
          <a:xfrm>
            <a:off x="2360764" y="5025152"/>
            <a:ext cx="8497736" cy="830997"/>
          </a:xfrm>
          <a:prstGeom prst="rect">
            <a:avLst/>
          </a:prstGeom>
          <a:noFill/>
        </p:spPr>
        <p:txBody>
          <a:bodyPr wrap="square" rtlCol="0">
            <a:spAutoFit/>
          </a:bodyPr>
          <a:lstStyle/>
          <a:p>
            <a:r>
              <a:rPr lang="en-US" sz="2400" dirty="0">
                <a:latin typeface="Helvetica" pitchFamily="2" charset="0"/>
              </a:rPr>
              <a:t>Considerable error can be incurred if a model assuming time-structured data is used to </a:t>
            </a:r>
            <a:r>
              <a:rPr lang="en-US" sz="2400" dirty="0" err="1">
                <a:latin typeface="Helvetica" pitchFamily="2" charset="0"/>
              </a:rPr>
              <a:t>analyse</a:t>
            </a:r>
            <a:r>
              <a:rPr lang="en-US" sz="2400" dirty="0">
                <a:latin typeface="Helvetica" pitchFamily="2" charset="0"/>
              </a:rPr>
              <a:t> time-unstructured data</a:t>
            </a:r>
            <a:endParaRPr lang="en-US" sz="2200" b="1" dirty="0">
              <a:latin typeface="Helvetica" pitchFamily="2" charset="0"/>
            </a:endParaRPr>
          </a:p>
        </p:txBody>
      </p:sp>
    </p:spTree>
    <p:extLst>
      <p:ext uri="{BB962C8B-B14F-4D97-AF65-F5344CB8AC3E}">
        <p14:creationId xmlns:p14="http://schemas.microsoft.com/office/powerpoint/2010/main" val="32170802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A555-625D-A691-C3D8-F281516414EB}"/>
              </a:ext>
            </a:extLst>
          </p:cNvPr>
          <p:cNvSpPr>
            <a:spLocks noGrp="1"/>
          </p:cNvSpPr>
          <p:nvPr>
            <p:ph type="title"/>
          </p:nvPr>
        </p:nvSpPr>
        <p:spPr/>
        <p:txBody>
          <a:bodyPr/>
          <a:lstStyle/>
          <a:p>
            <a:r>
              <a:rPr lang="en-US" dirty="0"/>
              <a:t>Experiment 3 – Systematic Review</a:t>
            </a:r>
          </a:p>
        </p:txBody>
      </p:sp>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3 - Introduction</a:t>
            </a:r>
          </a:p>
        </p:txBody>
      </p:sp>
      <p:sp>
        <p:nvSpPr>
          <p:cNvPr id="6" name="TextBox 5">
            <a:extLst>
              <a:ext uri="{FF2B5EF4-FFF2-40B4-BE49-F238E27FC236}">
                <a16:creationId xmlns:a16="http://schemas.microsoft.com/office/drawing/2014/main" id="{BCD394A4-D4B1-A310-1B4A-5F38B756F7DF}"/>
              </a:ext>
            </a:extLst>
          </p:cNvPr>
          <p:cNvSpPr txBox="1"/>
          <p:nvPr/>
        </p:nvSpPr>
        <p:spPr>
          <a:xfrm>
            <a:off x="1572768" y="2048256"/>
            <a:ext cx="3451586" cy="430887"/>
          </a:xfrm>
          <a:prstGeom prst="rect">
            <a:avLst/>
          </a:prstGeom>
          <a:noFill/>
        </p:spPr>
        <p:txBody>
          <a:bodyPr wrap="none" rtlCol="0">
            <a:spAutoFit/>
          </a:bodyPr>
          <a:lstStyle/>
          <a:p>
            <a:r>
              <a:rPr lang="en-US" sz="2200" dirty="0">
                <a:latin typeface="Helvetica" pitchFamily="2" charset="0"/>
              </a:rPr>
              <a:t>Number of measurements</a:t>
            </a:r>
          </a:p>
        </p:txBody>
      </p:sp>
      <p:sp>
        <p:nvSpPr>
          <p:cNvPr id="7" name="TextBox 6">
            <a:extLst>
              <a:ext uri="{FF2B5EF4-FFF2-40B4-BE49-F238E27FC236}">
                <a16:creationId xmlns:a16="http://schemas.microsoft.com/office/drawing/2014/main" id="{C69FEE31-18CE-C62D-CAF5-93ED7628F47E}"/>
              </a:ext>
            </a:extLst>
          </p:cNvPr>
          <p:cNvSpPr txBox="1"/>
          <p:nvPr/>
        </p:nvSpPr>
        <p:spPr>
          <a:xfrm>
            <a:off x="1572768" y="2714033"/>
            <a:ext cx="3466013" cy="430887"/>
          </a:xfrm>
          <a:prstGeom prst="rect">
            <a:avLst/>
          </a:prstGeom>
          <a:noFill/>
        </p:spPr>
        <p:txBody>
          <a:bodyPr wrap="none" rtlCol="0">
            <a:spAutoFit/>
          </a:bodyPr>
          <a:lstStyle/>
          <a:p>
            <a:r>
              <a:rPr lang="en-US" sz="2200" dirty="0">
                <a:latin typeface="Helvetica" pitchFamily="2" charset="0"/>
              </a:rPr>
              <a:t>Spacing of measurements</a:t>
            </a:r>
          </a:p>
        </p:txBody>
      </p:sp>
      <p:sp>
        <p:nvSpPr>
          <p:cNvPr id="8" name="TextBox 7">
            <a:extLst>
              <a:ext uri="{FF2B5EF4-FFF2-40B4-BE49-F238E27FC236}">
                <a16:creationId xmlns:a16="http://schemas.microsoft.com/office/drawing/2014/main" id="{1A62F3D8-8311-7820-4702-FAF5FC95FBAC}"/>
              </a:ext>
            </a:extLst>
          </p:cNvPr>
          <p:cNvSpPr txBox="1"/>
          <p:nvPr/>
        </p:nvSpPr>
        <p:spPr>
          <a:xfrm>
            <a:off x="1572768" y="3379810"/>
            <a:ext cx="1721946" cy="430887"/>
          </a:xfrm>
          <a:prstGeom prst="rect">
            <a:avLst/>
          </a:prstGeom>
          <a:noFill/>
        </p:spPr>
        <p:txBody>
          <a:bodyPr wrap="none" rtlCol="0">
            <a:spAutoFit/>
          </a:bodyPr>
          <a:lstStyle/>
          <a:p>
            <a:r>
              <a:rPr lang="en-US" sz="2200" dirty="0">
                <a:latin typeface="Helvetica" pitchFamily="2" charset="0"/>
              </a:rPr>
              <a:t>Sample size</a:t>
            </a:r>
          </a:p>
        </p:txBody>
      </p:sp>
      <p:sp>
        <p:nvSpPr>
          <p:cNvPr id="5" name="Right Brace 4">
            <a:extLst>
              <a:ext uri="{FF2B5EF4-FFF2-40B4-BE49-F238E27FC236}">
                <a16:creationId xmlns:a16="http://schemas.microsoft.com/office/drawing/2014/main" id="{17199EBB-4637-0E5E-C05C-195D5FF460B9}"/>
              </a:ext>
            </a:extLst>
          </p:cNvPr>
          <p:cNvSpPr/>
          <p:nvPr/>
        </p:nvSpPr>
        <p:spPr>
          <a:xfrm>
            <a:off x="5352695" y="2048256"/>
            <a:ext cx="743305" cy="2428218"/>
          </a:xfrm>
          <a:prstGeom prst="rightBrace">
            <a:avLst>
              <a:gd name="adj1" fmla="val 45238"/>
              <a:gd name="adj2" fmla="val 50000"/>
            </a:avLst>
          </a:prstGeom>
          <a:ln w="38100">
            <a:solidFill>
              <a:srgbClr val="00182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rgbClr val="00182D"/>
                </a:solidFill>
              </a:ln>
              <a:solidFill>
                <a:srgbClr val="00182D"/>
              </a:solidFill>
            </a:endParaRPr>
          </a:p>
        </p:txBody>
      </p:sp>
      <p:sp>
        <p:nvSpPr>
          <p:cNvPr id="9" name="TextBox 8">
            <a:extLst>
              <a:ext uri="{FF2B5EF4-FFF2-40B4-BE49-F238E27FC236}">
                <a16:creationId xmlns:a16="http://schemas.microsoft.com/office/drawing/2014/main" id="{D72EB280-1F04-1D2F-06F8-B76EDD0B64CD}"/>
              </a:ext>
            </a:extLst>
          </p:cNvPr>
          <p:cNvSpPr txBox="1"/>
          <p:nvPr/>
        </p:nvSpPr>
        <p:spPr>
          <a:xfrm>
            <a:off x="6409914" y="3034260"/>
            <a:ext cx="2068195" cy="430887"/>
          </a:xfrm>
          <a:prstGeom prst="rect">
            <a:avLst/>
          </a:prstGeom>
          <a:noFill/>
        </p:spPr>
        <p:txBody>
          <a:bodyPr wrap="none" rtlCol="0">
            <a:spAutoFit/>
          </a:bodyPr>
          <a:lstStyle/>
          <a:p>
            <a:r>
              <a:rPr lang="en-US" sz="2200" dirty="0">
                <a:latin typeface="Helvetica" pitchFamily="2" charset="0"/>
              </a:rPr>
              <a:t>Few guidelines</a:t>
            </a:r>
          </a:p>
        </p:txBody>
      </p:sp>
      <p:sp>
        <p:nvSpPr>
          <p:cNvPr id="4" name="TextBox 3">
            <a:extLst>
              <a:ext uri="{FF2B5EF4-FFF2-40B4-BE49-F238E27FC236}">
                <a16:creationId xmlns:a16="http://schemas.microsoft.com/office/drawing/2014/main" id="{7A0A750C-44F3-38FA-DB54-648E5F0898A4}"/>
              </a:ext>
            </a:extLst>
          </p:cNvPr>
          <p:cNvSpPr txBox="1"/>
          <p:nvPr/>
        </p:nvSpPr>
        <p:spPr>
          <a:xfrm>
            <a:off x="1572768" y="4045587"/>
            <a:ext cx="2734338" cy="430887"/>
          </a:xfrm>
          <a:prstGeom prst="rect">
            <a:avLst/>
          </a:prstGeom>
          <a:noFill/>
        </p:spPr>
        <p:txBody>
          <a:bodyPr wrap="none" rtlCol="0">
            <a:spAutoFit/>
          </a:bodyPr>
          <a:lstStyle/>
          <a:p>
            <a:r>
              <a:rPr lang="en-US" sz="2200" dirty="0">
                <a:latin typeface="Helvetica" pitchFamily="2" charset="0"/>
              </a:rPr>
              <a:t>Time structuredness</a:t>
            </a:r>
          </a:p>
        </p:txBody>
      </p:sp>
    </p:spTree>
    <p:extLst>
      <p:ext uri="{BB962C8B-B14F-4D97-AF65-F5344CB8AC3E}">
        <p14:creationId xmlns:p14="http://schemas.microsoft.com/office/powerpoint/2010/main" val="220665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a:t>
            </a:r>
          </a:p>
        </p:txBody>
      </p:sp>
      <p:sp>
        <p:nvSpPr>
          <p:cNvPr id="12" name="Title 1">
            <a:extLst>
              <a:ext uri="{FF2B5EF4-FFF2-40B4-BE49-F238E27FC236}">
                <a16:creationId xmlns:a16="http://schemas.microsoft.com/office/drawing/2014/main" id="{884FFCB7-CAB1-764E-E958-6C7A5124D445}"/>
              </a:ext>
            </a:extLst>
          </p:cNvPr>
          <p:cNvSpPr txBox="1">
            <a:spLocks/>
          </p:cNvSpPr>
          <p:nvPr/>
        </p:nvSpPr>
        <p:spPr>
          <a:xfrm>
            <a:off x="876539" y="597184"/>
            <a:ext cx="8659905" cy="5458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b="1" dirty="0">
                <a:solidFill>
                  <a:srgbClr val="00182D"/>
                </a:solidFill>
                <a:latin typeface="Helvetica" pitchFamily="2" charset="0"/>
              </a:rPr>
              <a:t>Experiment 1</a:t>
            </a:r>
          </a:p>
        </p:txBody>
      </p:sp>
      <p:sp>
        <p:nvSpPr>
          <p:cNvPr id="13" name="TextBox 12">
            <a:extLst>
              <a:ext uri="{FF2B5EF4-FFF2-40B4-BE49-F238E27FC236}">
                <a16:creationId xmlns:a16="http://schemas.microsoft.com/office/drawing/2014/main" id="{AD364DFC-FEE7-E549-9987-551E61DC012F}"/>
              </a:ext>
            </a:extLst>
          </p:cNvPr>
          <p:cNvSpPr txBox="1"/>
          <p:nvPr/>
        </p:nvSpPr>
        <p:spPr>
          <a:xfrm>
            <a:off x="1370701" y="3044279"/>
            <a:ext cx="8474337"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14" name="TextBox 13">
            <a:extLst>
              <a:ext uri="{FF2B5EF4-FFF2-40B4-BE49-F238E27FC236}">
                <a16:creationId xmlns:a16="http://schemas.microsoft.com/office/drawing/2014/main" id="{C51EC72B-D92E-99B7-9CB4-96899165F8B3}"/>
              </a:ext>
            </a:extLst>
          </p:cNvPr>
          <p:cNvSpPr txBox="1"/>
          <p:nvPr/>
        </p:nvSpPr>
        <p:spPr>
          <a:xfrm>
            <a:off x="1370703" y="1927602"/>
            <a:ext cx="8165741" cy="769441"/>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Tree>
    <p:extLst>
      <p:ext uri="{BB962C8B-B14F-4D97-AF65-F5344CB8AC3E}">
        <p14:creationId xmlns:p14="http://schemas.microsoft.com/office/powerpoint/2010/main" val="28750409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2 -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2374712"/>
            <a:ext cx="6444255" cy="383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EE04AB1-B787-0C63-12D9-100C4D3D011E}"/>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8" name="Picture 7">
            <a:extLst>
              <a:ext uri="{FF2B5EF4-FFF2-40B4-BE49-F238E27FC236}">
                <a16:creationId xmlns:a16="http://schemas.microsoft.com/office/drawing/2014/main" id="{4FD5689F-9AED-2C7F-4BA2-33F7AD7CD3D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9" name="Rectangle 8">
            <a:extLst>
              <a:ext uri="{FF2B5EF4-FFF2-40B4-BE49-F238E27FC236}">
                <a16:creationId xmlns:a16="http://schemas.microsoft.com/office/drawing/2014/main" id="{AAE843FA-97D6-B769-C0B6-8A832F49C601}"/>
              </a:ext>
            </a:extLst>
          </p:cNvPr>
          <p:cNvSpPr/>
          <p:nvPr/>
        </p:nvSpPr>
        <p:spPr>
          <a:xfrm>
            <a:off x="3030587" y="2374712"/>
            <a:ext cx="6444255" cy="3831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6258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3 -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3030587" y="4483288"/>
            <a:ext cx="6444255" cy="17230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3B0BE5A-B104-F152-097A-44A620004466}"/>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4" name="Picture 3">
            <a:extLst>
              <a:ext uri="{FF2B5EF4-FFF2-40B4-BE49-F238E27FC236}">
                <a16:creationId xmlns:a16="http://schemas.microsoft.com/office/drawing/2014/main" id="{EA151FD9-B0EF-FBA2-E9C7-09EDF6F26EF9}"/>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7" name="Rectangle 6">
            <a:extLst>
              <a:ext uri="{FF2B5EF4-FFF2-40B4-BE49-F238E27FC236}">
                <a16:creationId xmlns:a16="http://schemas.microsoft.com/office/drawing/2014/main" id="{96A70AC8-AAD0-2DA8-B1E6-FF6100D2E485}"/>
              </a:ext>
            </a:extLst>
          </p:cNvPr>
          <p:cNvSpPr/>
          <p:nvPr/>
        </p:nvSpPr>
        <p:spPr>
          <a:xfrm>
            <a:off x="3030587" y="4572000"/>
            <a:ext cx="6444255" cy="1634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5023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3 -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1556657" y="2808513"/>
            <a:ext cx="8977231" cy="272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A9E246-B864-94F4-E361-1F576D257352}"/>
              </a:ext>
            </a:extLst>
          </p:cNvPr>
          <p:cNvSpPr/>
          <p:nvPr/>
        </p:nvSpPr>
        <p:spPr>
          <a:xfrm>
            <a:off x="1556656" y="3292928"/>
            <a:ext cx="8977231" cy="272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25FFDB-50C3-45B9-B704-25FDA816D1CC}"/>
              </a:ext>
            </a:extLst>
          </p:cNvPr>
          <p:cNvSpPr/>
          <p:nvPr/>
        </p:nvSpPr>
        <p:spPr>
          <a:xfrm>
            <a:off x="1556655" y="3853543"/>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A87546D-916D-B221-F1C9-5D964CE55CCF}"/>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6" name="Picture 5">
            <a:extLst>
              <a:ext uri="{FF2B5EF4-FFF2-40B4-BE49-F238E27FC236}">
                <a16:creationId xmlns:a16="http://schemas.microsoft.com/office/drawing/2014/main" id="{23681875-109F-AABF-0C0B-49BCE49787BC}"/>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Tree>
    <p:extLst>
      <p:ext uri="{BB962C8B-B14F-4D97-AF65-F5344CB8AC3E}">
        <p14:creationId xmlns:p14="http://schemas.microsoft.com/office/powerpoint/2010/main" val="1284912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12A34-6E6B-28BE-5B33-F59BD8A37534}"/>
              </a:ext>
            </a:extLst>
          </p:cNvPr>
          <p:cNvSpPr>
            <a:spLocks noGrp="1"/>
          </p:cNvSpPr>
          <p:nvPr>
            <p:ph type="ftr" sz="quarter" idx="11"/>
          </p:nvPr>
        </p:nvSpPr>
        <p:spPr/>
        <p:txBody>
          <a:bodyPr/>
          <a:lstStyle/>
          <a:p>
            <a:pPr algn="l"/>
            <a:r>
              <a:rPr lang="en-US" dirty="0"/>
              <a:t>Experiment 3 - Introduction</a:t>
            </a:r>
          </a:p>
        </p:txBody>
      </p:sp>
      <p:sp>
        <p:nvSpPr>
          <p:cNvPr id="12" name="Rectangle 11">
            <a:extLst>
              <a:ext uri="{FF2B5EF4-FFF2-40B4-BE49-F238E27FC236}">
                <a16:creationId xmlns:a16="http://schemas.microsoft.com/office/drawing/2014/main" id="{B7C9066E-A396-51DF-7776-135F4B503246}"/>
              </a:ext>
            </a:extLst>
          </p:cNvPr>
          <p:cNvSpPr/>
          <p:nvPr/>
        </p:nvSpPr>
        <p:spPr>
          <a:xfrm>
            <a:off x="1556657" y="1687285"/>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7FC283-5D3B-5DA6-86EC-19ABA3B5F8EE}"/>
              </a:ext>
            </a:extLst>
          </p:cNvPr>
          <p:cNvSpPr/>
          <p:nvPr/>
        </p:nvSpPr>
        <p:spPr>
          <a:xfrm>
            <a:off x="1556657" y="2808513"/>
            <a:ext cx="8977231" cy="272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A9E246-B864-94F4-E361-1F576D257352}"/>
              </a:ext>
            </a:extLst>
          </p:cNvPr>
          <p:cNvSpPr/>
          <p:nvPr/>
        </p:nvSpPr>
        <p:spPr>
          <a:xfrm>
            <a:off x="1556656" y="3292928"/>
            <a:ext cx="8977231" cy="272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25FFDB-50C3-45B9-B704-25FDA816D1CC}"/>
              </a:ext>
            </a:extLst>
          </p:cNvPr>
          <p:cNvSpPr/>
          <p:nvPr/>
        </p:nvSpPr>
        <p:spPr>
          <a:xfrm>
            <a:off x="1556655" y="3853543"/>
            <a:ext cx="8977231" cy="19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E3E7D1-A264-298C-396F-1D537F138F86}"/>
              </a:ext>
            </a:extLst>
          </p:cNvPr>
          <p:cNvSpPr/>
          <p:nvPr/>
        </p:nvSpPr>
        <p:spPr>
          <a:xfrm>
            <a:off x="1508762" y="4483288"/>
            <a:ext cx="9025123" cy="24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12A66C-6E25-7226-FEC5-4F64C95CA9BE}"/>
              </a:ext>
            </a:extLst>
          </p:cNvPr>
          <p:cNvSpPr/>
          <p:nvPr/>
        </p:nvSpPr>
        <p:spPr>
          <a:xfrm>
            <a:off x="1460868" y="4999364"/>
            <a:ext cx="9720000" cy="22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A87546D-916D-B221-F1C9-5D964CE55CCF}"/>
              </a:ext>
            </a:extLst>
          </p:cNvPr>
          <p:cNvPicPr>
            <a:picLocks noChangeAspect="1"/>
          </p:cNvPicPr>
          <p:nvPr/>
        </p:nvPicPr>
        <p:blipFill rotWithShape="1">
          <a:blip r:embed="rId3"/>
          <a:srcRect t="3305" r="73773" b="7025"/>
          <a:stretch/>
        </p:blipFill>
        <p:spPr>
          <a:xfrm>
            <a:off x="3030587" y="385470"/>
            <a:ext cx="2649495" cy="5826901"/>
          </a:xfrm>
          <a:prstGeom prst="rect">
            <a:avLst/>
          </a:prstGeom>
        </p:spPr>
      </p:pic>
      <p:pic>
        <p:nvPicPr>
          <p:cNvPr id="6" name="Picture 5">
            <a:extLst>
              <a:ext uri="{FF2B5EF4-FFF2-40B4-BE49-F238E27FC236}">
                <a16:creationId xmlns:a16="http://schemas.microsoft.com/office/drawing/2014/main" id="{23681875-109F-AABF-0C0B-49BCE49787BC}"/>
              </a:ext>
            </a:extLst>
          </p:cNvPr>
          <p:cNvPicPr>
            <a:picLocks noChangeAspect="1"/>
          </p:cNvPicPr>
          <p:nvPr/>
        </p:nvPicPr>
        <p:blipFill rotWithShape="1">
          <a:blip r:embed="rId3"/>
          <a:srcRect l="63032" t="3305" r="-595" b="7025"/>
          <a:stretch/>
        </p:blipFill>
        <p:spPr>
          <a:xfrm>
            <a:off x="5680082" y="385470"/>
            <a:ext cx="3794760" cy="5826901"/>
          </a:xfrm>
          <a:prstGeom prst="rect">
            <a:avLst/>
          </a:prstGeom>
        </p:spPr>
      </p:pic>
      <p:sp>
        <p:nvSpPr>
          <p:cNvPr id="2" name="TextBox 1">
            <a:extLst>
              <a:ext uri="{FF2B5EF4-FFF2-40B4-BE49-F238E27FC236}">
                <a16:creationId xmlns:a16="http://schemas.microsoft.com/office/drawing/2014/main" id="{C2B3C0F8-AE12-D5E8-2D8F-36C1F959DB6A}"/>
              </a:ext>
            </a:extLst>
          </p:cNvPr>
          <p:cNvSpPr txBox="1">
            <a:spLocks/>
          </p:cNvSpPr>
          <p:nvPr/>
        </p:nvSpPr>
        <p:spPr>
          <a:xfrm>
            <a:off x="3154325" y="5530847"/>
            <a:ext cx="6145619" cy="226800"/>
          </a:xfrm>
          <a:prstGeom prst="rect">
            <a:avLst/>
          </a:prstGeom>
          <a:noFill/>
          <a:ln w="19050">
            <a:solidFill>
              <a:schemeClr val="tx1"/>
            </a:solidFill>
          </a:ln>
        </p:spPr>
        <p:txBody>
          <a:bodyPr wrap="square" rtlCol="0">
            <a:noAutofit/>
          </a:bodyPr>
          <a:lstStyle/>
          <a:p>
            <a:endParaRPr lang="en-US" dirty="0"/>
          </a:p>
        </p:txBody>
      </p:sp>
    </p:spTree>
    <p:extLst>
      <p:ext uri="{BB962C8B-B14F-4D97-AF65-F5344CB8AC3E}">
        <p14:creationId xmlns:p14="http://schemas.microsoft.com/office/powerpoint/2010/main" val="20888903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3 -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Experiment 3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247941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9" name="TextBox 8">
            <a:extLst>
              <a:ext uri="{FF2B5EF4-FFF2-40B4-BE49-F238E27FC236}">
                <a16:creationId xmlns:a16="http://schemas.microsoft.com/office/drawing/2014/main" id="{B90F8653-8BC0-9B22-A6A3-A0D63E164C7E}"/>
              </a:ext>
            </a:extLst>
          </p:cNvPr>
          <p:cNvSpPr txBox="1"/>
          <p:nvPr/>
        </p:nvSpPr>
        <p:spPr>
          <a:xfrm>
            <a:off x="266111" y="2960274"/>
            <a:ext cx="3047603"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5043" y="3605544"/>
            <a:ext cx="3258024" cy="923330"/>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17" name="TextBox 16">
            <a:extLst>
              <a:ext uri="{FF2B5EF4-FFF2-40B4-BE49-F238E27FC236}">
                <a16:creationId xmlns:a16="http://schemas.microsoft.com/office/drawing/2014/main" id="{ACFE1681-B6C1-5553-DCE4-16918B6F8FD4}"/>
              </a:ext>
            </a:extLst>
          </p:cNvPr>
          <p:cNvSpPr txBox="1"/>
          <p:nvPr/>
        </p:nvSpPr>
        <p:spPr>
          <a:xfrm>
            <a:off x="5842588" y="5484194"/>
            <a:ext cx="1088760" cy="369332"/>
          </a:xfrm>
          <a:prstGeom prst="rect">
            <a:avLst/>
          </a:prstGeom>
          <a:noFill/>
        </p:spPr>
        <p:txBody>
          <a:bodyPr wrap="none" rtlCol="0">
            <a:spAutoFit/>
          </a:bodyPr>
          <a:lstStyle/>
          <a:p>
            <a:r>
              <a:rPr lang="en-US" i="1" dirty="0"/>
              <a:t>n = 1000</a:t>
            </a:r>
          </a:p>
        </p:txBody>
      </p:sp>
      <p:pic>
        <p:nvPicPr>
          <p:cNvPr id="4" name="Picture 3">
            <a:extLst>
              <a:ext uri="{FF2B5EF4-FFF2-40B4-BE49-F238E27FC236}">
                <a16:creationId xmlns:a16="http://schemas.microsoft.com/office/drawing/2014/main" id="{F4CD2FE1-1E5F-8F05-D747-4F892188777E}"/>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4" name="Picture 23">
            <a:extLst>
              <a:ext uri="{FF2B5EF4-FFF2-40B4-BE49-F238E27FC236}">
                <a16:creationId xmlns:a16="http://schemas.microsoft.com/office/drawing/2014/main" id="{E7FB3427-7E75-676D-6845-96302525B1A4}"/>
              </a:ext>
            </a:extLst>
          </p:cNvPr>
          <p:cNvPicPr>
            <a:picLocks noChangeAspect="1"/>
          </p:cNvPicPr>
          <p:nvPr/>
        </p:nvPicPr>
        <p:blipFill>
          <a:blip r:embed="rId6"/>
          <a:stretch>
            <a:fillRect/>
          </a:stretch>
        </p:blipFill>
        <p:spPr>
          <a:xfrm>
            <a:off x="6959643" y="1498875"/>
            <a:ext cx="2759286" cy="2069465"/>
          </a:xfrm>
          <a:prstGeom prst="rect">
            <a:avLst/>
          </a:prstGeom>
        </p:spPr>
      </p:pic>
      <p:sp>
        <p:nvSpPr>
          <p:cNvPr id="25" name="TextBox 24">
            <a:extLst>
              <a:ext uri="{FF2B5EF4-FFF2-40B4-BE49-F238E27FC236}">
                <a16:creationId xmlns:a16="http://schemas.microsoft.com/office/drawing/2014/main" id="{C0158CEA-1702-C4CE-1BCC-FB866A1E9ED5}"/>
              </a:ext>
            </a:extLst>
          </p:cNvPr>
          <p:cNvSpPr txBox="1"/>
          <p:nvPr/>
        </p:nvSpPr>
        <p:spPr>
          <a:xfrm>
            <a:off x="237739" y="4501930"/>
            <a:ext cx="3398433" cy="369332"/>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Time structuredness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07B6ED-BE7D-344F-88B4-75C995997928}"/>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6" name="TextBox 25">
                <a:extLst>
                  <a:ext uri="{FF2B5EF4-FFF2-40B4-BE49-F238E27FC236}">
                    <a16:creationId xmlns:a16="http://schemas.microsoft.com/office/drawing/2014/main" id="{9B07B6ED-BE7D-344F-88B4-75C995997928}"/>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11699354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47278E-009B-CC3A-4C4A-5183FA854EE5}"/>
              </a:ext>
            </a:extLst>
          </p:cNvPr>
          <p:cNvSpPr txBox="1"/>
          <p:nvPr/>
        </p:nvSpPr>
        <p:spPr>
          <a:xfrm>
            <a:off x="2247900" y="1164167"/>
            <a:ext cx="184731" cy="369332"/>
          </a:xfrm>
          <a:prstGeom prst="rect">
            <a:avLst/>
          </a:prstGeom>
          <a:noFill/>
        </p:spPr>
        <p:txBody>
          <a:bodyPr wrap="none" rtlCol="0">
            <a:spAutoFit/>
          </a:bodyPr>
          <a:lstStyle/>
          <a:p>
            <a:endParaRPr lang="en-US" dirty="0"/>
          </a:p>
        </p:txBody>
      </p:sp>
      <p:cxnSp>
        <p:nvCxnSpPr>
          <p:cNvPr id="21" name="Straight Arrow Connector 20">
            <a:extLst>
              <a:ext uri="{FF2B5EF4-FFF2-40B4-BE49-F238E27FC236}">
                <a16:creationId xmlns:a16="http://schemas.microsoft.com/office/drawing/2014/main" id="{A74F7306-06D4-5F09-2D91-1E18CF2F403E}"/>
              </a:ext>
            </a:extLst>
          </p:cNvPr>
          <p:cNvCxnSpPr>
            <a:cxnSpLocks/>
          </p:cNvCxnSpPr>
          <p:nvPr/>
        </p:nvCxnSpPr>
        <p:spPr>
          <a:xfrm>
            <a:off x="1085495" y="4657388"/>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BD547E-3CDB-4395-D671-330D45610560}"/>
              </a:ext>
            </a:extLst>
          </p:cNvPr>
          <p:cNvSpPr txBox="1"/>
          <p:nvPr/>
        </p:nvSpPr>
        <p:spPr>
          <a:xfrm>
            <a:off x="616977" y="402164"/>
            <a:ext cx="3551081" cy="769441"/>
          </a:xfrm>
          <a:prstGeom prst="rect">
            <a:avLst/>
          </a:prstGeom>
          <a:noFill/>
        </p:spPr>
        <p:txBody>
          <a:bodyPr wrap="square" rtlCol="0">
            <a:spAutoFit/>
          </a:bodyPr>
          <a:lstStyle/>
          <a:p>
            <a:r>
              <a:rPr lang="en-US" sz="2200" i="1" dirty="0">
                <a:latin typeface="Helvetica" pitchFamily="2" charset="0"/>
              </a:rPr>
              <a:t>Time-structured data</a:t>
            </a:r>
          </a:p>
          <a:p>
            <a:r>
              <a:rPr lang="en-US" sz="2200" i="1" dirty="0">
                <a:latin typeface="Helvetica" pitchFamily="2" charset="0"/>
              </a:rPr>
              <a:t>(High time structuredness)</a:t>
            </a:r>
          </a:p>
        </p:txBody>
      </p:sp>
      <p:sp>
        <p:nvSpPr>
          <p:cNvPr id="16" name="TextBox 15">
            <a:extLst>
              <a:ext uri="{FF2B5EF4-FFF2-40B4-BE49-F238E27FC236}">
                <a16:creationId xmlns:a16="http://schemas.microsoft.com/office/drawing/2014/main" id="{B3359605-53C4-2928-7E5A-747682346986}"/>
              </a:ext>
            </a:extLst>
          </p:cNvPr>
          <p:cNvSpPr txBox="1"/>
          <p:nvPr/>
        </p:nvSpPr>
        <p:spPr>
          <a:xfrm>
            <a:off x="552113" y="3786105"/>
            <a:ext cx="3933047" cy="769441"/>
          </a:xfrm>
          <a:prstGeom prst="rect">
            <a:avLst/>
          </a:prstGeom>
          <a:noFill/>
        </p:spPr>
        <p:txBody>
          <a:bodyPr wrap="square" rtlCol="0">
            <a:spAutoFit/>
          </a:bodyPr>
          <a:lstStyle/>
          <a:p>
            <a:r>
              <a:rPr lang="en-US" sz="2200" i="1" dirty="0">
                <a:latin typeface="Helvetica" pitchFamily="2" charset="0"/>
              </a:rPr>
              <a:t>Momentary response window (immediate response rate) </a:t>
            </a:r>
          </a:p>
        </p:txBody>
      </p:sp>
      <p:pic>
        <p:nvPicPr>
          <p:cNvPr id="19" name="Picture 18">
            <a:extLst>
              <a:ext uri="{FF2B5EF4-FFF2-40B4-BE49-F238E27FC236}">
                <a16:creationId xmlns:a16="http://schemas.microsoft.com/office/drawing/2014/main" id="{B9883A57-CD7C-C9A0-B6F9-5C5C40C2EB4B}"/>
              </a:ext>
            </a:extLst>
          </p:cNvPr>
          <p:cNvPicPr>
            <a:picLocks noChangeAspect="1"/>
          </p:cNvPicPr>
          <p:nvPr/>
        </p:nvPicPr>
        <p:blipFill>
          <a:blip r:embed="rId2"/>
          <a:stretch>
            <a:fillRect/>
          </a:stretch>
        </p:blipFill>
        <p:spPr>
          <a:xfrm>
            <a:off x="616978" y="1123904"/>
            <a:ext cx="3551081" cy="2663311"/>
          </a:xfrm>
          <a:prstGeom prst="rect">
            <a:avLst/>
          </a:prstGeom>
        </p:spPr>
      </p:pic>
      <p:sp>
        <p:nvSpPr>
          <p:cNvPr id="20" name="TextBox 19">
            <a:extLst>
              <a:ext uri="{FF2B5EF4-FFF2-40B4-BE49-F238E27FC236}">
                <a16:creationId xmlns:a16="http://schemas.microsoft.com/office/drawing/2014/main" id="{7CD5F711-DFA6-0985-D5AF-6B0AE0BCAF03}"/>
              </a:ext>
            </a:extLst>
          </p:cNvPr>
          <p:cNvSpPr txBox="1"/>
          <p:nvPr/>
        </p:nvSpPr>
        <p:spPr>
          <a:xfrm>
            <a:off x="5111993" y="4652110"/>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7" name="Footer Placeholder 2">
            <a:extLst>
              <a:ext uri="{FF2B5EF4-FFF2-40B4-BE49-F238E27FC236}">
                <a16:creationId xmlns:a16="http://schemas.microsoft.com/office/drawing/2014/main" id="{30E75E2A-BB9B-A0DC-F634-85710D218DE5}"/>
              </a:ext>
            </a:extLst>
          </p:cNvPr>
          <p:cNvSpPr>
            <a:spLocks noGrp="1"/>
          </p:cNvSpPr>
          <p:nvPr>
            <p:ph type="ftr" sz="quarter" idx="11"/>
          </p:nvPr>
        </p:nvSpPr>
        <p:spPr>
          <a:xfrm>
            <a:off x="1237895" y="6492875"/>
            <a:ext cx="4114800" cy="365125"/>
          </a:xfrm>
        </p:spPr>
        <p:txBody>
          <a:bodyPr/>
          <a:lstStyle/>
          <a:p>
            <a:pPr algn="l"/>
            <a:r>
              <a:rPr lang="en-US" dirty="0"/>
              <a:t>Experiment 3 - Methods</a:t>
            </a:r>
          </a:p>
        </p:txBody>
      </p:sp>
      <p:sp>
        <p:nvSpPr>
          <p:cNvPr id="9" name="TextBox 8">
            <a:extLst>
              <a:ext uri="{FF2B5EF4-FFF2-40B4-BE49-F238E27FC236}">
                <a16:creationId xmlns:a16="http://schemas.microsoft.com/office/drawing/2014/main" id="{E8E1E2A1-8D0F-FEF6-533F-4F9B092E6E46}"/>
              </a:ext>
            </a:extLst>
          </p:cNvPr>
          <p:cNvSpPr txBox="1"/>
          <p:nvPr/>
        </p:nvSpPr>
        <p:spPr>
          <a:xfrm>
            <a:off x="1085495" y="4667674"/>
            <a:ext cx="659155" cy="369332"/>
          </a:xfrm>
          <a:prstGeom prst="rect">
            <a:avLst/>
          </a:prstGeom>
          <a:noFill/>
        </p:spPr>
        <p:txBody>
          <a:bodyPr wrap="none" rtlCol="0">
            <a:spAutoFit/>
          </a:bodyPr>
          <a:lstStyle/>
          <a:p>
            <a:r>
              <a:rPr lang="en-US" i="1" dirty="0"/>
              <a:t>High</a:t>
            </a:r>
          </a:p>
        </p:txBody>
      </p:sp>
      <p:sp>
        <p:nvSpPr>
          <p:cNvPr id="12" name="TextBox 11">
            <a:extLst>
              <a:ext uri="{FF2B5EF4-FFF2-40B4-BE49-F238E27FC236}">
                <a16:creationId xmlns:a16="http://schemas.microsoft.com/office/drawing/2014/main" id="{25680165-3990-6CF3-3FA7-8412F3924E14}"/>
              </a:ext>
            </a:extLst>
          </p:cNvPr>
          <p:cNvSpPr txBox="1"/>
          <p:nvPr/>
        </p:nvSpPr>
        <p:spPr>
          <a:xfrm>
            <a:off x="10610049" y="4667674"/>
            <a:ext cx="607859" cy="369332"/>
          </a:xfrm>
          <a:prstGeom prst="rect">
            <a:avLst/>
          </a:prstGeom>
          <a:noFill/>
        </p:spPr>
        <p:txBody>
          <a:bodyPr wrap="none" rtlCol="0">
            <a:spAutoFit/>
          </a:bodyPr>
          <a:lstStyle/>
          <a:p>
            <a:r>
              <a:rPr lang="en-US" i="1" dirty="0"/>
              <a:t>Low</a:t>
            </a:r>
          </a:p>
        </p:txBody>
      </p:sp>
      <p:sp>
        <p:nvSpPr>
          <p:cNvPr id="15" name="TextBox 14">
            <a:extLst>
              <a:ext uri="{FF2B5EF4-FFF2-40B4-BE49-F238E27FC236}">
                <a16:creationId xmlns:a16="http://schemas.microsoft.com/office/drawing/2014/main" id="{2B1FC86B-F592-69B8-01E8-63977186EA3A}"/>
              </a:ext>
            </a:extLst>
          </p:cNvPr>
          <p:cNvSpPr txBox="1"/>
          <p:nvPr/>
        </p:nvSpPr>
        <p:spPr>
          <a:xfrm>
            <a:off x="5111993" y="5464277"/>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17" name="TextBox 16">
            <a:extLst>
              <a:ext uri="{FF2B5EF4-FFF2-40B4-BE49-F238E27FC236}">
                <a16:creationId xmlns:a16="http://schemas.microsoft.com/office/drawing/2014/main" id="{67FABC6C-D715-3B34-6EE4-96CBDE4615CC}"/>
              </a:ext>
            </a:extLst>
          </p:cNvPr>
          <p:cNvSpPr txBox="1"/>
          <p:nvPr/>
        </p:nvSpPr>
        <p:spPr>
          <a:xfrm>
            <a:off x="1085495" y="5047291"/>
            <a:ext cx="736099" cy="369332"/>
          </a:xfrm>
          <a:prstGeom prst="rect">
            <a:avLst/>
          </a:prstGeom>
          <a:noFill/>
        </p:spPr>
        <p:txBody>
          <a:bodyPr wrap="none" rtlCol="0">
            <a:spAutoFit/>
          </a:bodyPr>
          <a:lstStyle/>
          <a:p>
            <a:r>
              <a:rPr lang="en-US" i="1" dirty="0"/>
              <a:t>Short</a:t>
            </a:r>
          </a:p>
        </p:txBody>
      </p:sp>
      <p:sp>
        <p:nvSpPr>
          <p:cNvPr id="23" name="TextBox 22">
            <a:extLst>
              <a:ext uri="{FF2B5EF4-FFF2-40B4-BE49-F238E27FC236}">
                <a16:creationId xmlns:a16="http://schemas.microsoft.com/office/drawing/2014/main" id="{93315BF9-E287-732A-C55D-F4CC0D75B6E6}"/>
              </a:ext>
            </a:extLst>
          </p:cNvPr>
          <p:cNvSpPr txBox="1"/>
          <p:nvPr/>
        </p:nvSpPr>
        <p:spPr>
          <a:xfrm>
            <a:off x="10595462" y="5055563"/>
            <a:ext cx="697627" cy="369332"/>
          </a:xfrm>
          <a:prstGeom prst="rect">
            <a:avLst/>
          </a:prstGeom>
          <a:noFill/>
        </p:spPr>
        <p:txBody>
          <a:bodyPr wrap="none" rtlCol="0">
            <a:spAutoFit/>
          </a:bodyPr>
          <a:lstStyle/>
          <a:p>
            <a:r>
              <a:rPr lang="en-US" i="1" dirty="0"/>
              <a:t>Long</a:t>
            </a:r>
          </a:p>
        </p:txBody>
      </p:sp>
      <p:sp>
        <p:nvSpPr>
          <p:cNvPr id="26" name="TextBox 25">
            <a:extLst>
              <a:ext uri="{FF2B5EF4-FFF2-40B4-BE49-F238E27FC236}">
                <a16:creationId xmlns:a16="http://schemas.microsoft.com/office/drawing/2014/main" id="{AE26D9D2-5D59-D1A4-7996-39AA7773D1C4}"/>
              </a:ext>
            </a:extLst>
          </p:cNvPr>
          <p:cNvSpPr txBox="1"/>
          <p:nvPr/>
        </p:nvSpPr>
        <p:spPr>
          <a:xfrm>
            <a:off x="5111993" y="5034671"/>
            <a:ext cx="3323346" cy="430887"/>
          </a:xfrm>
          <a:prstGeom prst="rect">
            <a:avLst/>
          </a:prstGeom>
          <a:noFill/>
        </p:spPr>
        <p:txBody>
          <a:bodyPr wrap="none" rtlCol="0">
            <a:spAutoFit/>
          </a:bodyPr>
          <a:lstStyle/>
          <a:p>
            <a:r>
              <a:rPr lang="en-US" sz="2200" i="1" dirty="0">
                <a:latin typeface="Helvetica" pitchFamily="2" charset="0"/>
              </a:rPr>
              <a:t>Response window length</a:t>
            </a:r>
          </a:p>
        </p:txBody>
      </p:sp>
      <p:sp>
        <p:nvSpPr>
          <p:cNvPr id="27" name="TextBox 26">
            <a:extLst>
              <a:ext uri="{FF2B5EF4-FFF2-40B4-BE49-F238E27FC236}">
                <a16:creationId xmlns:a16="http://schemas.microsoft.com/office/drawing/2014/main" id="{35B79E6F-C4A0-4D92-150C-D0F9BDF26D35}"/>
              </a:ext>
            </a:extLst>
          </p:cNvPr>
          <p:cNvSpPr txBox="1"/>
          <p:nvPr/>
        </p:nvSpPr>
        <p:spPr>
          <a:xfrm>
            <a:off x="1085494" y="5495054"/>
            <a:ext cx="633507" cy="369332"/>
          </a:xfrm>
          <a:prstGeom prst="rect">
            <a:avLst/>
          </a:prstGeom>
          <a:noFill/>
        </p:spPr>
        <p:txBody>
          <a:bodyPr wrap="none" rtlCol="0">
            <a:spAutoFit/>
          </a:bodyPr>
          <a:lstStyle/>
          <a:p>
            <a:r>
              <a:rPr lang="en-US" i="1" dirty="0"/>
              <a:t>Fast</a:t>
            </a:r>
          </a:p>
        </p:txBody>
      </p:sp>
      <p:sp>
        <p:nvSpPr>
          <p:cNvPr id="28" name="TextBox 27">
            <a:extLst>
              <a:ext uri="{FF2B5EF4-FFF2-40B4-BE49-F238E27FC236}">
                <a16:creationId xmlns:a16="http://schemas.microsoft.com/office/drawing/2014/main" id="{92194A1C-4F8E-1252-E00D-6A943C259E08}"/>
              </a:ext>
            </a:extLst>
          </p:cNvPr>
          <p:cNvSpPr txBox="1"/>
          <p:nvPr/>
        </p:nvSpPr>
        <p:spPr>
          <a:xfrm>
            <a:off x="10610048" y="5495054"/>
            <a:ext cx="684803" cy="369332"/>
          </a:xfrm>
          <a:prstGeom prst="rect">
            <a:avLst/>
          </a:prstGeom>
          <a:noFill/>
        </p:spPr>
        <p:txBody>
          <a:bodyPr wrap="none" rtlCol="0">
            <a:spAutoFit/>
          </a:bodyPr>
          <a:lstStyle/>
          <a:p>
            <a:r>
              <a:rPr lang="en-US" i="1" dirty="0"/>
              <a:t>Slow</a:t>
            </a:r>
          </a:p>
        </p:txBody>
      </p:sp>
      <p:sp>
        <p:nvSpPr>
          <p:cNvPr id="29" name="Date Placeholder 3">
            <a:extLst>
              <a:ext uri="{FF2B5EF4-FFF2-40B4-BE49-F238E27FC236}">
                <a16:creationId xmlns:a16="http://schemas.microsoft.com/office/drawing/2014/main" id="{FE4562E7-1221-83F2-2F3B-C605BA985420}"/>
              </a:ext>
            </a:extLst>
          </p:cNvPr>
          <p:cNvSpPr>
            <a:spLocks noGrp="1"/>
          </p:cNvSpPr>
          <p:nvPr>
            <p:ph type="dt" sz="half" idx="12"/>
          </p:nvPr>
        </p:nvSpPr>
        <p:spPr>
          <a:xfrm>
            <a:off x="8843908" y="6252275"/>
            <a:ext cx="2743200" cy="365125"/>
          </a:xfrm>
        </p:spPr>
        <p:txBody>
          <a:bodyPr/>
          <a:lstStyle/>
          <a:p>
            <a:r>
              <a:rPr lang="en-US" dirty="0"/>
              <a:t>Coulombe (2016)</a:t>
            </a:r>
          </a:p>
        </p:txBody>
      </p:sp>
    </p:spTree>
    <p:extLst>
      <p:ext uri="{BB962C8B-B14F-4D97-AF65-F5344CB8AC3E}">
        <p14:creationId xmlns:p14="http://schemas.microsoft.com/office/powerpoint/2010/main" val="40626517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47278E-009B-CC3A-4C4A-5183FA854EE5}"/>
              </a:ext>
            </a:extLst>
          </p:cNvPr>
          <p:cNvSpPr txBox="1"/>
          <p:nvPr/>
        </p:nvSpPr>
        <p:spPr>
          <a:xfrm>
            <a:off x="2247900" y="1164167"/>
            <a:ext cx="184731" cy="369332"/>
          </a:xfrm>
          <a:prstGeom prst="rect">
            <a:avLst/>
          </a:prstGeom>
          <a:noFill/>
        </p:spPr>
        <p:txBody>
          <a:bodyPr wrap="none" rtlCol="0">
            <a:spAutoFit/>
          </a:bodyPr>
          <a:lstStyle/>
          <a:p>
            <a:endParaRPr lang="en-US" dirty="0"/>
          </a:p>
        </p:txBody>
      </p:sp>
      <p:cxnSp>
        <p:nvCxnSpPr>
          <p:cNvPr id="21" name="Straight Arrow Connector 20">
            <a:extLst>
              <a:ext uri="{FF2B5EF4-FFF2-40B4-BE49-F238E27FC236}">
                <a16:creationId xmlns:a16="http://schemas.microsoft.com/office/drawing/2014/main" id="{A74F7306-06D4-5F09-2D91-1E18CF2F403E}"/>
              </a:ext>
            </a:extLst>
          </p:cNvPr>
          <p:cNvCxnSpPr>
            <a:cxnSpLocks/>
          </p:cNvCxnSpPr>
          <p:nvPr/>
        </p:nvCxnSpPr>
        <p:spPr>
          <a:xfrm>
            <a:off x="1085495" y="4657388"/>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291C916-E9EB-339F-438D-4E60113F2661}"/>
              </a:ext>
            </a:extLst>
          </p:cNvPr>
          <p:cNvSpPr txBox="1"/>
          <p:nvPr/>
        </p:nvSpPr>
        <p:spPr>
          <a:xfrm>
            <a:off x="4168059" y="614026"/>
            <a:ext cx="3933047" cy="430887"/>
          </a:xfrm>
          <a:prstGeom prst="rect">
            <a:avLst/>
          </a:prstGeom>
          <a:noFill/>
        </p:spPr>
        <p:txBody>
          <a:bodyPr wrap="square" rtlCol="0">
            <a:spAutoFit/>
          </a:bodyPr>
          <a:lstStyle/>
          <a:p>
            <a:r>
              <a:rPr lang="en-US" sz="2200" i="1" dirty="0">
                <a:latin typeface="Helvetica" pitchFamily="2" charset="0"/>
              </a:rPr>
              <a:t>Medium time structuredness</a:t>
            </a:r>
          </a:p>
        </p:txBody>
      </p:sp>
      <p:sp>
        <p:nvSpPr>
          <p:cNvPr id="11" name="TextBox 10">
            <a:extLst>
              <a:ext uri="{FF2B5EF4-FFF2-40B4-BE49-F238E27FC236}">
                <a16:creationId xmlns:a16="http://schemas.microsoft.com/office/drawing/2014/main" id="{A5F2E01F-388D-F9BB-1E9C-7971DE3F00DE}"/>
              </a:ext>
            </a:extLst>
          </p:cNvPr>
          <p:cNvSpPr txBox="1"/>
          <p:nvPr/>
        </p:nvSpPr>
        <p:spPr>
          <a:xfrm>
            <a:off x="4485160" y="3852917"/>
            <a:ext cx="3356327" cy="769441"/>
          </a:xfrm>
          <a:prstGeom prst="rect">
            <a:avLst/>
          </a:prstGeom>
          <a:noFill/>
        </p:spPr>
        <p:txBody>
          <a:bodyPr wrap="square" rtlCol="0">
            <a:spAutoFit/>
          </a:bodyPr>
          <a:lstStyle/>
          <a:p>
            <a:r>
              <a:rPr lang="en-US" sz="2200" i="1" dirty="0">
                <a:latin typeface="Helvetica" pitchFamily="2" charset="0"/>
              </a:rPr>
              <a:t>Short response window (fast response rate) </a:t>
            </a:r>
          </a:p>
        </p:txBody>
      </p:sp>
      <p:sp>
        <p:nvSpPr>
          <p:cNvPr id="16" name="TextBox 15">
            <a:extLst>
              <a:ext uri="{FF2B5EF4-FFF2-40B4-BE49-F238E27FC236}">
                <a16:creationId xmlns:a16="http://schemas.microsoft.com/office/drawing/2014/main" id="{B3359605-53C4-2928-7E5A-747682346986}"/>
              </a:ext>
            </a:extLst>
          </p:cNvPr>
          <p:cNvSpPr txBox="1"/>
          <p:nvPr/>
        </p:nvSpPr>
        <p:spPr>
          <a:xfrm>
            <a:off x="552113" y="3786105"/>
            <a:ext cx="3933047" cy="769441"/>
          </a:xfrm>
          <a:prstGeom prst="rect">
            <a:avLst/>
          </a:prstGeom>
          <a:noFill/>
        </p:spPr>
        <p:txBody>
          <a:bodyPr wrap="square" rtlCol="0">
            <a:spAutoFit/>
          </a:bodyPr>
          <a:lstStyle/>
          <a:p>
            <a:r>
              <a:rPr lang="en-US" sz="2200" i="1" dirty="0">
                <a:latin typeface="Helvetica" pitchFamily="2" charset="0"/>
              </a:rPr>
              <a:t>Momentary response window (immediate response rate) </a:t>
            </a:r>
          </a:p>
        </p:txBody>
      </p:sp>
      <p:pic>
        <p:nvPicPr>
          <p:cNvPr id="18" name="Picture 17">
            <a:extLst>
              <a:ext uri="{FF2B5EF4-FFF2-40B4-BE49-F238E27FC236}">
                <a16:creationId xmlns:a16="http://schemas.microsoft.com/office/drawing/2014/main" id="{678C6DA3-0860-7DB9-4FA0-7B9322FEDBA5}"/>
              </a:ext>
            </a:extLst>
          </p:cNvPr>
          <p:cNvPicPr>
            <a:picLocks noChangeAspect="1"/>
          </p:cNvPicPr>
          <p:nvPr/>
        </p:nvPicPr>
        <p:blipFill>
          <a:blip r:embed="rId2"/>
          <a:stretch>
            <a:fillRect/>
          </a:stretch>
        </p:blipFill>
        <p:spPr>
          <a:xfrm>
            <a:off x="4168062" y="1113485"/>
            <a:ext cx="3551081" cy="2663310"/>
          </a:xfrm>
          <a:prstGeom prst="rect">
            <a:avLst/>
          </a:prstGeom>
        </p:spPr>
      </p:pic>
      <p:pic>
        <p:nvPicPr>
          <p:cNvPr id="19" name="Picture 18">
            <a:extLst>
              <a:ext uri="{FF2B5EF4-FFF2-40B4-BE49-F238E27FC236}">
                <a16:creationId xmlns:a16="http://schemas.microsoft.com/office/drawing/2014/main" id="{B9883A57-CD7C-C9A0-B6F9-5C5C40C2EB4B}"/>
              </a:ext>
            </a:extLst>
          </p:cNvPr>
          <p:cNvPicPr>
            <a:picLocks noChangeAspect="1"/>
          </p:cNvPicPr>
          <p:nvPr/>
        </p:nvPicPr>
        <p:blipFill>
          <a:blip r:embed="rId3"/>
          <a:stretch>
            <a:fillRect/>
          </a:stretch>
        </p:blipFill>
        <p:spPr>
          <a:xfrm>
            <a:off x="616978" y="1123904"/>
            <a:ext cx="3551081" cy="2663311"/>
          </a:xfrm>
          <a:prstGeom prst="rect">
            <a:avLst/>
          </a:prstGeom>
        </p:spPr>
      </p:pic>
      <p:sp>
        <p:nvSpPr>
          <p:cNvPr id="20" name="TextBox 19">
            <a:extLst>
              <a:ext uri="{FF2B5EF4-FFF2-40B4-BE49-F238E27FC236}">
                <a16:creationId xmlns:a16="http://schemas.microsoft.com/office/drawing/2014/main" id="{7CD5F711-DFA6-0985-D5AF-6B0AE0BCAF03}"/>
              </a:ext>
            </a:extLst>
          </p:cNvPr>
          <p:cNvSpPr txBox="1"/>
          <p:nvPr/>
        </p:nvSpPr>
        <p:spPr>
          <a:xfrm>
            <a:off x="5111993" y="4652110"/>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7" name="Footer Placeholder 2">
            <a:extLst>
              <a:ext uri="{FF2B5EF4-FFF2-40B4-BE49-F238E27FC236}">
                <a16:creationId xmlns:a16="http://schemas.microsoft.com/office/drawing/2014/main" id="{30E75E2A-BB9B-A0DC-F634-85710D218DE5}"/>
              </a:ext>
            </a:extLst>
          </p:cNvPr>
          <p:cNvSpPr>
            <a:spLocks noGrp="1"/>
          </p:cNvSpPr>
          <p:nvPr>
            <p:ph type="ftr" sz="quarter" idx="11"/>
          </p:nvPr>
        </p:nvSpPr>
        <p:spPr>
          <a:xfrm>
            <a:off x="1237895" y="6492875"/>
            <a:ext cx="4114800" cy="365125"/>
          </a:xfrm>
        </p:spPr>
        <p:txBody>
          <a:bodyPr/>
          <a:lstStyle/>
          <a:p>
            <a:pPr algn="l"/>
            <a:r>
              <a:rPr lang="en-US" dirty="0"/>
              <a:t>Experiment 3 - Methods</a:t>
            </a:r>
          </a:p>
        </p:txBody>
      </p:sp>
      <p:sp>
        <p:nvSpPr>
          <p:cNvPr id="9" name="TextBox 8">
            <a:extLst>
              <a:ext uri="{FF2B5EF4-FFF2-40B4-BE49-F238E27FC236}">
                <a16:creationId xmlns:a16="http://schemas.microsoft.com/office/drawing/2014/main" id="{E8E1E2A1-8D0F-FEF6-533F-4F9B092E6E46}"/>
              </a:ext>
            </a:extLst>
          </p:cNvPr>
          <p:cNvSpPr txBox="1"/>
          <p:nvPr/>
        </p:nvSpPr>
        <p:spPr>
          <a:xfrm>
            <a:off x="1085495" y="4667674"/>
            <a:ext cx="659155" cy="369332"/>
          </a:xfrm>
          <a:prstGeom prst="rect">
            <a:avLst/>
          </a:prstGeom>
          <a:noFill/>
        </p:spPr>
        <p:txBody>
          <a:bodyPr wrap="none" rtlCol="0">
            <a:spAutoFit/>
          </a:bodyPr>
          <a:lstStyle/>
          <a:p>
            <a:r>
              <a:rPr lang="en-US" i="1" dirty="0"/>
              <a:t>High</a:t>
            </a:r>
          </a:p>
        </p:txBody>
      </p:sp>
      <p:sp>
        <p:nvSpPr>
          <p:cNvPr id="12" name="TextBox 11">
            <a:extLst>
              <a:ext uri="{FF2B5EF4-FFF2-40B4-BE49-F238E27FC236}">
                <a16:creationId xmlns:a16="http://schemas.microsoft.com/office/drawing/2014/main" id="{25680165-3990-6CF3-3FA7-8412F3924E14}"/>
              </a:ext>
            </a:extLst>
          </p:cNvPr>
          <p:cNvSpPr txBox="1"/>
          <p:nvPr/>
        </p:nvSpPr>
        <p:spPr>
          <a:xfrm>
            <a:off x="10610049" y="4667674"/>
            <a:ext cx="607859" cy="369332"/>
          </a:xfrm>
          <a:prstGeom prst="rect">
            <a:avLst/>
          </a:prstGeom>
          <a:noFill/>
        </p:spPr>
        <p:txBody>
          <a:bodyPr wrap="none" rtlCol="0">
            <a:spAutoFit/>
          </a:bodyPr>
          <a:lstStyle/>
          <a:p>
            <a:r>
              <a:rPr lang="en-US" i="1" dirty="0"/>
              <a:t>Low</a:t>
            </a:r>
          </a:p>
        </p:txBody>
      </p:sp>
      <p:sp>
        <p:nvSpPr>
          <p:cNvPr id="17" name="TextBox 16">
            <a:extLst>
              <a:ext uri="{FF2B5EF4-FFF2-40B4-BE49-F238E27FC236}">
                <a16:creationId xmlns:a16="http://schemas.microsoft.com/office/drawing/2014/main" id="{67FABC6C-D715-3B34-6EE4-96CBDE4615CC}"/>
              </a:ext>
            </a:extLst>
          </p:cNvPr>
          <p:cNvSpPr txBox="1"/>
          <p:nvPr/>
        </p:nvSpPr>
        <p:spPr>
          <a:xfrm>
            <a:off x="1085495" y="5047291"/>
            <a:ext cx="736099" cy="369332"/>
          </a:xfrm>
          <a:prstGeom prst="rect">
            <a:avLst/>
          </a:prstGeom>
          <a:noFill/>
        </p:spPr>
        <p:txBody>
          <a:bodyPr wrap="none" rtlCol="0">
            <a:spAutoFit/>
          </a:bodyPr>
          <a:lstStyle/>
          <a:p>
            <a:r>
              <a:rPr lang="en-US" i="1" dirty="0"/>
              <a:t>Short</a:t>
            </a:r>
          </a:p>
        </p:txBody>
      </p:sp>
      <p:sp>
        <p:nvSpPr>
          <p:cNvPr id="23" name="TextBox 22">
            <a:extLst>
              <a:ext uri="{FF2B5EF4-FFF2-40B4-BE49-F238E27FC236}">
                <a16:creationId xmlns:a16="http://schemas.microsoft.com/office/drawing/2014/main" id="{93315BF9-E287-732A-C55D-F4CC0D75B6E6}"/>
              </a:ext>
            </a:extLst>
          </p:cNvPr>
          <p:cNvSpPr txBox="1"/>
          <p:nvPr/>
        </p:nvSpPr>
        <p:spPr>
          <a:xfrm>
            <a:off x="10595462" y="5055563"/>
            <a:ext cx="697627" cy="369332"/>
          </a:xfrm>
          <a:prstGeom prst="rect">
            <a:avLst/>
          </a:prstGeom>
          <a:noFill/>
        </p:spPr>
        <p:txBody>
          <a:bodyPr wrap="none" rtlCol="0">
            <a:spAutoFit/>
          </a:bodyPr>
          <a:lstStyle/>
          <a:p>
            <a:r>
              <a:rPr lang="en-US" i="1" dirty="0"/>
              <a:t>Long</a:t>
            </a:r>
          </a:p>
        </p:txBody>
      </p:sp>
      <p:sp>
        <p:nvSpPr>
          <p:cNvPr id="27" name="TextBox 26">
            <a:extLst>
              <a:ext uri="{FF2B5EF4-FFF2-40B4-BE49-F238E27FC236}">
                <a16:creationId xmlns:a16="http://schemas.microsoft.com/office/drawing/2014/main" id="{35B79E6F-C4A0-4D92-150C-D0F9BDF26D35}"/>
              </a:ext>
            </a:extLst>
          </p:cNvPr>
          <p:cNvSpPr txBox="1"/>
          <p:nvPr/>
        </p:nvSpPr>
        <p:spPr>
          <a:xfrm>
            <a:off x="1085494" y="5495054"/>
            <a:ext cx="633507" cy="369332"/>
          </a:xfrm>
          <a:prstGeom prst="rect">
            <a:avLst/>
          </a:prstGeom>
          <a:noFill/>
        </p:spPr>
        <p:txBody>
          <a:bodyPr wrap="none" rtlCol="0">
            <a:spAutoFit/>
          </a:bodyPr>
          <a:lstStyle/>
          <a:p>
            <a:r>
              <a:rPr lang="en-US" i="1" dirty="0"/>
              <a:t>Fast</a:t>
            </a:r>
          </a:p>
        </p:txBody>
      </p:sp>
      <p:sp>
        <p:nvSpPr>
          <p:cNvPr id="28" name="TextBox 27">
            <a:extLst>
              <a:ext uri="{FF2B5EF4-FFF2-40B4-BE49-F238E27FC236}">
                <a16:creationId xmlns:a16="http://schemas.microsoft.com/office/drawing/2014/main" id="{92194A1C-4F8E-1252-E00D-6A943C259E08}"/>
              </a:ext>
            </a:extLst>
          </p:cNvPr>
          <p:cNvSpPr txBox="1"/>
          <p:nvPr/>
        </p:nvSpPr>
        <p:spPr>
          <a:xfrm>
            <a:off x="10610048" y="5495054"/>
            <a:ext cx="684803" cy="369332"/>
          </a:xfrm>
          <a:prstGeom prst="rect">
            <a:avLst/>
          </a:prstGeom>
          <a:noFill/>
        </p:spPr>
        <p:txBody>
          <a:bodyPr wrap="none" rtlCol="0">
            <a:spAutoFit/>
          </a:bodyPr>
          <a:lstStyle/>
          <a:p>
            <a:r>
              <a:rPr lang="en-US" i="1" dirty="0"/>
              <a:t>Slow</a:t>
            </a:r>
          </a:p>
        </p:txBody>
      </p:sp>
      <p:sp>
        <p:nvSpPr>
          <p:cNvPr id="2" name="Date Placeholder 3">
            <a:extLst>
              <a:ext uri="{FF2B5EF4-FFF2-40B4-BE49-F238E27FC236}">
                <a16:creationId xmlns:a16="http://schemas.microsoft.com/office/drawing/2014/main" id="{094943FD-1DDE-84EF-F9F3-51C5A6FE1499}"/>
              </a:ext>
            </a:extLst>
          </p:cNvPr>
          <p:cNvSpPr>
            <a:spLocks noGrp="1"/>
          </p:cNvSpPr>
          <p:nvPr>
            <p:ph type="dt" sz="half" idx="12"/>
          </p:nvPr>
        </p:nvSpPr>
        <p:spPr>
          <a:xfrm>
            <a:off x="8843908" y="6252275"/>
            <a:ext cx="2743200" cy="365125"/>
          </a:xfrm>
        </p:spPr>
        <p:txBody>
          <a:bodyPr/>
          <a:lstStyle/>
          <a:p>
            <a:r>
              <a:rPr lang="en-US" dirty="0"/>
              <a:t>Coulombe (2016)</a:t>
            </a:r>
          </a:p>
        </p:txBody>
      </p:sp>
      <p:sp>
        <p:nvSpPr>
          <p:cNvPr id="3" name="TextBox 2">
            <a:extLst>
              <a:ext uri="{FF2B5EF4-FFF2-40B4-BE49-F238E27FC236}">
                <a16:creationId xmlns:a16="http://schemas.microsoft.com/office/drawing/2014/main" id="{715B398F-DA7A-15D8-E6BC-569D7DC2387E}"/>
              </a:ext>
            </a:extLst>
          </p:cNvPr>
          <p:cNvSpPr txBox="1"/>
          <p:nvPr/>
        </p:nvSpPr>
        <p:spPr>
          <a:xfrm>
            <a:off x="5111993" y="5464277"/>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2" name="TextBox 21">
            <a:extLst>
              <a:ext uri="{FF2B5EF4-FFF2-40B4-BE49-F238E27FC236}">
                <a16:creationId xmlns:a16="http://schemas.microsoft.com/office/drawing/2014/main" id="{C965F3CC-21E2-E808-C9DC-34E9144CB7CE}"/>
              </a:ext>
            </a:extLst>
          </p:cNvPr>
          <p:cNvSpPr txBox="1"/>
          <p:nvPr/>
        </p:nvSpPr>
        <p:spPr>
          <a:xfrm>
            <a:off x="5111993" y="5034671"/>
            <a:ext cx="3323346" cy="430887"/>
          </a:xfrm>
          <a:prstGeom prst="rect">
            <a:avLst/>
          </a:prstGeom>
          <a:noFill/>
        </p:spPr>
        <p:txBody>
          <a:bodyPr wrap="none" rtlCol="0">
            <a:spAutoFit/>
          </a:bodyPr>
          <a:lstStyle/>
          <a:p>
            <a:r>
              <a:rPr lang="en-US" sz="2200" i="1" dirty="0">
                <a:latin typeface="Helvetica" pitchFamily="2" charset="0"/>
              </a:rPr>
              <a:t>Response window length</a:t>
            </a:r>
          </a:p>
        </p:txBody>
      </p:sp>
      <p:sp>
        <p:nvSpPr>
          <p:cNvPr id="24" name="TextBox 23">
            <a:extLst>
              <a:ext uri="{FF2B5EF4-FFF2-40B4-BE49-F238E27FC236}">
                <a16:creationId xmlns:a16="http://schemas.microsoft.com/office/drawing/2014/main" id="{AD18432B-6948-9957-7B79-89BFC1127B2A}"/>
              </a:ext>
            </a:extLst>
          </p:cNvPr>
          <p:cNvSpPr txBox="1"/>
          <p:nvPr/>
        </p:nvSpPr>
        <p:spPr>
          <a:xfrm>
            <a:off x="616977" y="402164"/>
            <a:ext cx="3551081" cy="769441"/>
          </a:xfrm>
          <a:prstGeom prst="rect">
            <a:avLst/>
          </a:prstGeom>
          <a:noFill/>
        </p:spPr>
        <p:txBody>
          <a:bodyPr wrap="square" rtlCol="0">
            <a:spAutoFit/>
          </a:bodyPr>
          <a:lstStyle/>
          <a:p>
            <a:r>
              <a:rPr lang="en-US" sz="2200" i="1" dirty="0">
                <a:latin typeface="Helvetica" pitchFamily="2" charset="0"/>
              </a:rPr>
              <a:t>Time-structured data</a:t>
            </a:r>
          </a:p>
          <a:p>
            <a:r>
              <a:rPr lang="en-US" sz="2200" i="1" dirty="0">
                <a:latin typeface="Helvetica" pitchFamily="2" charset="0"/>
              </a:rPr>
              <a:t>(High time structuredness)</a:t>
            </a:r>
          </a:p>
        </p:txBody>
      </p:sp>
    </p:spTree>
    <p:extLst>
      <p:ext uri="{BB962C8B-B14F-4D97-AF65-F5344CB8AC3E}">
        <p14:creationId xmlns:p14="http://schemas.microsoft.com/office/powerpoint/2010/main" val="7259676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47278E-009B-CC3A-4C4A-5183FA854EE5}"/>
              </a:ext>
            </a:extLst>
          </p:cNvPr>
          <p:cNvSpPr txBox="1"/>
          <p:nvPr/>
        </p:nvSpPr>
        <p:spPr>
          <a:xfrm>
            <a:off x="2247900" y="1164167"/>
            <a:ext cx="184731" cy="369332"/>
          </a:xfrm>
          <a:prstGeom prst="rect">
            <a:avLst/>
          </a:prstGeom>
          <a:noFill/>
        </p:spPr>
        <p:txBody>
          <a:bodyPr wrap="none" rtlCol="0">
            <a:spAutoFit/>
          </a:bodyPr>
          <a:lstStyle/>
          <a:p>
            <a:endParaRPr lang="en-US" dirty="0"/>
          </a:p>
        </p:txBody>
      </p:sp>
      <p:sp>
        <p:nvSpPr>
          <p:cNvPr id="8" name="Date Placeholder 3">
            <a:extLst>
              <a:ext uri="{FF2B5EF4-FFF2-40B4-BE49-F238E27FC236}">
                <a16:creationId xmlns:a16="http://schemas.microsoft.com/office/drawing/2014/main" id="{E0E1B1B8-5756-186B-5BD0-103B34CE183E}"/>
              </a:ext>
            </a:extLst>
          </p:cNvPr>
          <p:cNvSpPr>
            <a:spLocks noGrp="1"/>
          </p:cNvSpPr>
          <p:nvPr>
            <p:ph type="dt" sz="half" idx="12"/>
          </p:nvPr>
        </p:nvSpPr>
        <p:spPr>
          <a:xfrm>
            <a:off x="8843908" y="6252275"/>
            <a:ext cx="2743200" cy="365125"/>
          </a:xfrm>
        </p:spPr>
        <p:txBody>
          <a:bodyPr/>
          <a:lstStyle/>
          <a:p>
            <a:r>
              <a:rPr lang="en-US" dirty="0"/>
              <a:t>Coulombe (2016)</a:t>
            </a:r>
          </a:p>
        </p:txBody>
      </p:sp>
      <p:cxnSp>
        <p:nvCxnSpPr>
          <p:cNvPr id="21" name="Straight Arrow Connector 20">
            <a:extLst>
              <a:ext uri="{FF2B5EF4-FFF2-40B4-BE49-F238E27FC236}">
                <a16:creationId xmlns:a16="http://schemas.microsoft.com/office/drawing/2014/main" id="{A74F7306-06D4-5F09-2D91-1E18CF2F403E}"/>
              </a:ext>
            </a:extLst>
          </p:cNvPr>
          <p:cNvCxnSpPr>
            <a:cxnSpLocks/>
          </p:cNvCxnSpPr>
          <p:nvPr/>
        </p:nvCxnSpPr>
        <p:spPr>
          <a:xfrm>
            <a:off x="1085495" y="4657388"/>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291C916-E9EB-339F-438D-4E60113F2661}"/>
              </a:ext>
            </a:extLst>
          </p:cNvPr>
          <p:cNvSpPr txBox="1"/>
          <p:nvPr/>
        </p:nvSpPr>
        <p:spPr>
          <a:xfrm>
            <a:off x="4168059" y="614026"/>
            <a:ext cx="3933047" cy="430887"/>
          </a:xfrm>
          <a:prstGeom prst="rect">
            <a:avLst/>
          </a:prstGeom>
          <a:noFill/>
        </p:spPr>
        <p:txBody>
          <a:bodyPr wrap="square" rtlCol="0">
            <a:spAutoFit/>
          </a:bodyPr>
          <a:lstStyle/>
          <a:p>
            <a:r>
              <a:rPr lang="en-US" sz="2200" i="1" dirty="0">
                <a:latin typeface="Helvetica" pitchFamily="2" charset="0"/>
              </a:rPr>
              <a:t>Medium time structuredness</a:t>
            </a:r>
          </a:p>
        </p:txBody>
      </p:sp>
      <p:sp>
        <p:nvSpPr>
          <p:cNvPr id="11" name="TextBox 10">
            <a:extLst>
              <a:ext uri="{FF2B5EF4-FFF2-40B4-BE49-F238E27FC236}">
                <a16:creationId xmlns:a16="http://schemas.microsoft.com/office/drawing/2014/main" id="{A5F2E01F-388D-F9BB-1E9C-7971DE3F00DE}"/>
              </a:ext>
            </a:extLst>
          </p:cNvPr>
          <p:cNvSpPr txBox="1"/>
          <p:nvPr/>
        </p:nvSpPr>
        <p:spPr>
          <a:xfrm>
            <a:off x="4485160" y="3852917"/>
            <a:ext cx="3356327" cy="769441"/>
          </a:xfrm>
          <a:prstGeom prst="rect">
            <a:avLst/>
          </a:prstGeom>
          <a:noFill/>
        </p:spPr>
        <p:txBody>
          <a:bodyPr wrap="square" rtlCol="0">
            <a:spAutoFit/>
          </a:bodyPr>
          <a:lstStyle/>
          <a:p>
            <a:r>
              <a:rPr lang="en-US" sz="2200" i="1" dirty="0">
                <a:latin typeface="Helvetica" pitchFamily="2" charset="0"/>
              </a:rPr>
              <a:t>Short response window (fast response rate) </a:t>
            </a:r>
          </a:p>
        </p:txBody>
      </p:sp>
      <p:sp>
        <p:nvSpPr>
          <p:cNvPr id="13" name="TextBox 12">
            <a:extLst>
              <a:ext uri="{FF2B5EF4-FFF2-40B4-BE49-F238E27FC236}">
                <a16:creationId xmlns:a16="http://schemas.microsoft.com/office/drawing/2014/main" id="{C2D69655-8FC0-4E07-D17F-2C1F84ED16A0}"/>
              </a:ext>
            </a:extLst>
          </p:cNvPr>
          <p:cNvSpPr txBox="1"/>
          <p:nvPr/>
        </p:nvSpPr>
        <p:spPr>
          <a:xfrm>
            <a:off x="7968154" y="597961"/>
            <a:ext cx="4648182" cy="430887"/>
          </a:xfrm>
          <a:prstGeom prst="rect">
            <a:avLst/>
          </a:prstGeom>
          <a:noFill/>
        </p:spPr>
        <p:txBody>
          <a:bodyPr wrap="square" rtlCol="0">
            <a:spAutoFit/>
          </a:bodyPr>
          <a:lstStyle/>
          <a:p>
            <a:r>
              <a:rPr lang="en-US" sz="2200" i="1" dirty="0">
                <a:latin typeface="Helvetica" pitchFamily="2" charset="0"/>
              </a:rPr>
              <a:t>Low time structuredness</a:t>
            </a:r>
          </a:p>
        </p:txBody>
      </p:sp>
      <p:sp>
        <p:nvSpPr>
          <p:cNvPr id="14" name="TextBox 13">
            <a:extLst>
              <a:ext uri="{FF2B5EF4-FFF2-40B4-BE49-F238E27FC236}">
                <a16:creationId xmlns:a16="http://schemas.microsoft.com/office/drawing/2014/main" id="{4E83272B-8D87-C4A6-AD7D-90446CD682A3}"/>
              </a:ext>
            </a:extLst>
          </p:cNvPr>
          <p:cNvSpPr txBox="1"/>
          <p:nvPr/>
        </p:nvSpPr>
        <p:spPr>
          <a:xfrm>
            <a:off x="7841487" y="3775819"/>
            <a:ext cx="3427717" cy="769441"/>
          </a:xfrm>
          <a:prstGeom prst="rect">
            <a:avLst/>
          </a:prstGeom>
          <a:noFill/>
        </p:spPr>
        <p:txBody>
          <a:bodyPr wrap="square" rtlCol="0">
            <a:spAutoFit/>
          </a:bodyPr>
          <a:lstStyle/>
          <a:p>
            <a:r>
              <a:rPr lang="en-US" sz="2200" i="1" dirty="0">
                <a:latin typeface="Helvetica" pitchFamily="2" charset="0"/>
              </a:rPr>
              <a:t>Long response window (slow response rate) </a:t>
            </a:r>
          </a:p>
        </p:txBody>
      </p:sp>
      <p:sp>
        <p:nvSpPr>
          <p:cNvPr id="16" name="TextBox 15">
            <a:extLst>
              <a:ext uri="{FF2B5EF4-FFF2-40B4-BE49-F238E27FC236}">
                <a16:creationId xmlns:a16="http://schemas.microsoft.com/office/drawing/2014/main" id="{B3359605-53C4-2928-7E5A-747682346986}"/>
              </a:ext>
            </a:extLst>
          </p:cNvPr>
          <p:cNvSpPr txBox="1"/>
          <p:nvPr/>
        </p:nvSpPr>
        <p:spPr>
          <a:xfrm>
            <a:off x="552113" y="3786105"/>
            <a:ext cx="3933047" cy="769441"/>
          </a:xfrm>
          <a:prstGeom prst="rect">
            <a:avLst/>
          </a:prstGeom>
          <a:noFill/>
        </p:spPr>
        <p:txBody>
          <a:bodyPr wrap="square" rtlCol="0">
            <a:spAutoFit/>
          </a:bodyPr>
          <a:lstStyle/>
          <a:p>
            <a:r>
              <a:rPr lang="en-US" sz="2200" i="1" dirty="0">
                <a:latin typeface="Helvetica" pitchFamily="2" charset="0"/>
              </a:rPr>
              <a:t>Momentary response window (immediate response rate) </a:t>
            </a:r>
          </a:p>
        </p:txBody>
      </p:sp>
      <p:pic>
        <p:nvPicPr>
          <p:cNvPr id="4" name="Picture 3">
            <a:extLst>
              <a:ext uri="{FF2B5EF4-FFF2-40B4-BE49-F238E27FC236}">
                <a16:creationId xmlns:a16="http://schemas.microsoft.com/office/drawing/2014/main" id="{A7D84775-03A3-561D-1D29-A25C9D16E909}"/>
              </a:ext>
            </a:extLst>
          </p:cNvPr>
          <p:cNvPicPr>
            <a:picLocks noChangeAspect="1"/>
          </p:cNvPicPr>
          <p:nvPr/>
        </p:nvPicPr>
        <p:blipFill>
          <a:blip r:embed="rId2"/>
          <a:stretch>
            <a:fillRect/>
          </a:stretch>
        </p:blipFill>
        <p:spPr>
          <a:xfrm>
            <a:off x="7883627" y="1119020"/>
            <a:ext cx="3551081" cy="2663311"/>
          </a:xfrm>
          <a:prstGeom prst="rect">
            <a:avLst/>
          </a:prstGeom>
        </p:spPr>
      </p:pic>
      <p:pic>
        <p:nvPicPr>
          <p:cNvPr id="18" name="Picture 17">
            <a:extLst>
              <a:ext uri="{FF2B5EF4-FFF2-40B4-BE49-F238E27FC236}">
                <a16:creationId xmlns:a16="http://schemas.microsoft.com/office/drawing/2014/main" id="{678C6DA3-0860-7DB9-4FA0-7B9322FEDBA5}"/>
              </a:ext>
            </a:extLst>
          </p:cNvPr>
          <p:cNvPicPr>
            <a:picLocks noChangeAspect="1"/>
          </p:cNvPicPr>
          <p:nvPr/>
        </p:nvPicPr>
        <p:blipFill>
          <a:blip r:embed="rId3"/>
          <a:stretch>
            <a:fillRect/>
          </a:stretch>
        </p:blipFill>
        <p:spPr>
          <a:xfrm>
            <a:off x="4168062" y="1113485"/>
            <a:ext cx="3551081" cy="2663310"/>
          </a:xfrm>
          <a:prstGeom prst="rect">
            <a:avLst/>
          </a:prstGeom>
        </p:spPr>
      </p:pic>
      <p:pic>
        <p:nvPicPr>
          <p:cNvPr id="19" name="Picture 18">
            <a:extLst>
              <a:ext uri="{FF2B5EF4-FFF2-40B4-BE49-F238E27FC236}">
                <a16:creationId xmlns:a16="http://schemas.microsoft.com/office/drawing/2014/main" id="{B9883A57-CD7C-C9A0-B6F9-5C5C40C2EB4B}"/>
              </a:ext>
            </a:extLst>
          </p:cNvPr>
          <p:cNvPicPr>
            <a:picLocks noChangeAspect="1"/>
          </p:cNvPicPr>
          <p:nvPr/>
        </p:nvPicPr>
        <p:blipFill>
          <a:blip r:embed="rId4"/>
          <a:stretch>
            <a:fillRect/>
          </a:stretch>
        </p:blipFill>
        <p:spPr>
          <a:xfrm>
            <a:off x="616978" y="1123904"/>
            <a:ext cx="3551081" cy="2663311"/>
          </a:xfrm>
          <a:prstGeom prst="rect">
            <a:avLst/>
          </a:prstGeom>
        </p:spPr>
      </p:pic>
      <p:sp>
        <p:nvSpPr>
          <p:cNvPr id="20" name="TextBox 19">
            <a:extLst>
              <a:ext uri="{FF2B5EF4-FFF2-40B4-BE49-F238E27FC236}">
                <a16:creationId xmlns:a16="http://schemas.microsoft.com/office/drawing/2014/main" id="{7CD5F711-DFA6-0985-D5AF-6B0AE0BCAF03}"/>
              </a:ext>
            </a:extLst>
          </p:cNvPr>
          <p:cNvSpPr txBox="1"/>
          <p:nvPr/>
        </p:nvSpPr>
        <p:spPr>
          <a:xfrm>
            <a:off x="5111993" y="4652110"/>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7" name="Footer Placeholder 2">
            <a:extLst>
              <a:ext uri="{FF2B5EF4-FFF2-40B4-BE49-F238E27FC236}">
                <a16:creationId xmlns:a16="http://schemas.microsoft.com/office/drawing/2014/main" id="{30E75E2A-BB9B-A0DC-F634-85710D218DE5}"/>
              </a:ext>
            </a:extLst>
          </p:cNvPr>
          <p:cNvSpPr>
            <a:spLocks noGrp="1"/>
          </p:cNvSpPr>
          <p:nvPr>
            <p:ph type="ftr" sz="quarter" idx="11"/>
          </p:nvPr>
        </p:nvSpPr>
        <p:spPr>
          <a:xfrm>
            <a:off x="1237895" y="6492875"/>
            <a:ext cx="4114800" cy="365125"/>
          </a:xfrm>
        </p:spPr>
        <p:txBody>
          <a:bodyPr/>
          <a:lstStyle/>
          <a:p>
            <a:pPr algn="l"/>
            <a:r>
              <a:rPr lang="en-US" dirty="0"/>
              <a:t>Experiment 3 - Methods</a:t>
            </a:r>
          </a:p>
        </p:txBody>
      </p:sp>
      <p:sp>
        <p:nvSpPr>
          <p:cNvPr id="9" name="TextBox 8">
            <a:extLst>
              <a:ext uri="{FF2B5EF4-FFF2-40B4-BE49-F238E27FC236}">
                <a16:creationId xmlns:a16="http://schemas.microsoft.com/office/drawing/2014/main" id="{E8E1E2A1-8D0F-FEF6-533F-4F9B092E6E46}"/>
              </a:ext>
            </a:extLst>
          </p:cNvPr>
          <p:cNvSpPr txBox="1"/>
          <p:nvPr/>
        </p:nvSpPr>
        <p:spPr>
          <a:xfrm>
            <a:off x="1085495" y="4667674"/>
            <a:ext cx="659155" cy="369332"/>
          </a:xfrm>
          <a:prstGeom prst="rect">
            <a:avLst/>
          </a:prstGeom>
          <a:noFill/>
        </p:spPr>
        <p:txBody>
          <a:bodyPr wrap="none" rtlCol="0">
            <a:spAutoFit/>
          </a:bodyPr>
          <a:lstStyle/>
          <a:p>
            <a:r>
              <a:rPr lang="en-US" i="1" dirty="0"/>
              <a:t>High</a:t>
            </a:r>
          </a:p>
        </p:txBody>
      </p:sp>
      <p:sp>
        <p:nvSpPr>
          <p:cNvPr id="12" name="TextBox 11">
            <a:extLst>
              <a:ext uri="{FF2B5EF4-FFF2-40B4-BE49-F238E27FC236}">
                <a16:creationId xmlns:a16="http://schemas.microsoft.com/office/drawing/2014/main" id="{25680165-3990-6CF3-3FA7-8412F3924E14}"/>
              </a:ext>
            </a:extLst>
          </p:cNvPr>
          <p:cNvSpPr txBox="1"/>
          <p:nvPr/>
        </p:nvSpPr>
        <p:spPr>
          <a:xfrm>
            <a:off x="10610049" y="4667674"/>
            <a:ext cx="607859" cy="369332"/>
          </a:xfrm>
          <a:prstGeom prst="rect">
            <a:avLst/>
          </a:prstGeom>
          <a:noFill/>
        </p:spPr>
        <p:txBody>
          <a:bodyPr wrap="none" rtlCol="0">
            <a:spAutoFit/>
          </a:bodyPr>
          <a:lstStyle/>
          <a:p>
            <a:r>
              <a:rPr lang="en-US" i="1" dirty="0"/>
              <a:t>Low</a:t>
            </a:r>
          </a:p>
        </p:txBody>
      </p:sp>
      <p:sp>
        <p:nvSpPr>
          <p:cNvPr id="17" name="TextBox 16">
            <a:extLst>
              <a:ext uri="{FF2B5EF4-FFF2-40B4-BE49-F238E27FC236}">
                <a16:creationId xmlns:a16="http://schemas.microsoft.com/office/drawing/2014/main" id="{67FABC6C-D715-3B34-6EE4-96CBDE4615CC}"/>
              </a:ext>
            </a:extLst>
          </p:cNvPr>
          <p:cNvSpPr txBox="1"/>
          <p:nvPr/>
        </p:nvSpPr>
        <p:spPr>
          <a:xfrm>
            <a:off x="1085495" y="5047291"/>
            <a:ext cx="736099" cy="369332"/>
          </a:xfrm>
          <a:prstGeom prst="rect">
            <a:avLst/>
          </a:prstGeom>
          <a:noFill/>
        </p:spPr>
        <p:txBody>
          <a:bodyPr wrap="none" rtlCol="0">
            <a:spAutoFit/>
          </a:bodyPr>
          <a:lstStyle/>
          <a:p>
            <a:r>
              <a:rPr lang="en-US" i="1" dirty="0"/>
              <a:t>Short</a:t>
            </a:r>
          </a:p>
        </p:txBody>
      </p:sp>
      <p:sp>
        <p:nvSpPr>
          <p:cNvPr id="23" name="TextBox 22">
            <a:extLst>
              <a:ext uri="{FF2B5EF4-FFF2-40B4-BE49-F238E27FC236}">
                <a16:creationId xmlns:a16="http://schemas.microsoft.com/office/drawing/2014/main" id="{93315BF9-E287-732A-C55D-F4CC0D75B6E6}"/>
              </a:ext>
            </a:extLst>
          </p:cNvPr>
          <p:cNvSpPr txBox="1"/>
          <p:nvPr/>
        </p:nvSpPr>
        <p:spPr>
          <a:xfrm>
            <a:off x="10595462" y="5055563"/>
            <a:ext cx="697627" cy="369332"/>
          </a:xfrm>
          <a:prstGeom prst="rect">
            <a:avLst/>
          </a:prstGeom>
          <a:noFill/>
        </p:spPr>
        <p:txBody>
          <a:bodyPr wrap="none" rtlCol="0">
            <a:spAutoFit/>
          </a:bodyPr>
          <a:lstStyle/>
          <a:p>
            <a:r>
              <a:rPr lang="en-US" i="1" dirty="0"/>
              <a:t>Long</a:t>
            </a:r>
          </a:p>
        </p:txBody>
      </p:sp>
      <p:sp>
        <p:nvSpPr>
          <p:cNvPr id="27" name="TextBox 26">
            <a:extLst>
              <a:ext uri="{FF2B5EF4-FFF2-40B4-BE49-F238E27FC236}">
                <a16:creationId xmlns:a16="http://schemas.microsoft.com/office/drawing/2014/main" id="{35B79E6F-C4A0-4D92-150C-D0F9BDF26D35}"/>
              </a:ext>
            </a:extLst>
          </p:cNvPr>
          <p:cNvSpPr txBox="1"/>
          <p:nvPr/>
        </p:nvSpPr>
        <p:spPr>
          <a:xfrm>
            <a:off x="1085494" y="5495054"/>
            <a:ext cx="633507" cy="369332"/>
          </a:xfrm>
          <a:prstGeom prst="rect">
            <a:avLst/>
          </a:prstGeom>
          <a:noFill/>
        </p:spPr>
        <p:txBody>
          <a:bodyPr wrap="none" rtlCol="0">
            <a:spAutoFit/>
          </a:bodyPr>
          <a:lstStyle/>
          <a:p>
            <a:r>
              <a:rPr lang="en-US" i="1" dirty="0"/>
              <a:t>Fast</a:t>
            </a:r>
          </a:p>
        </p:txBody>
      </p:sp>
      <p:sp>
        <p:nvSpPr>
          <p:cNvPr id="28" name="TextBox 27">
            <a:extLst>
              <a:ext uri="{FF2B5EF4-FFF2-40B4-BE49-F238E27FC236}">
                <a16:creationId xmlns:a16="http://schemas.microsoft.com/office/drawing/2014/main" id="{92194A1C-4F8E-1252-E00D-6A943C259E08}"/>
              </a:ext>
            </a:extLst>
          </p:cNvPr>
          <p:cNvSpPr txBox="1"/>
          <p:nvPr/>
        </p:nvSpPr>
        <p:spPr>
          <a:xfrm>
            <a:off x="10610048" y="5495054"/>
            <a:ext cx="684803" cy="369332"/>
          </a:xfrm>
          <a:prstGeom prst="rect">
            <a:avLst/>
          </a:prstGeom>
          <a:noFill/>
        </p:spPr>
        <p:txBody>
          <a:bodyPr wrap="none" rtlCol="0">
            <a:spAutoFit/>
          </a:bodyPr>
          <a:lstStyle/>
          <a:p>
            <a:r>
              <a:rPr lang="en-US" i="1" dirty="0"/>
              <a:t>Slow</a:t>
            </a:r>
          </a:p>
        </p:txBody>
      </p:sp>
      <p:sp>
        <p:nvSpPr>
          <p:cNvPr id="2" name="TextBox 1">
            <a:extLst>
              <a:ext uri="{FF2B5EF4-FFF2-40B4-BE49-F238E27FC236}">
                <a16:creationId xmlns:a16="http://schemas.microsoft.com/office/drawing/2014/main" id="{703BC868-D63B-4C24-C08B-E31D2C418074}"/>
              </a:ext>
            </a:extLst>
          </p:cNvPr>
          <p:cNvSpPr txBox="1"/>
          <p:nvPr/>
        </p:nvSpPr>
        <p:spPr>
          <a:xfrm>
            <a:off x="5111993" y="5464277"/>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3" name="TextBox 2">
            <a:extLst>
              <a:ext uri="{FF2B5EF4-FFF2-40B4-BE49-F238E27FC236}">
                <a16:creationId xmlns:a16="http://schemas.microsoft.com/office/drawing/2014/main" id="{7F340FB9-3CFB-9B2C-F754-9A73727BA6EF}"/>
              </a:ext>
            </a:extLst>
          </p:cNvPr>
          <p:cNvSpPr txBox="1"/>
          <p:nvPr/>
        </p:nvSpPr>
        <p:spPr>
          <a:xfrm>
            <a:off x="5111993" y="5034671"/>
            <a:ext cx="3323346" cy="430887"/>
          </a:xfrm>
          <a:prstGeom prst="rect">
            <a:avLst/>
          </a:prstGeom>
          <a:noFill/>
        </p:spPr>
        <p:txBody>
          <a:bodyPr wrap="none" rtlCol="0">
            <a:spAutoFit/>
          </a:bodyPr>
          <a:lstStyle/>
          <a:p>
            <a:r>
              <a:rPr lang="en-US" sz="2200" i="1" dirty="0">
                <a:latin typeface="Helvetica" pitchFamily="2" charset="0"/>
              </a:rPr>
              <a:t>Response window length</a:t>
            </a:r>
          </a:p>
        </p:txBody>
      </p:sp>
      <p:sp>
        <p:nvSpPr>
          <p:cNvPr id="22" name="TextBox 21">
            <a:extLst>
              <a:ext uri="{FF2B5EF4-FFF2-40B4-BE49-F238E27FC236}">
                <a16:creationId xmlns:a16="http://schemas.microsoft.com/office/drawing/2014/main" id="{487765F9-20DE-2514-BA81-AE827AA6A691}"/>
              </a:ext>
            </a:extLst>
          </p:cNvPr>
          <p:cNvSpPr txBox="1"/>
          <p:nvPr/>
        </p:nvSpPr>
        <p:spPr>
          <a:xfrm>
            <a:off x="616977" y="402164"/>
            <a:ext cx="3551081" cy="769441"/>
          </a:xfrm>
          <a:prstGeom prst="rect">
            <a:avLst/>
          </a:prstGeom>
          <a:noFill/>
        </p:spPr>
        <p:txBody>
          <a:bodyPr wrap="square" rtlCol="0">
            <a:spAutoFit/>
          </a:bodyPr>
          <a:lstStyle/>
          <a:p>
            <a:r>
              <a:rPr lang="en-US" sz="2200" i="1" dirty="0">
                <a:latin typeface="Helvetica" pitchFamily="2" charset="0"/>
              </a:rPr>
              <a:t>Time-structured data</a:t>
            </a:r>
          </a:p>
          <a:p>
            <a:r>
              <a:rPr lang="en-US" sz="2200" i="1" dirty="0">
                <a:latin typeface="Helvetica" pitchFamily="2" charset="0"/>
              </a:rPr>
              <a:t>(High time structuredness)</a:t>
            </a:r>
          </a:p>
        </p:txBody>
      </p:sp>
    </p:spTree>
    <p:extLst>
      <p:ext uri="{BB962C8B-B14F-4D97-AF65-F5344CB8AC3E}">
        <p14:creationId xmlns:p14="http://schemas.microsoft.com/office/powerpoint/2010/main" val="5653611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3 - Methods</a:t>
            </a: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247941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9" name="TextBox 8">
            <a:extLst>
              <a:ext uri="{FF2B5EF4-FFF2-40B4-BE49-F238E27FC236}">
                <a16:creationId xmlns:a16="http://schemas.microsoft.com/office/drawing/2014/main" id="{B90F8653-8BC0-9B22-A6A3-A0D63E164C7E}"/>
              </a:ext>
            </a:extLst>
          </p:cNvPr>
          <p:cNvSpPr txBox="1"/>
          <p:nvPr/>
        </p:nvSpPr>
        <p:spPr>
          <a:xfrm>
            <a:off x="266111" y="2960274"/>
            <a:ext cx="3047603"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5043" y="3605544"/>
            <a:ext cx="3258024" cy="923330"/>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17" name="TextBox 16">
            <a:extLst>
              <a:ext uri="{FF2B5EF4-FFF2-40B4-BE49-F238E27FC236}">
                <a16:creationId xmlns:a16="http://schemas.microsoft.com/office/drawing/2014/main" id="{ACFE1681-B6C1-5553-DCE4-16918B6F8FD4}"/>
              </a:ext>
            </a:extLst>
          </p:cNvPr>
          <p:cNvSpPr txBox="1"/>
          <p:nvPr/>
        </p:nvSpPr>
        <p:spPr>
          <a:xfrm>
            <a:off x="5842588" y="5484194"/>
            <a:ext cx="1088760" cy="369332"/>
          </a:xfrm>
          <a:prstGeom prst="rect">
            <a:avLst/>
          </a:prstGeom>
          <a:noFill/>
        </p:spPr>
        <p:txBody>
          <a:bodyPr wrap="none" rtlCol="0">
            <a:spAutoFit/>
          </a:bodyPr>
          <a:lstStyle/>
          <a:p>
            <a:r>
              <a:rPr lang="en-US" i="1" dirty="0"/>
              <a:t>n = 1000</a:t>
            </a:r>
          </a:p>
        </p:txBody>
      </p:sp>
      <p:sp>
        <p:nvSpPr>
          <p:cNvPr id="4" name="TextBox 3">
            <a:extLst>
              <a:ext uri="{FF2B5EF4-FFF2-40B4-BE49-F238E27FC236}">
                <a16:creationId xmlns:a16="http://schemas.microsoft.com/office/drawing/2014/main" id="{B8265746-8072-877B-419E-8D76C4682E10}"/>
              </a:ext>
            </a:extLst>
          </p:cNvPr>
          <p:cNvSpPr txBox="1"/>
          <p:nvPr/>
        </p:nvSpPr>
        <p:spPr>
          <a:xfrm>
            <a:off x="237739" y="4501930"/>
            <a:ext cx="3398433" cy="923330"/>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Time structuredness (time structured, fast response rate, slow response rate</a:t>
            </a:r>
          </a:p>
        </p:txBody>
      </p:sp>
      <p:pic>
        <p:nvPicPr>
          <p:cNvPr id="24" name="Picture 23">
            <a:extLst>
              <a:ext uri="{FF2B5EF4-FFF2-40B4-BE49-F238E27FC236}">
                <a16:creationId xmlns:a16="http://schemas.microsoft.com/office/drawing/2014/main" id="{1A59F1FB-6C4E-57B8-D455-1DEB8A36B948}"/>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5" name="Picture 24">
            <a:extLst>
              <a:ext uri="{FF2B5EF4-FFF2-40B4-BE49-F238E27FC236}">
                <a16:creationId xmlns:a16="http://schemas.microsoft.com/office/drawing/2014/main" id="{A8FA64E0-3059-D5F4-056C-90C30904632C}"/>
              </a:ext>
            </a:extLst>
          </p:cNvPr>
          <p:cNvPicPr>
            <a:picLocks noChangeAspect="1"/>
          </p:cNvPicPr>
          <p:nvPr/>
        </p:nvPicPr>
        <p:blipFill>
          <a:blip r:embed="rId6"/>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6C189C9-7E2E-026B-B835-771C32FB7F9A}"/>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6" name="TextBox 25">
                <a:extLst>
                  <a:ext uri="{FF2B5EF4-FFF2-40B4-BE49-F238E27FC236}">
                    <a16:creationId xmlns:a16="http://schemas.microsoft.com/office/drawing/2014/main" id="{76C189C9-7E2E-026B-B835-771C32FB7F9A}"/>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
        <p:nvSpPr>
          <p:cNvPr id="34" name="Title 1">
            <a:extLst>
              <a:ext uri="{FF2B5EF4-FFF2-40B4-BE49-F238E27FC236}">
                <a16:creationId xmlns:a16="http://schemas.microsoft.com/office/drawing/2014/main" id="{0D33143D-779D-B0B2-36EB-08DEE06FB10A}"/>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Experiment 3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35474171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Introduction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907249"/>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Tree>
    <p:extLst>
      <p:ext uri="{BB962C8B-B14F-4D97-AF65-F5344CB8AC3E}">
        <p14:creationId xmlns:p14="http://schemas.microsoft.com/office/powerpoint/2010/main" val="2477603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sp>
        <p:nvSpPr>
          <p:cNvPr id="16" name="TextBox 15">
            <a:extLst>
              <a:ext uri="{FF2B5EF4-FFF2-40B4-BE49-F238E27FC236}">
                <a16:creationId xmlns:a16="http://schemas.microsoft.com/office/drawing/2014/main" id="{675312EF-4130-7491-5832-8A647BF7965B}"/>
              </a:ext>
            </a:extLst>
          </p:cNvPr>
          <p:cNvSpPr txBox="1"/>
          <p:nvPr/>
        </p:nvSpPr>
        <p:spPr>
          <a:xfrm>
            <a:off x="3676289" y="1178493"/>
            <a:ext cx="1758321" cy="400110"/>
          </a:xfrm>
          <a:prstGeom prst="rect">
            <a:avLst/>
          </a:prstGeom>
          <a:noFill/>
        </p:spPr>
        <p:txBody>
          <a:bodyPr wrap="squar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pic>
        <p:nvPicPr>
          <p:cNvPr id="4" name="Picture 3" descr="Rectangle&#10;&#10;Description automatically generated">
            <a:extLst>
              <a:ext uri="{FF2B5EF4-FFF2-40B4-BE49-F238E27FC236}">
                <a16:creationId xmlns:a16="http://schemas.microsoft.com/office/drawing/2014/main" id="{4D18D5B7-E647-E7E6-0900-2880854ACF04}"/>
              </a:ext>
            </a:extLst>
          </p:cNvPr>
          <p:cNvPicPr>
            <a:picLocks noChangeAspect="1"/>
          </p:cNvPicPr>
          <p:nvPr/>
        </p:nvPicPr>
        <p:blipFill>
          <a:blip r:embed="rId3"/>
          <a:stretch>
            <a:fillRect/>
          </a:stretch>
        </p:blipFill>
        <p:spPr>
          <a:xfrm>
            <a:off x="3078921" y="1625885"/>
            <a:ext cx="2763667" cy="1842444"/>
          </a:xfrm>
          <a:prstGeom prst="rect">
            <a:avLst/>
          </a:prstGeom>
        </p:spPr>
      </p:pic>
    </p:spTree>
    <p:extLst>
      <p:ext uri="{BB962C8B-B14F-4D97-AF65-F5344CB8AC3E}">
        <p14:creationId xmlns:p14="http://schemas.microsoft.com/office/powerpoint/2010/main" val="24148949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Results</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907249"/>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
        <p:nvSpPr>
          <p:cNvPr id="4" name="Title 1">
            <a:extLst>
              <a:ext uri="{FF2B5EF4-FFF2-40B4-BE49-F238E27FC236}">
                <a16:creationId xmlns:a16="http://schemas.microsoft.com/office/drawing/2014/main" id="{C8FA6275-90CC-0132-21C6-29D12AE61B57}"/>
              </a:ext>
            </a:extLst>
          </p:cNvPr>
          <p:cNvSpPr txBox="1">
            <a:spLocks/>
          </p:cNvSpPr>
          <p:nvPr/>
        </p:nvSpPr>
        <p:spPr>
          <a:xfrm>
            <a:off x="897468" y="3516272"/>
            <a:ext cx="10403235" cy="1061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800" dirty="0"/>
              <a:t>Answer</a:t>
            </a:r>
            <a:r>
              <a:rPr lang="en-US" sz="2800" b="0" dirty="0"/>
              <a:t>: Bias systematically increases as time structuredness decreases</a:t>
            </a:r>
          </a:p>
        </p:txBody>
      </p:sp>
    </p:spTree>
    <p:extLst>
      <p:ext uri="{BB962C8B-B14F-4D97-AF65-F5344CB8AC3E}">
        <p14:creationId xmlns:p14="http://schemas.microsoft.com/office/powerpoint/2010/main" val="42509140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Answer: Bias systematically increases as time structuredness decreases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pic>
        <p:nvPicPr>
          <p:cNvPr id="8" name="Picture 7">
            <a:extLst>
              <a:ext uri="{FF2B5EF4-FFF2-40B4-BE49-F238E27FC236}">
                <a16:creationId xmlns:a16="http://schemas.microsoft.com/office/drawing/2014/main" id="{308937B0-136A-6A80-2CE7-074520DF4BC5}"/>
              </a:ext>
            </a:extLst>
          </p:cNvPr>
          <p:cNvPicPr>
            <a:picLocks noChangeAspect="1"/>
          </p:cNvPicPr>
          <p:nvPr/>
        </p:nvPicPr>
        <p:blipFill>
          <a:blip r:embed="rId2"/>
          <a:stretch>
            <a:fillRect/>
          </a:stretch>
        </p:blipFill>
        <p:spPr>
          <a:xfrm>
            <a:off x="1004146" y="2732319"/>
            <a:ext cx="3317214" cy="2525363"/>
          </a:xfrm>
          <a:prstGeom prst="rect">
            <a:avLst/>
          </a:prstGeom>
        </p:spPr>
      </p:pic>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3"/>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Tree>
    <p:extLst>
      <p:ext uri="{BB962C8B-B14F-4D97-AF65-F5344CB8AC3E}">
        <p14:creationId xmlns:p14="http://schemas.microsoft.com/office/powerpoint/2010/main" val="12201134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Answer: Bias systematically increases as time structuredness decreases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pic>
        <p:nvPicPr>
          <p:cNvPr id="8" name="Picture 7">
            <a:extLst>
              <a:ext uri="{FF2B5EF4-FFF2-40B4-BE49-F238E27FC236}">
                <a16:creationId xmlns:a16="http://schemas.microsoft.com/office/drawing/2014/main" id="{308937B0-136A-6A80-2CE7-074520DF4BC5}"/>
              </a:ext>
            </a:extLst>
          </p:cNvPr>
          <p:cNvPicPr>
            <a:picLocks noChangeAspect="1"/>
          </p:cNvPicPr>
          <p:nvPr/>
        </p:nvPicPr>
        <p:blipFill>
          <a:blip r:embed="rId2"/>
          <a:stretch>
            <a:fillRect/>
          </a:stretch>
        </p:blipFill>
        <p:spPr>
          <a:xfrm>
            <a:off x="1004146" y="2732319"/>
            <a:ext cx="3317214" cy="2525363"/>
          </a:xfrm>
          <a:prstGeom prst="rect">
            <a:avLst/>
          </a:prstGeom>
        </p:spPr>
      </p:pic>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pic>
        <p:nvPicPr>
          <p:cNvPr id="10" name="Picture 9">
            <a:extLst>
              <a:ext uri="{FF2B5EF4-FFF2-40B4-BE49-F238E27FC236}">
                <a16:creationId xmlns:a16="http://schemas.microsoft.com/office/drawing/2014/main" id="{FBBE9BC9-6A6B-F84C-D8B9-27BE56545E51}"/>
              </a:ext>
            </a:extLst>
          </p:cNvPr>
          <p:cNvPicPr>
            <a:picLocks noChangeAspect="1"/>
          </p:cNvPicPr>
          <p:nvPr/>
        </p:nvPicPr>
        <p:blipFill>
          <a:blip r:embed="rId3"/>
          <a:stretch>
            <a:fillRect/>
          </a:stretch>
        </p:blipFill>
        <p:spPr>
          <a:xfrm>
            <a:off x="4432556" y="2742428"/>
            <a:ext cx="3326888" cy="2525360"/>
          </a:xfrm>
          <a:prstGeom prst="rect">
            <a:avLst/>
          </a:prstGeom>
        </p:spPr>
      </p:pic>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4"/>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Tree>
    <p:extLst>
      <p:ext uri="{BB962C8B-B14F-4D97-AF65-F5344CB8AC3E}">
        <p14:creationId xmlns:p14="http://schemas.microsoft.com/office/powerpoint/2010/main" val="36080485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Answer: Bias systematically increases as time structuredness decreases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pic>
        <p:nvPicPr>
          <p:cNvPr id="8" name="Picture 7">
            <a:extLst>
              <a:ext uri="{FF2B5EF4-FFF2-40B4-BE49-F238E27FC236}">
                <a16:creationId xmlns:a16="http://schemas.microsoft.com/office/drawing/2014/main" id="{308937B0-136A-6A80-2CE7-074520DF4BC5}"/>
              </a:ext>
            </a:extLst>
          </p:cNvPr>
          <p:cNvPicPr>
            <a:picLocks noChangeAspect="1"/>
          </p:cNvPicPr>
          <p:nvPr/>
        </p:nvPicPr>
        <p:blipFill>
          <a:blip r:embed="rId2"/>
          <a:stretch>
            <a:fillRect/>
          </a:stretch>
        </p:blipFill>
        <p:spPr>
          <a:xfrm>
            <a:off x="1004146" y="2732319"/>
            <a:ext cx="3317214" cy="2525363"/>
          </a:xfrm>
          <a:prstGeom prst="rect">
            <a:avLst/>
          </a:prstGeom>
        </p:spPr>
      </p:pic>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pic>
        <p:nvPicPr>
          <p:cNvPr id="10" name="Picture 9">
            <a:extLst>
              <a:ext uri="{FF2B5EF4-FFF2-40B4-BE49-F238E27FC236}">
                <a16:creationId xmlns:a16="http://schemas.microsoft.com/office/drawing/2014/main" id="{FBBE9BC9-6A6B-F84C-D8B9-27BE56545E51}"/>
              </a:ext>
            </a:extLst>
          </p:cNvPr>
          <p:cNvPicPr>
            <a:picLocks noChangeAspect="1"/>
          </p:cNvPicPr>
          <p:nvPr/>
        </p:nvPicPr>
        <p:blipFill>
          <a:blip r:embed="rId3"/>
          <a:stretch>
            <a:fillRect/>
          </a:stretch>
        </p:blipFill>
        <p:spPr>
          <a:xfrm>
            <a:off x="4432556" y="2742428"/>
            <a:ext cx="3326888" cy="2525360"/>
          </a:xfrm>
          <a:prstGeom prst="rect">
            <a:avLst/>
          </a:prstGeom>
        </p:spPr>
      </p:pic>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2" name="Picture 11">
            <a:extLst>
              <a:ext uri="{FF2B5EF4-FFF2-40B4-BE49-F238E27FC236}">
                <a16:creationId xmlns:a16="http://schemas.microsoft.com/office/drawing/2014/main" id="{C12B3AE6-C8ED-14BD-FD52-DBC2158D307A}"/>
              </a:ext>
            </a:extLst>
          </p:cNvPr>
          <p:cNvPicPr>
            <a:picLocks noChangeAspect="1"/>
          </p:cNvPicPr>
          <p:nvPr/>
        </p:nvPicPr>
        <p:blipFill>
          <a:blip r:embed="rId4"/>
          <a:stretch>
            <a:fillRect/>
          </a:stretch>
        </p:blipFill>
        <p:spPr>
          <a:xfrm>
            <a:off x="7870640" y="2742428"/>
            <a:ext cx="3442999" cy="2638141"/>
          </a:xfrm>
          <a:prstGeom prst="rect">
            <a:avLst/>
          </a:prstGeom>
        </p:spPr>
      </p:pic>
      <p:sp>
        <p:nvSpPr>
          <p:cNvPr id="13" name="TextBox 12">
            <a:extLst>
              <a:ext uri="{FF2B5EF4-FFF2-40B4-BE49-F238E27FC236}">
                <a16:creationId xmlns:a16="http://schemas.microsoft.com/office/drawing/2014/main" id="{C068B858-C52C-6968-7EF6-A3CEAE33F86F}"/>
              </a:ext>
            </a:extLst>
          </p:cNvPr>
          <p:cNvSpPr txBox="1"/>
          <p:nvPr/>
        </p:nvSpPr>
        <p:spPr>
          <a:xfrm>
            <a:off x="7961818" y="2242434"/>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5"/>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Tree>
    <p:extLst>
      <p:ext uri="{BB962C8B-B14F-4D97-AF65-F5344CB8AC3E}">
        <p14:creationId xmlns:p14="http://schemas.microsoft.com/office/powerpoint/2010/main" val="38556983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Answer: Bias systematically increases as time structuredness decreases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sp>
        <p:nvSpPr>
          <p:cNvPr id="13" name="TextBox 12">
            <a:extLst>
              <a:ext uri="{FF2B5EF4-FFF2-40B4-BE49-F238E27FC236}">
                <a16:creationId xmlns:a16="http://schemas.microsoft.com/office/drawing/2014/main" id="{C068B858-C52C-6968-7EF6-A3CEAE33F86F}"/>
              </a:ext>
            </a:extLst>
          </p:cNvPr>
          <p:cNvSpPr txBox="1"/>
          <p:nvPr/>
        </p:nvSpPr>
        <p:spPr>
          <a:xfrm>
            <a:off x="7961818" y="2242434"/>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pic>
        <p:nvPicPr>
          <p:cNvPr id="4" name="Picture 3">
            <a:extLst>
              <a:ext uri="{FF2B5EF4-FFF2-40B4-BE49-F238E27FC236}">
                <a16:creationId xmlns:a16="http://schemas.microsoft.com/office/drawing/2014/main" id="{D96EE973-6229-E297-E502-119FC5A6EC55}"/>
              </a:ext>
            </a:extLst>
          </p:cNvPr>
          <p:cNvPicPr>
            <a:picLocks noChangeAspect="1"/>
          </p:cNvPicPr>
          <p:nvPr/>
        </p:nvPicPr>
        <p:blipFill>
          <a:blip r:embed="rId3"/>
          <a:stretch>
            <a:fillRect/>
          </a:stretch>
        </p:blipFill>
        <p:spPr>
          <a:xfrm>
            <a:off x="7854739" y="2728022"/>
            <a:ext cx="3273043" cy="2600802"/>
          </a:xfrm>
          <a:prstGeom prst="rect">
            <a:avLst/>
          </a:prstGeom>
        </p:spPr>
      </p:pic>
      <p:pic>
        <p:nvPicPr>
          <p:cNvPr id="5" name="Picture 4">
            <a:extLst>
              <a:ext uri="{FF2B5EF4-FFF2-40B4-BE49-F238E27FC236}">
                <a16:creationId xmlns:a16="http://schemas.microsoft.com/office/drawing/2014/main" id="{0641CA00-9634-8C6C-7F7E-D730D7FAF624}"/>
              </a:ext>
            </a:extLst>
          </p:cNvPr>
          <p:cNvPicPr>
            <a:picLocks noChangeAspect="1"/>
          </p:cNvPicPr>
          <p:nvPr/>
        </p:nvPicPr>
        <p:blipFill>
          <a:blip r:embed="rId4"/>
          <a:stretch>
            <a:fillRect/>
          </a:stretch>
        </p:blipFill>
        <p:spPr>
          <a:xfrm>
            <a:off x="4372484" y="2734325"/>
            <a:ext cx="3326348" cy="2600802"/>
          </a:xfrm>
          <a:prstGeom prst="rect">
            <a:avLst/>
          </a:prstGeom>
        </p:spPr>
      </p:pic>
      <p:pic>
        <p:nvPicPr>
          <p:cNvPr id="6" name="Picture 5">
            <a:extLst>
              <a:ext uri="{FF2B5EF4-FFF2-40B4-BE49-F238E27FC236}">
                <a16:creationId xmlns:a16="http://schemas.microsoft.com/office/drawing/2014/main" id="{FB8AE896-FC8A-004F-720F-E75DF671A9D4}"/>
              </a:ext>
            </a:extLst>
          </p:cNvPr>
          <p:cNvPicPr>
            <a:picLocks noChangeAspect="1"/>
          </p:cNvPicPr>
          <p:nvPr/>
        </p:nvPicPr>
        <p:blipFill>
          <a:blip r:embed="rId5"/>
          <a:stretch>
            <a:fillRect/>
          </a:stretch>
        </p:blipFill>
        <p:spPr>
          <a:xfrm>
            <a:off x="899363" y="2693833"/>
            <a:ext cx="3317214" cy="2647070"/>
          </a:xfrm>
          <a:prstGeom prst="rect">
            <a:avLst/>
          </a:prstGeom>
        </p:spPr>
      </p:pic>
    </p:spTree>
    <p:extLst>
      <p:ext uri="{BB962C8B-B14F-4D97-AF65-F5344CB8AC3E}">
        <p14:creationId xmlns:p14="http://schemas.microsoft.com/office/powerpoint/2010/main" val="29458569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Answer: Bias systematically increases as time structuredness decreases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sp>
        <p:nvSpPr>
          <p:cNvPr id="13" name="TextBox 12">
            <a:extLst>
              <a:ext uri="{FF2B5EF4-FFF2-40B4-BE49-F238E27FC236}">
                <a16:creationId xmlns:a16="http://schemas.microsoft.com/office/drawing/2014/main" id="{C068B858-C52C-6968-7EF6-A3CEAE33F86F}"/>
              </a:ext>
            </a:extLst>
          </p:cNvPr>
          <p:cNvSpPr txBox="1"/>
          <p:nvPr/>
        </p:nvSpPr>
        <p:spPr>
          <a:xfrm>
            <a:off x="7961818" y="2242434"/>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pic>
        <p:nvPicPr>
          <p:cNvPr id="12" name="Picture 11">
            <a:extLst>
              <a:ext uri="{FF2B5EF4-FFF2-40B4-BE49-F238E27FC236}">
                <a16:creationId xmlns:a16="http://schemas.microsoft.com/office/drawing/2014/main" id="{0A7F218B-C597-3BF0-17F1-787C6FE1C57F}"/>
              </a:ext>
            </a:extLst>
          </p:cNvPr>
          <p:cNvPicPr>
            <a:picLocks noChangeAspect="1"/>
          </p:cNvPicPr>
          <p:nvPr/>
        </p:nvPicPr>
        <p:blipFill>
          <a:blip r:embed="rId3"/>
          <a:stretch>
            <a:fillRect/>
          </a:stretch>
        </p:blipFill>
        <p:spPr>
          <a:xfrm>
            <a:off x="981781" y="2662558"/>
            <a:ext cx="3252076" cy="2645757"/>
          </a:xfrm>
          <a:prstGeom prst="rect">
            <a:avLst/>
          </a:prstGeom>
        </p:spPr>
      </p:pic>
      <p:pic>
        <p:nvPicPr>
          <p:cNvPr id="15" name="Picture 14">
            <a:extLst>
              <a:ext uri="{FF2B5EF4-FFF2-40B4-BE49-F238E27FC236}">
                <a16:creationId xmlns:a16="http://schemas.microsoft.com/office/drawing/2014/main" id="{37F58805-9E83-F44A-972E-BC000257ADA0}"/>
              </a:ext>
            </a:extLst>
          </p:cNvPr>
          <p:cNvPicPr>
            <a:picLocks noChangeAspect="1"/>
          </p:cNvPicPr>
          <p:nvPr/>
        </p:nvPicPr>
        <p:blipFill>
          <a:blip r:embed="rId4"/>
          <a:stretch>
            <a:fillRect/>
          </a:stretch>
        </p:blipFill>
        <p:spPr>
          <a:xfrm>
            <a:off x="4465646" y="2697508"/>
            <a:ext cx="3260707" cy="2610806"/>
          </a:xfrm>
          <a:prstGeom prst="rect">
            <a:avLst/>
          </a:prstGeom>
        </p:spPr>
      </p:pic>
      <p:pic>
        <p:nvPicPr>
          <p:cNvPr id="16" name="Picture 15">
            <a:extLst>
              <a:ext uri="{FF2B5EF4-FFF2-40B4-BE49-F238E27FC236}">
                <a16:creationId xmlns:a16="http://schemas.microsoft.com/office/drawing/2014/main" id="{651C15CE-3AEB-DA9F-5D93-8F54A47F0501}"/>
              </a:ext>
            </a:extLst>
          </p:cNvPr>
          <p:cNvPicPr>
            <a:picLocks noChangeAspect="1"/>
          </p:cNvPicPr>
          <p:nvPr/>
        </p:nvPicPr>
        <p:blipFill>
          <a:blip r:embed="rId5"/>
          <a:stretch>
            <a:fillRect/>
          </a:stretch>
        </p:blipFill>
        <p:spPr>
          <a:xfrm>
            <a:off x="7900295" y="2716382"/>
            <a:ext cx="3295474" cy="2658722"/>
          </a:xfrm>
          <a:prstGeom prst="rect">
            <a:avLst/>
          </a:prstGeom>
        </p:spPr>
      </p:pic>
    </p:spTree>
    <p:extLst>
      <p:ext uri="{BB962C8B-B14F-4D97-AF65-F5344CB8AC3E}">
        <p14:creationId xmlns:p14="http://schemas.microsoft.com/office/powerpoint/2010/main" val="21701596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2" name="Picture 1">
            <a:extLst>
              <a:ext uri="{FF2B5EF4-FFF2-40B4-BE49-F238E27FC236}">
                <a16:creationId xmlns:a16="http://schemas.microsoft.com/office/drawing/2014/main" id="{5608EB28-89D9-9037-FD12-031998A3B570}"/>
              </a:ext>
            </a:extLst>
          </p:cNvPr>
          <p:cNvPicPr>
            <a:picLocks noChangeAspect="1"/>
          </p:cNvPicPr>
          <p:nvPr/>
        </p:nvPicPr>
        <p:blipFill>
          <a:blip r:embed="rId3"/>
          <a:stretch>
            <a:fillRect/>
          </a:stretch>
        </p:blipFill>
        <p:spPr>
          <a:xfrm>
            <a:off x="3343161" y="1568116"/>
            <a:ext cx="5556145" cy="4167109"/>
          </a:xfrm>
          <a:prstGeom prst="rect">
            <a:avLst/>
          </a:prstGeom>
        </p:spPr>
      </p:pic>
      <p:sp>
        <p:nvSpPr>
          <p:cNvPr id="6" name="Rectangle 5">
            <a:extLst>
              <a:ext uri="{FF2B5EF4-FFF2-40B4-BE49-F238E27FC236}">
                <a16:creationId xmlns:a16="http://schemas.microsoft.com/office/drawing/2014/main" id="{15999216-B8F0-D847-EAD2-40A9ED50D2E3}"/>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EE8DCF07-7EA9-2B12-9287-BB82532197B7}"/>
              </a:ext>
            </a:extLst>
          </p:cNvPr>
          <p:cNvSpPr>
            <a:spLocks noGrp="1"/>
          </p:cNvSpPr>
          <p:nvPr>
            <p:ph type="title"/>
          </p:nvPr>
        </p:nvSpPr>
        <p:spPr>
          <a:xfrm>
            <a:off x="724547" y="240600"/>
            <a:ext cx="10923739" cy="1080193"/>
          </a:xfrm>
        </p:spPr>
        <p:txBody>
          <a:bodyPr>
            <a:noAutofit/>
          </a:bodyPr>
          <a:lstStyle/>
          <a:p>
            <a:r>
              <a:rPr lang="en-US" sz="2800" dirty="0"/>
              <a:t>By assuming one response pattern, all individual curves are shifted to fit this response pattern</a:t>
            </a:r>
          </a:p>
        </p:txBody>
      </p:sp>
    </p:spTree>
    <p:extLst>
      <p:ext uri="{BB962C8B-B14F-4D97-AF65-F5344CB8AC3E}">
        <p14:creationId xmlns:p14="http://schemas.microsoft.com/office/powerpoint/2010/main" val="4121568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10" name="Picture 9">
            <a:extLst>
              <a:ext uri="{FF2B5EF4-FFF2-40B4-BE49-F238E27FC236}">
                <a16:creationId xmlns:a16="http://schemas.microsoft.com/office/drawing/2014/main" id="{2560F4CE-CFB7-02D1-A708-516F8B29D0D1}"/>
              </a:ext>
            </a:extLst>
          </p:cNvPr>
          <p:cNvPicPr>
            <a:picLocks noChangeAspect="1"/>
          </p:cNvPicPr>
          <p:nvPr/>
        </p:nvPicPr>
        <p:blipFill>
          <a:blip r:embed="rId3"/>
          <a:stretch>
            <a:fillRect/>
          </a:stretch>
        </p:blipFill>
        <p:spPr>
          <a:xfrm>
            <a:off x="3320500" y="1624188"/>
            <a:ext cx="5556145" cy="4167109"/>
          </a:xfrm>
          <a:prstGeom prst="rect">
            <a:avLst/>
          </a:prstGeom>
        </p:spPr>
      </p:pic>
      <p:pic>
        <p:nvPicPr>
          <p:cNvPr id="4" name="Picture 3">
            <a:extLst>
              <a:ext uri="{FF2B5EF4-FFF2-40B4-BE49-F238E27FC236}">
                <a16:creationId xmlns:a16="http://schemas.microsoft.com/office/drawing/2014/main" id="{F2FF3D12-3A94-34E7-4165-9C67BBA8C39C}"/>
              </a:ext>
            </a:extLst>
          </p:cNvPr>
          <p:cNvPicPr>
            <a:picLocks noChangeAspect="1"/>
          </p:cNvPicPr>
          <p:nvPr/>
        </p:nvPicPr>
        <p:blipFill>
          <a:blip r:embed="rId4"/>
          <a:stretch>
            <a:fillRect/>
          </a:stretch>
        </p:blipFill>
        <p:spPr>
          <a:xfrm>
            <a:off x="3320500" y="1624188"/>
            <a:ext cx="5556145" cy="4167109"/>
          </a:xfrm>
          <a:prstGeom prst="rect">
            <a:avLst/>
          </a:prstGeom>
        </p:spPr>
      </p:pic>
      <p:pic>
        <p:nvPicPr>
          <p:cNvPr id="5" name="Picture 4">
            <a:extLst>
              <a:ext uri="{FF2B5EF4-FFF2-40B4-BE49-F238E27FC236}">
                <a16:creationId xmlns:a16="http://schemas.microsoft.com/office/drawing/2014/main" id="{16FD3827-8ED8-EA72-C321-419042679994}"/>
              </a:ext>
            </a:extLst>
          </p:cNvPr>
          <p:cNvPicPr>
            <a:picLocks noChangeAspect="1"/>
          </p:cNvPicPr>
          <p:nvPr/>
        </p:nvPicPr>
        <p:blipFill>
          <a:blip r:embed="rId5"/>
          <a:stretch>
            <a:fillRect/>
          </a:stretch>
        </p:blipFill>
        <p:spPr>
          <a:xfrm>
            <a:off x="3295295" y="1624188"/>
            <a:ext cx="5556145" cy="4167109"/>
          </a:xfrm>
          <a:prstGeom prst="rect">
            <a:avLst/>
          </a:prstGeom>
        </p:spPr>
      </p:pic>
      <p:cxnSp>
        <p:nvCxnSpPr>
          <p:cNvPr id="7" name="Straight Arrow Connector 6">
            <a:extLst>
              <a:ext uri="{FF2B5EF4-FFF2-40B4-BE49-F238E27FC236}">
                <a16:creationId xmlns:a16="http://schemas.microsoft.com/office/drawing/2014/main" id="{848A108B-8B04-FB6D-EF33-8C3945DD84B5}"/>
              </a:ext>
            </a:extLst>
          </p:cNvPr>
          <p:cNvCxnSpPr/>
          <p:nvPr/>
        </p:nvCxnSpPr>
        <p:spPr>
          <a:xfrm flipH="1">
            <a:off x="4052397" y="4620842"/>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77E9FC-6D13-7697-582A-6BAF797553A1}"/>
              </a:ext>
            </a:extLst>
          </p:cNvPr>
          <p:cNvCxnSpPr/>
          <p:nvPr/>
        </p:nvCxnSpPr>
        <p:spPr>
          <a:xfrm flipH="1">
            <a:off x="5064443" y="4620842"/>
            <a:ext cx="170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7C3083-54F7-D6F6-C251-4F24842CEDDC}"/>
              </a:ext>
            </a:extLst>
          </p:cNvPr>
          <p:cNvCxnSpPr>
            <a:cxnSpLocks/>
          </p:cNvCxnSpPr>
          <p:nvPr/>
        </p:nvCxnSpPr>
        <p:spPr>
          <a:xfrm flipH="1">
            <a:off x="6095999" y="3338674"/>
            <a:ext cx="320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C6EC5C-8E8D-37B0-CB2D-0EFA4B5AF0DE}"/>
              </a:ext>
            </a:extLst>
          </p:cNvPr>
          <p:cNvCxnSpPr>
            <a:cxnSpLocks/>
          </p:cNvCxnSpPr>
          <p:nvPr/>
        </p:nvCxnSpPr>
        <p:spPr>
          <a:xfrm flipH="1">
            <a:off x="8245292" y="2916152"/>
            <a:ext cx="35520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CDEE1F-64E9-07E2-2ADB-6788A6920891}"/>
              </a:ext>
            </a:extLst>
          </p:cNvPr>
          <p:cNvCxnSpPr>
            <a:cxnSpLocks/>
          </p:cNvCxnSpPr>
          <p:nvPr/>
        </p:nvCxnSpPr>
        <p:spPr>
          <a:xfrm flipH="1">
            <a:off x="7110962" y="2916152"/>
            <a:ext cx="236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42F1989-0A5A-F046-C637-C0FF5FAF8A2F}"/>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6166B8F3-BC19-E286-904C-7B87A64F7C9B}"/>
              </a:ext>
            </a:extLst>
          </p:cNvPr>
          <p:cNvSpPr>
            <a:spLocks noGrp="1"/>
          </p:cNvSpPr>
          <p:nvPr>
            <p:ph type="title"/>
          </p:nvPr>
        </p:nvSpPr>
        <p:spPr>
          <a:xfrm>
            <a:off x="724547" y="240600"/>
            <a:ext cx="10923739" cy="1080193"/>
          </a:xfrm>
        </p:spPr>
        <p:txBody>
          <a:bodyPr>
            <a:noAutofit/>
          </a:bodyPr>
          <a:lstStyle/>
          <a:p>
            <a:r>
              <a:rPr lang="en-US" sz="2800" dirty="0"/>
              <a:t>By assuming one response pattern, all individual curves are shifted to fit this response pattern</a:t>
            </a:r>
          </a:p>
        </p:txBody>
      </p:sp>
    </p:spTree>
    <p:extLst>
      <p:ext uri="{BB962C8B-B14F-4D97-AF65-F5344CB8AC3E}">
        <p14:creationId xmlns:p14="http://schemas.microsoft.com/office/powerpoint/2010/main" val="18143572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96DDA41-9DDA-1798-DDCF-AA99E0FA24C3}"/>
              </a:ext>
            </a:extLst>
          </p:cNvPr>
          <p:cNvPicPr>
            <a:picLocks noChangeAspect="1"/>
          </p:cNvPicPr>
          <p:nvPr/>
        </p:nvPicPr>
        <p:blipFill>
          <a:blip r:embed="rId3"/>
          <a:stretch>
            <a:fillRect/>
          </a:stretch>
        </p:blipFill>
        <p:spPr>
          <a:xfrm>
            <a:off x="3317927" y="1624188"/>
            <a:ext cx="5556145" cy="4167109"/>
          </a:xfrm>
          <a:prstGeom prst="rect">
            <a:avLst/>
          </a:prstGeom>
        </p:spPr>
      </p:pic>
      <p:sp>
        <p:nvSpPr>
          <p:cNvPr id="2" name="Title 1">
            <a:extLst>
              <a:ext uri="{FF2B5EF4-FFF2-40B4-BE49-F238E27FC236}">
                <a16:creationId xmlns:a16="http://schemas.microsoft.com/office/drawing/2014/main" id="{ED922AD0-9A24-2756-72D5-0C90BA061E87}"/>
              </a:ext>
            </a:extLst>
          </p:cNvPr>
          <p:cNvSpPr>
            <a:spLocks noGrp="1"/>
          </p:cNvSpPr>
          <p:nvPr>
            <p:ph type="title"/>
          </p:nvPr>
        </p:nvSpPr>
        <p:spPr>
          <a:xfrm>
            <a:off x="724547" y="240600"/>
            <a:ext cx="10923739" cy="1080193"/>
          </a:xfrm>
        </p:spPr>
        <p:txBody>
          <a:bodyPr>
            <a:noAutofit/>
          </a:bodyPr>
          <a:lstStyle/>
          <a:p>
            <a:r>
              <a:rPr lang="en-US" sz="2800" dirty="0"/>
              <a:t>By assuming one response pattern, all individual curves are shifted to fit this response pattern</a:t>
            </a:r>
          </a:p>
        </p:txBody>
      </p:sp>
      <p:sp>
        <p:nvSpPr>
          <p:cNvPr id="3" name="Footer Placeholder 2">
            <a:extLst>
              <a:ext uri="{FF2B5EF4-FFF2-40B4-BE49-F238E27FC236}">
                <a16:creationId xmlns:a16="http://schemas.microsoft.com/office/drawing/2014/main" id="{2D1CAB4E-D99F-92EC-80DA-45A949AD85FF}"/>
              </a:ext>
            </a:extLst>
          </p:cNvPr>
          <p:cNvSpPr>
            <a:spLocks noGrp="1"/>
          </p:cNvSpPr>
          <p:nvPr>
            <p:ph type="ftr" sz="quarter" idx="11"/>
          </p:nvPr>
        </p:nvSpPr>
        <p:spPr/>
        <p:txBody>
          <a:bodyPr/>
          <a:lstStyle/>
          <a:p>
            <a:pPr algn="l"/>
            <a:r>
              <a:rPr lang="en-US" dirty="0"/>
              <a:t>Experiment 3 - Discussion</a:t>
            </a:r>
          </a:p>
        </p:txBody>
      </p:sp>
      <p:pic>
        <p:nvPicPr>
          <p:cNvPr id="6" name="Picture 5">
            <a:extLst>
              <a:ext uri="{FF2B5EF4-FFF2-40B4-BE49-F238E27FC236}">
                <a16:creationId xmlns:a16="http://schemas.microsoft.com/office/drawing/2014/main" id="{84D0A0EA-B941-41C2-C7E9-8E08DEA4A2FE}"/>
              </a:ext>
            </a:extLst>
          </p:cNvPr>
          <p:cNvPicPr>
            <a:picLocks noChangeAspect="1"/>
          </p:cNvPicPr>
          <p:nvPr/>
        </p:nvPicPr>
        <p:blipFill>
          <a:blip r:embed="rId4"/>
          <a:stretch>
            <a:fillRect/>
          </a:stretch>
        </p:blipFill>
        <p:spPr>
          <a:xfrm>
            <a:off x="3295294" y="1624188"/>
            <a:ext cx="5556146" cy="4167109"/>
          </a:xfrm>
          <a:prstGeom prst="rect">
            <a:avLst/>
          </a:prstGeom>
        </p:spPr>
      </p:pic>
      <p:sp>
        <p:nvSpPr>
          <p:cNvPr id="17" name="Rectangle 16">
            <a:extLst>
              <a:ext uri="{FF2B5EF4-FFF2-40B4-BE49-F238E27FC236}">
                <a16:creationId xmlns:a16="http://schemas.microsoft.com/office/drawing/2014/main" id="{0058BB0E-D99A-C51C-35BE-E02D7B07F6A8}"/>
              </a:ext>
            </a:extLst>
          </p:cNvPr>
          <p:cNvSpPr/>
          <p:nvPr/>
        </p:nvSpPr>
        <p:spPr>
          <a:xfrm>
            <a:off x="3948545" y="1856509"/>
            <a:ext cx="4902895" cy="207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30496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3 - Methods</a:t>
            </a: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247941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9" name="TextBox 8">
            <a:extLst>
              <a:ext uri="{FF2B5EF4-FFF2-40B4-BE49-F238E27FC236}">
                <a16:creationId xmlns:a16="http://schemas.microsoft.com/office/drawing/2014/main" id="{B90F8653-8BC0-9B22-A6A3-A0D63E164C7E}"/>
              </a:ext>
            </a:extLst>
          </p:cNvPr>
          <p:cNvSpPr txBox="1"/>
          <p:nvPr/>
        </p:nvSpPr>
        <p:spPr>
          <a:xfrm>
            <a:off x="266111" y="2960274"/>
            <a:ext cx="3047603"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5043" y="3605544"/>
            <a:ext cx="3258024" cy="923330"/>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17" name="TextBox 16">
            <a:extLst>
              <a:ext uri="{FF2B5EF4-FFF2-40B4-BE49-F238E27FC236}">
                <a16:creationId xmlns:a16="http://schemas.microsoft.com/office/drawing/2014/main" id="{ACFE1681-B6C1-5553-DCE4-16918B6F8FD4}"/>
              </a:ext>
            </a:extLst>
          </p:cNvPr>
          <p:cNvSpPr txBox="1"/>
          <p:nvPr/>
        </p:nvSpPr>
        <p:spPr>
          <a:xfrm>
            <a:off x="5842588" y="5484194"/>
            <a:ext cx="1088760" cy="369332"/>
          </a:xfrm>
          <a:prstGeom prst="rect">
            <a:avLst/>
          </a:prstGeom>
          <a:noFill/>
        </p:spPr>
        <p:txBody>
          <a:bodyPr wrap="none" rtlCol="0">
            <a:spAutoFit/>
          </a:bodyPr>
          <a:lstStyle/>
          <a:p>
            <a:r>
              <a:rPr lang="en-US" i="1" dirty="0"/>
              <a:t>n = 1000</a:t>
            </a:r>
          </a:p>
        </p:txBody>
      </p:sp>
      <p:sp>
        <p:nvSpPr>
          <p:cNvPr id="4" name="TextBox 3">
            <a:extLst>
              <a:ext uri="{FF2B5EF4-FFF2-40B4-BE49-F238E27FC236}">
                <a16:creationId xmlns:a16="http://schemas.microsoft.com/office/drawing/2014/main" id="{B8265746-8072-877B-419E-8D76C4682E10}"/>
              </a:ext>
            </a:extLst>
          </p:cNvPr>
          <p:cNvSpPr txBox="1"/>
          <p:nvPr/>
        </p:nvSpPr>
        <p:spPr>
          <a:xfrm>
            <a:off x="237739" y="4501930"/>
            <a:ext cx="3398433" cy="923330"/>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Time structuredness (time structured, fast response rate, slow response rate</a:t>
            </a:r>
          </a:p>
        </p:txBody>
      </p:sp>
      <p:pic>
        <p:nvPicPr>
          <p:cNvPr id="25" name="Picture 24">
            <a:extLst>
              <a:ext uri="{FF2B5EF4-FFF2-40B4-BE49-F238E27FC236}">
                <a16:creationId xmlns:a16="http://schemas.microsoft.com/office/drawing/2014/main" id="{EC1AB7B1-B9F3-CBEA-45F6-2647895B160A}"/>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6" name="Picture 25">
            <a:extLst>
              <a:ext uri="{FF2B5EF4-FFF2-40B4-BE49-F238E27FC236}">
                <a16:creationId xmlns:a16="http://schemas.microsoft.com/office/drawing/2014/main" id="{7E093577-7F34-5E46-B971-088EDD069AEA}"/>
              </a:ext>
            </a:extLst>
          </p:cNvPr>
          <p:cNvPicPr>
            <a:picLocks noChangeAspect="1"/>
          </p:cNvPicPr>
          <p:nvPr/>
        </p:nvPicPr>
        <p:blipFill>
          <a:blip r:embed="rId6"/>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FA44D15-6BBF-695E-287D-FAD4273CDC33}"/>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9" name="TextBox 28">
                <a:extLst>
                  <a:ext uri="{FF2B5EF4-FFF2-40B4-BE49-F238E27FC236}">
                    <a16:creationId xmlns:a16="http://schemas.microsoft.com/office/drawing/2014/main" id="{1FA44D15-6BBF-695E-287D-FAD4273CDC33}"/>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96533841-AF51-8F13-BD0B-2341A7FE31BD}"/>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Experiment 3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Tree>
    <p:extLst>
      <p:ext uri="{BB962C8B-B14F-4D97-AF65-F5344CB8AC3E}">
        <p14:creationId xmlns:p14="http://schemas.microsoft.com/office/powerpoint/2010/main" val="333010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sp>
        <p:nvSpPr>
          <p:cNvPr id="16" name="TextBox 15">
            <a:extLst>
              <a:ext uri="{FF2B5EF4-FFF2-40B4-BE49-F238E27FC236}">
                <a16:creationId xmlns:a16="http://schemas.microsoft.com/office/drawing/2014/main" id="{675312EF-4130-7491-5832-8A647BF7965B}"/>
              </a:ext>
            </a:extLst>
          </p:cNvPr>
          <p:cNvSpPr txBox="1"/>
          <p:nvPr/>
        </p:nvSpPr>
        <p:spPr>
          <a:xfrm>
            <a:off x="3676289" y="1178493"/>
            <a:ext cx="1758321" cy="400110"/>
          </a:xfrm>
          <a:prstGeom prst="rect">
            <a:avLst/>
          </a:prstGeom>
          <a:noFill/>
        </p:spPr>
        <p:txBody>
          <a:bodyPr wrap="squar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71103" y="3415601"/>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4" name="Picture 3" descr="Rectangle&#10;&#10;Description automatically generated">
            <a:extLst>
              <a:ext uri="{FF2B5EF4-FFF2-40B4-BE49-F238E27FC236}">
                <a16:creationId xmlns:a16="http://schemas.microsoft.com/office/drawing/2014/main" id="{4D18D5B7-E647-E7E6-0900-2880854ACF04}"/>
              </a:ext>
            </a:extLst>
          </p:cNvPr>
          <p:cNvPicPr>
            <a:picLocks noChangeAspect="1"/>
          </p:cNvPicPr>
          <p:nvPr/>
        </p:nvPicPr>
        <p:blipFill>
          <a:blip r:embed="rId3"/>
          <a:stretch>
            <a:fillRect/>
          </a:stretch>
        </p:blipFill>
        <p:spPr>
          <a:xfrm>
            <a:off x="3078921" y="1625885"/>
            <a:ext cx="2763667" cy="1842444"/>
          </a:xfrm>
          <a:prstGeom prst="rect">
            <a:avLst/>
          </a:prstGeom>
        </p:spPr>
      </p:pic>
    </p:spTree>
    <p:extLst>
      <p:ext uri="{BB962C8B-B14F-4D97-AF65-F5344CB8AC3E}">
        <p14:creationId xmlns:p14="http://schemas.microsoft.com/office/powerpoint/2010/main" val="6216071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3 - Methods</a:t>
            </a: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247941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9" name="TextBox 8">
            <a:extLst>
              <a:ext uri="{FF2B5EF4-FFF2-40B4-BE49-F238E27FC236}">
                <a16:creationId xmlns:a16="http://schemas.microsoft.com/office/drawing/2014/main" id="{B90F8653-8BC0-9B22-A6A3-A0D63E164C7E}"/>
              </a:ext>
            </a:extLst>
          </p:cNvPr>
          <p:cNvSpPr txBox="1"/>
          <p:nvPr/>
        </p:nvSpPr>
        <p:spPr>
          <a:xfrm>
            <a:off x="266111" y="2960274"/>
            <a:ext cx="3047603"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5043" y="3605544"/>
            <a:ext cx="3258024" cy="923330"/>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309259" cy="923330"/>
          </a:xfrm>
          <a:prstGeom prst="rect">
            <a:avLst/>
          </a:prstGeom>
          <a:noFill/>
        </p:spPr>
        <p:txBody>
          <a:bodyPr wrap="square" rtlCol="0">
            <a:spAutoFit/>
          </a:bodyPr>
          <a:lstStyle/>
          <a:p>
            <a:r>
              <a:rPr lang="en-US" dirty="0">
                <a:latin typeface="Helvetica" pitchFamily="2" charset="0"/>
              </a:rPr>
              <a:t>Structured latent growth model + </a:t>
            </a:r>
            <a:r>
              <a:rPr lang="en-US" b="1" dirty="0">
                <a:latin typeface="Helvetica" pitchFamily="2" charset="0"/>
              </a:rPr>
              <a:t>definition variables</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17" name="TextBox 16">
            <a:extLst>
              <a:ext uri="{FF2B5EF4-FFF2-40B4-BE49-F238E27FC236}">
                <a16:creationId xmlns:a16="http://schemas.microsoft.com/office/drawing/2014/main" id="{ACFE1681-B6C1-5553-DCE4-16918B6F8FD4}"/>
              </a:ext>
            </a:extLst>
          </p:cNvPr>
          <p:cNvSpPr txBox="1"/>
          <p:nvPr/>
        </p:nvSpPr>
        <p:spPr>
          <a:xfrm>
            <a:off x="5842588" y="5484194"/>
            <a:ext cx="1088760" cy="369332"/>
          </a:xfrm>
          <a:prstGeom prst="rect">
            <a:avLst/>
          </a:prstGeom>
          <a:noFill/>
        </p:spPr>
        <p:txBody>
          <a:bodyPr wrap="none" rtlCol="0">
            <a:spAutoFit/>
          </a:bodyPr>
          <a:lstStyle/>
          <a:p>
            <a:r>
              <a:rPr lang="en-US" i="1" dirty="0"/>
              <a:t>n = 1000</a:t>
            </a:r>
          </a:p>
        </p:txBody>
      </p:sp>
      <p:sp>
        <p:nvSpPr>
          <p:cNvPr id="25" name="TextBox 24">
            <a:extLst>
              <a:ext uri="{FF2B5EF4-FFF2-40B4-BE49-F238E27FC236}">
                <a16:creationId xmlns:a16="http://schemas.microsoft.com/office/drawing/2014/main" id="{315F4992-0B4A-F64F-0D10-1717FC063740}"/>
              </a:ext>
            </a:extLst>
          </p:cNvPr>
          <p:cNvSpPr txBox="1"/>
          <p:nvPr/>
        </p:nvSpPr>
        <p:spPr>
          <a:xfrm>
            <a:off x="218870" y="4552031"/>
            <a:ext cx="3249608" cy="369332"/>
          </a:xfrm>
          <a:prstGeom prst="rect">
            <a:avLst/>
          </a:prstGeom>
          <a:noFill/>
        </p:spPr>
        <p:txBody>
          <a:bodyPr wrap="none" rtlCol="0">
            <a:spAutoFit/>
          </a:bodyPr>
          <a:lstStyle/>
          <a:p>
            <a:r>
              <a:rPr lang="en-US" b="1" dirty="0"/>
              <a:t>Constant</a:t>
            </a:r>
            <a:r>
              <a:rPr lang="en-US" dirty="0"/>
              <a:t>: slow response rate</a:t>
            </a:r>
            <a:endParaRPr lang="en-US" b="1" dirty="0"/>
          </a:p>
        </p:txBody>
      </p:sp>
      <p:pic>
        <p:nvPicPr>
          <p:cNvPr id="26" name="Picture 25">
            <a:extLst>
              <a:ext uri="{FF2B5EF4-FFF2-40B4-BE49-F238E27FC236}">
                <a16:creationId xmlns:a16="http://schemas.microsoft.com/office/drawing/2014/main" id="{96266194-A292-3FD3-77EE-7BED6DEFF5A8}"/>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7" name="Picture 26">
            <a:extLst>
              <a:ext uri="{FF2B5EF4-FFF2-40B4-BE49-F238E27FC236}">
                <a16:creationId xmlns:a16="http://schemas.microsoft.com/office/drawing/2014/main" id="{CBA59485-77CE-E57C-8A19-F67F2ECE816E}"/>
              </a:ext>
            </a:extLst>
          </p:cNvPr>
          <p:cNvPicPr>
            <a:picLocks noChangeAspect="1"/>
          </p:cNvPicPr>
          <p:nvPr/>
        </p:nvPicPr>
        <p:blipFill>
          <a:blip r:embed="rId6"/>
          <a:stretch>
            <a:fillRect/>
          </a:stretch>
        </p:blipFill>
        <p:spPr>
          <a:xfrm>
            <a:off x="6959643" y="1498875"/>
            <a:ext cx="2759286" cy="2069465"/>
          </a:xfrm>
          <a:prstGeom prst="rect">
            <a:avLst/>
          </a:prstGeom>
        </p:spPr>
      </p:pic>
      <p:sp>
        <p:nvSpPr>
          <p:cNvPr id="28" name="Title 1">
            <a:extLst>
              <a:ext uri="{FF2B5EF4-FFF2-40B4-BE49-F238E27FC236}">
                <a16:creationId xmlns:a16="http://schemas.microsoft.com/office/drawing/2014/main" id="{33F6F3CD-A7DB-BE02-8D3B-CA83BD3C78FF}"/>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Experiment 3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F7789B-C0D4-2CF8-FCEC-DD8FF33BC563}"/>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9" name="TextBox 28">
                <a:extLst>
                  <a:ext uri="{FF2B5EF4-FFF2-40B4-BE49-F238E27FC236}">
                    <a16:creationId xmlns:a16="http://schemas.microsoft.com/office/drawing/2014/main" id="{DCF7789B-C0D4-2CF8-FCEC-DD8FF33BC563}"/>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18006831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pic>
        <p:nvPicPr>
          <p:cNvPr id="8" name="Picture 7">
            <a:extLst>
              <a:ext uri="{FF2B5EF4-FFF2-40B4-BE49-F238E27FC236}">
                <a16:creationId xmlns:a16="http://schemas.microsoft.com/office/drawing/2014/main" id="{308937B0-136A-6A80-2CE7-074520DF4BC5}"/>
              </a:ext>
            </a:extLst>
          </p:cNvPr>
          <p:cNvPicPr>
            <a:picLocks noChangeAspect="1"/>
          </p:cNvPicPr>
          <p:nvPr/>
        </p:nvPicPr>
        <p:blipFill>
          <a:blip r:embed="rId2"/>
          <a:stretch>
            <a:fillRect/>
          </a:stretch>
        </p:blipFill>
        <p:spPr>
          <a:xfrm>
            <a:off x="1004146" y="2732319"/>
            <a:ext cx="3317214" cy="2525363"/>
          </a:xfrm>
          <a:prstGeom prst="rect">
            <a:avLst/>
          </a:prstGeom>
        </p:spPr>
      </p:pic>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pic>
        <p:nvPicPr>
          <p:cNvPr id="10" name="Picture 9">
            <a:extLst>
              <a:ext uri="{FF2B5EF4-FFF2-40B4-BE49-F238E27FC236}">
                <a16:creationId xmlns:a16="http://schemas.microsoft.com/office/drawing/2014/main" id="{FBBE9BC9-6A6B-F84C-D8B9-27BE56545E51}"/>
              </a:ext>
            </a:extLst>
          </p:cNvPr>
          <p:cNvPicPr>
            <a:picLocks noChangeAspect="1"/>
          </p:cNvPicPr>
          <p:nvPr/>
        </p:nvPicPr>
        <p:blipFill>
          <a:blip r:embed="rId3"/>
          <a:stretch>
            <a:fillRect/>
          </a:stretch>
        </p:blipFill>
        <p:spPr>
          <a:xfrm>
            <a:off x="4432556" y="2742428"/>
            <a:ext cx="3326888" cy="2525360"/>
          </a:xfrm>
          <a:prstGeom prst="rect">
            <a:avLst/>
          </a:prstGeom>
        </p:spPr>
      </p:pic>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2" name="Picture 11">
            <a:extLst>
              <a:ext uri="{FF2B5EF4-FFF2-40B4-BE49-F238E27FC236}">
                <a16:creationId xmlns:a16="http://schemas.microsoft.com/office/drawing/2014/main" id="{C12B3AE6-C8ED-14BD-FD52-DBC2158D307A}"/>
              </a:ext>
            </a:extLst>
          </p:cNvPr>
          <p:cNvPicPr>
            <a:picLocks noChangeAspect="1"/>
          </p:cNvPicPr>
          <p:nvPr/>
        </p:nvPicPr>
        <p:blipFill>
          <a:blip r:embed="rId4"/>
          <a:stretch>
            <a:fillRect/>
          </a:stretch>
        </p:blipFill>
        <p:spPr>
          <a:xfrm>
            <a:off x="7870640" y="2742428"/>
            <a:ext cx="3442999" cy="2638141"/>
          </a:xfrm>
          <a:prstGeom prst="rect">
            <a:avLst/>
          </a:prstGeom>
        </p:spPr>
      </p:pic>
      <p:sp>
        <p:nvSpPr>
          <p:cNvPr id="13" name="TextBox 12">
            <a:extLst>
              <a:ext uri="{FF2B5EF4-FFF2-40B4-BE49-F238E27FC236}">
                <a16:creationId xmlns:a16="http://schemas.microsoft.com/office/drawing/2014/main" id="{C068B858-C52C-6968-7EF6-A3CEAE33F86F}"/>
              </a:ext>
            </a:extLst>
          </p:cNvPr>
          <p:cNvSpPr txBox="1"/>
          <p:nvPr/>
        </p:nvSpPr>
        <p:spPr>
          <a:xfrm>
            <a:off x="7961818" y="2242434"/>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5"/>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Tree>
    <p:extLst>
      <p:ext uri="{BB962C8B-B14F-4D97-AF65-F5344CB8AC3E}">
        <p14:creationId xmlns:p14="http://schemas.microsoft.com/office/powerpoint/2010/main" val="151402756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pic>
        <p:nvPicPr>
          <p:cNvPr id="8" name="Picture 7">
            <a:extLst>
              <a:ext uri="{FF2B5EF4-FFF2-40B4-BE49-F238E27FC236}">
                <a16:creationId xmlns:a16="http://schemas.microsoft.com/office/drawing/2014/main" id="{308937B0-136A-6A80-2CE7-074520DF4BC5}"/>
              </a:ext>
            </a:extLst>
          </p:cNvPr>
          <p:cNvPicPr>
            <a:picLocks noChangeAspect="1"/>
          </p:cNvPicPr>
          <p:nvPr/>
        </p:nvPicPr>
        <p:blipFill>
          <a:blip r:embed="rId2"/>
          <a:stretch>
            <a:fillRect/>
          </a:stretch>
        </p:blipFill>
        <p:spPr>
          <a:xfrm>
            <a:off x="1004146" y="2732319"/>
            <a:ext cx="3317214" cy="2525363"/>
          </a:xfrm>
          <a:prstGeom prst="rect">
            <a:avLst/>
          </a:prstGeom>
        </p:spPr>
      </p:pic>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pic>
        <p:nvPicPr>
          <p:cNvPr id="10" name="Picture 9">
            <a:extLst>
              <a:ext uri="{FF2B5EF4-FFF2-40B4-BE49-F238E27FC236}">
                <a16:creationId xmlns:a16="http://schemas.microsoft.com/office/drawing/2014/main" id="{FBBE9BC9-6A6B-F84C-D8B9-27BE56545E51}"/>
              </a:ext>
            </a:extLst>
          </p:cNvPr>
          <p:cNvPicPr>
            <a:picLocks noChangeAspect="1"/>
          </p:cNvPicPr>
          <p:nvPr/>
        </p:nvPicPr>
        <p:blipFill>
          <a:blip r:embed="rId3"/>
          <a:stretch>
            <a:fillRect/>
          </a:stretch>
        </p:blipFill>
        <p:spPr>
          <a:xfrm>
            <a:off x="4432556" y="2742428"/>
            <a:ext cx="3326888" cy="2525360"/>
          </a:xfrm>
          <a:prstGeom prst="rect">
            <a:avLst/>
          </a:prstGeom>
        </p:spPr>
      </p:pic>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4"/>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
        <p:nvSpPr>
          <p:cNvPr id="4" name="TextBox 3">
            <a:extLst>
              <a:ext uri="{FF2B5EF4-FFF2-40B4-BE49-F238E27FC236}">
                <a16:creationId xmlns:a16="http://schemas.microsoft.com/office/drawing/2014/main" id="{87C31575-FF0B-2C2E-3348-3CA19412A291}"/>
              </a:ext>
            </a:extLst>
          </p:cNvPr>
          <p:cNvSpPr txBox="1"/>
          <p:nvPr/>
        </p:nvSpPr>
        <p:spPr>
          <a:xfrm>
            <a:off x="7935675" y="2033960"/>
            <a:ext cx="3165964" cy="707886"/>
          </a:xfrm>
          <a:prstGeom prst="rect">
            <a:avLst/>
          </a:prstGeom>
          <a:noFill/>
        </p:spPr>
        <p:txBody>
          <a:bodyPr wrap="square" rtlCol="0">
            <a:spAutoFit/>
          </a:bodyPr>
          <a:lstStyle/>
          <a:p>
            <a:r>
              <a:rPr lang="en-US" sz="2000" i="1" dirty="0">
                <a:solidFill>
                  <a:srgbClr val="00182D"/>
                </a:solidFill>
                <a:latin typeface="Helvetica" pitchFamily="2" charset="0"/>
              </a:rPr>
              <a:t>Slow response rate + definition variables</a:t>
            </a:r>
          </a:p>
        </p:txBody>
      </p:sp>
      <p:pic>
        <p:nvPicPr>
          <p:cNvPr id="5" name="Picture 4">
            <a:extLst>
              <a:ext uri="{FF2B5EF4-FFF2-40B4-BE49-F238E27FC236}">
                <a16:creationId xmlns:a16="http://schemas.microsoft.com/office/drawing/2014/main" id="{E836464E-8F72-C88A-FC8E-5553DD17A55E}"/>
              </a:ext>
            </a:extLst>
          </p:cNvPr>
          <p:cNvPicPr>
            <a:picLocks noChangeAspect="1"/>
          </p:cNvPicPr>
          <p:nvPr/>
        </p:nvPicPr>
        <p:blipFill>
          <a:blip r:embed="rId5"/>
          <a:stretch>
            <a:fillRect/>
          </a:stretch>
        </p:blipFill>
        <p:spPr>
          <a:xfrm>
            <a:off x="7935676" y="2804085"/>
            <a:ext cx="3351820" cy="2582549"/>
          </a:xfrm>
          <a:prstGeom prst="rect">
            <a:avLst/>
          </a:prstGeom>
        </p:spPr>
      </p:pic>
    </p:spTree>
    <p:extLst>
      <p:ext uri="{BB962C8B-B14F-4D97-AF65-F5344CB8AC3E}">
        <p14:creationId xmlns:p14="http://schemas.microsoft.com/office/powerpoint/2010/main" val="41860206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pic>
        <p:nvPicPr>
          <p:cNvPr id="7" name="Picture 6">
            <a:extLst>
              <a:ext uri="{FF2B5EF4-FFF2-40B4-BE49-F238E27FC236}">
                <a16:creationId xmlns:a16="http://schemas.microsoft.com/office/drawing/2014/main" id="{88710EE7-8880-E49C-8763-B8CC6529AA98}"/>
              </a:ext>
            </a:extLst>
          </p:cNvPr>
          <p:cNvPicPr>
            <a:picLocks noChangeAspect="1"/>
          </p:cNvPicPr>
          <p:nvPr/>
        </p:nvPicPr>
        <p:blipFill>
          <a:blip r:embed="rId3"/>
          <a:stretch>
            <a:fillRect/>
          </a:stretch>
        </p:blipFill>
        <p:spPr>
          <a:xfrm>
            <a:off x="4453420" y="2754022"/>
            <a:ext cx="3326348" cy="2600802"/>
          </a:xfrm>
          <a:prstGeom prst="rect">
            <a:avLst/>
          </a:prstGeom>
        </p:spPr>
      </p:pic>
      <p:pic>
        <p:nvPicPr>
          <p:cNvPr id="15" name="Picture 14">
            <a:extLst>
              <a:ext uri="{FF2B5EF4-FFF2-40B4-BE49-F238E27FC236}">
                <a16:creationId xmlns:a16="http://schemas.microsoft.com/office/drawing/2014/main" id="{25894BA4-B86F-EC46-D2C4-21E2DE772ED1}"/>
              </a:ext>
            </a:extLst>
          </p:cNvPr>
          <p:cNvPicPr>
            <a:picLocks noChangeAspect="1"/>
          </p:cNvPicPr>
          <p:nvPr/>
        </p:nvPicPr>
        <p:blipFill>
          <a:blip r:embed="rId4"/>
          <a:stretch>
            <a:fillRect/>
          </a:stretch>
        </p:blipFill>
        <p:spPr>
          <a:xfrm>
            <a:off x="980299" y="2713530"/>
            <a:ext cx="3317214" cy="2647070"/>
          </a:xfrm>
          <a:prstGeom prst="rect">
            <a:avLst/>
          </a:prstGeom>
        </p:spPr>
      </p:pic>
      <p:sp>
        <p:nvSpPr>
          <p:cNvPr id="5" name="TextBox 4">
            <a:extLst>
              <a:ext uri="{FF2B5EF4-FFF2-40B4-BE49-F238E27FC236}">
                <a16:creationId xmlns:a16="http://schemas.microsoft.com/office/drawing/2014/main" id="{AFCBA51D-8DCE-C235-E91D-3800C1C8FBCB}"/>
              </a:ext>
            </a:extLst>
          </p:cNvPr>
          <p:cNvSpPr txBox="1"/>
          <p:nvPr/>
        </p:nvSpPr>
        <p:spPr>
          <a:xfrm>
            <a:off x="8010164" y="2299033"/>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8" name="Picture 7">
            <a:extLst>
              <a:ext uri="{FF2B5EF4-FFF2-40B4-BE49-F238E27FC236}">
                <a16:creationId xmlns:a16="http://schemas.microsoft.com/office/drawing/2014/main" id="{0B2C247B-DFD8-7DF7-7E9B-06DD093F2F07}"/>
              </a:ext>
            </a:extLst>
          </p:cNvPr>
          <p:cNvPicPr>
            <a:picLocks noChangeAspect="1"/>
          </p:cNvPicPr>
          <p:nvPr/>
        </p:nvPicPr>
        <p:blipFill>
          <a:blip r:embed="rId5"/>
          <a:stretch>
            <a:fillRect/>
          </a:stretch>
        </p:blipFill>
        <p:spPr>
          <a:xfrm>
            <a:off x="7963157" y="2796679"/>
            <a:ext cx="3273043" cy="2600802"/>
          </a:xfrm>
          <a:prstGeom prst="rect">
            <a:avLst/>
          </a:prstGeom>
        </p:spPr>
      </p:pic>
    </p:spTree>
    <p:extLst>
      <p:ext uri="{BB962C8B-B14F-4D97-AF65-F5344CB8AC3E}">
        <p14:creationId xmlns:p14="http://schemas.microsoft.com/office/powerpoint/2010/main" val="27549117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pic>
        <p:nvPicPr>
          <p:cNvPr id="7" name="Picture 6">
            <a:extLst>
              <a:ext uri="{FF2B5EF4-FFF2-40B4-BE49-F238E27FC236}">
                <a16:creationId xmlns:a16="http://schemas.microsoft.com/office/drawing/2014/main" id="{88710EE7-8880-E49C-8763-B8CC6529AA98}"/>
              </a:ext>
            </a:extLst>
          </p:cNvPr>
          <p:cNvPicPr>
            <a:picLocks noChangeAspect="1"/>
          </p:cNvPicPr>
          <p:nvPr/>
        </p:nvPicPr>
        <p:blipFill>
          <a:blip r:embed="rId3"/>
          <a:stretch>
            <a:fillRect/>
          </a:stretch>
        </p:blipFill>
        <p:spPr>
          <a:xfrm>
            <a:off x="4453420" y="2754022"/>
            <a:ext cx="3326348" cy="2600802"/>
          </a:xfrm>
          <a:prstGeom prst="rect">
            <a:avLst/>
          </a:prstGeom>
        </p:spPr>
      </p:pic>
      <p:pic>
        <p:nvPicPr>
          <p:cNvPr id="15" name="Picture 14">
            <a:extLst>
              <a:ext uri="{FF2B5EF4-FFF2-40B4-BE49-F238E27FC236}">
                <a16:creationId xmlns:a16="http://schemas.microsoft.com/office/drawing/2014/main" id="{25894BA4-B86F-EC46-D2C4-21E2DE772ED1}"/>
              </a:ext>
            </a:extLst>
          </p:cNvPr>
          <p:cNvPicPr>
            <a:picLocks noChangeAspect="1"/>
          </p:cNvPicPr>
          <p:nvPr/>
        </p:nvPicPr>
        <p:blipFill>
          <a:blip r:embed="rId4"/>
          <a:stretch>
            <a:fillRect/>
          </a:stretch>
        </p:blipFill>
        <p:spPr>
          <a:xfrm>
            <a:off x="980299" y="2713530"/>
            <a:ext cx="3317214" cy="2647070"/>
          </a:xfrm>
          <a:prstGeom prst="rect">
            <a:avLst/>
          </a:prstGeom>
        </p:spPr>
      </p:pic>
      <p:pic>
        <p:nvPicPr>
          <p:cNvPr id="8" name="Picture 7">
            <a:extLst>
              <a:ext uri="{FF2B5EF4-FFF2-40B4-BE49-F238E27FC236}">
                <a16:creationId xmlns:a16="http://schemas.microsoft.com/office/drawing/2014/main" id="{0B2C247B-DFD8-7DF7-7E9B-06DD093F2F07}"/>
              </a:ext>
            </a:extLst>
          </p:cNvPr>
          <p:cNvPicPr>
            <a:picLocks noChangeAspect="1"/>
          </p:cNvPicPr>
          <p:nvPr/>
        </p:nvPicPr>
        <p:blipFill>
          <a:blip r:embed="rId5"/>
          <a:stretch>
            <a:fillRect/>
          </a:stretch>
        </p:blipFill>
        <p:spPr>
          <a:xfrm>
            <a:off x="7963157" y="2796679"/>
            <a:ext cx="3273043" cy="2600802"/>
          </a:xfrm>
          <a:prstGeom prst="rect">
            <a:avLst/>
          </a:prstGeom>
        </p:spPr>
      </p:pic>
      <p:sp>
        <p:nvSpPr>
          <p:cNvPr id="10" name="TextBox 9">
            <a:extLst>
              <a:ext uri="{FF2B5EF4-FFF2-40B4-BE49-F238E27FC236}">
                <a16:creationId xmlns:a16="http://schemas.microsoft.com/office/drawing/2014/main" id="{D8D53D88-E031-6DA9-D767-D4A2CBF5A651}"/>
              </a:ext>
            </a:extLst>
          </p:cNvPr>
          <p:cNvSpPr txBox="1"/>
          <p:nvPr/>
        </p:nvSpPr>
        <p:spPr>
          <a:xfrm>
            <a:off x="7935675" y="2033960"/>
            <a:ext cx="3165964" cy="707886"/>
          </a:xfrm>
          <a:prstGeom prst="rect">
            <a:avLst/>
          </a:prstGeom>
          <a:noFill/>
        </p:spPr>
        <p:txBody>
          <a:bodyPr wrap="square" rtlCol="0">
            <a:spAutoFit/>
          </a:bodyPr>
          <a:lstStyle/>
          <a:p>
            <a:r>
              <a:rPr lang="en-US" sz="2000" i="1" dirty="0">
                <a:solidFill>
                  <a:srgbClr val="00182D"/>
                </a:solidFill>
                <a:latin typeface="Helvetica" pitchFamily="2" charset="0"/>
              </a:rPr>
              <a:t>Slow response rate + definition variables</a:t>
            </a:r>
          </a:p>
        </p:txBody>
      </p:sp>
      <p:pic>
        <p:nvPicPr>
          <p:cNvPr id="12" name="Picture 11">
            <a:extLst>
              <a:ext uri="{FF2B5EF4-FFF2-40B4-BE49-F238E27FC236}">
                <a16:creationId xmlns:a16="http://schemas.microsoft.com/office/drawing/2014/main" id="{42FBDEEA-E164-8DC4-0AD5-E22B16646E9E}"/>
              </a:ext>
            </a:extLst>
          </p:cNvPr>
          <p:cNvPicPr>
            <a:picLocks noChangeAspect="1"/>
          </p:cNvPicPr>
          <p:nvPr/>
        </p:nvPicPr>
        <p:blipFill>
          <a:blip r:embed="rId6"/>
          <a:stretch>
            <a:fillRect/>
          </a:stretch>
        </p:blipFill>
        <p:spPr>
          <a:xfrm>
            <a:off x="8046465" y="2846035"/>
            <a:ext cx="3203866" cy="2508789"/>
          </a:xfrm>
          <a:prstGeom prst="rect">
            <a:avLst/>
          </a:prstGeom>
        </p:spPr>
      </p:pic>
    </p:spTree>
    <p:extLst>
      <p:ext uri="{BB962C8B-B14F-4D97-AF65-F5344CB8AC3E}">
        <p14:creationId xmlns:p14="http://schemas.microsoft.com/office/powerpoint/2010/main" val="13880251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sp>
        <p:nvSpPr>
          <p:cNvPr id="5" name="TextBox 4">
            <a:extLst>
              <a:ext uri="{FF2B5EF4-FFF2-40B4-BE49-F238E27FC236}">
                <a16:creationId xmlns:a16="http://schemas.microsoft.com/office/drawing/2014/main" id="{AFCBA51D-8DCE-C235-E91D-3800C1C8FBCB}"/>
              </a:ext>
            </a:extLst>
          </p:cNvPr>
          <p:cNvSpPr txBox="1"/>
          <p:nvPr/>
        </p:nvSpPr>
        <p:spPr>
          <a:xfrm>
            <a:off x="8010164" y="2299033"/>
            <a:ext cx="2379177" cy="400110"/>
          </a:xfrm>
          <a:prstGeom prst="rect">
            <a:avLst/>
          </a:prstGeom>
          <a:noFill/>
        </p:spPr>
        <p:txBody>
          <a:bodyPr wrap="none" rtlCol="0">
            <a:spAutoFit/>
          </a:bodyPr>
          <a:lstStyle/>
          <a:p>
            <a:r>
              <a:rPr lang="en-US" sz="2000" i="1" dirty="0">
                <a:solidFill>
                  <a:srgbClr val="00182D"/>
                </a:solidFill>
                <a:latin typeface="Helvetica" pitchFamily="2" charset="0"/>
              </a:rPr>
              <a:t>Slow response rate</a:t>
            </a:r>
          </a:p>
        </p:txBody>
      </p:sp>
      <p:pic>
        <p:nvPicPr>
          <p:cNvPr id="4" name="Picture 3">
            <a:extLst>
              <a:ext uri="{FF2B5EF4-FFF2-40B4-BE49-F238E27FC236}">
                <a16:creationId xmlns:a16="http://schemas.microsoft.com/office/drawing/2014/main" id="{FBDDF725-0EA0-4158-5264-0EBB535B3AA1}"/>
              </a:ext>
            </a:extLst>
          </p:cNvPr>
          <p:cNvPicPr>
            <a:picLocks noChangeAspect="1"/>
          </p:cNvPicPr>
          <p:nvPr/>
        </p:nvPicPr>
        <p:blipFill>
          <a:blip r:embed="rId3"/>
          <a:stretch>
            <a:fillRect/>
          </a:stretch>
        </p:blipFill>
        <p:spPr>
          <a:xfrm>
            <a:off x="936680" y="2627608"/>
            <a:ext cx="3252076" cy="2645757"/>
          </a:xfrm>
          <a:prstGeom prst="rect">
            <a:avLst/>
          </a:prstGeom>
        </p:spPr>
      </p:pic>
      <p:pic>
        <p:nvPicPr>
          <p:cNvPr id="6" name="Picture 5">
            <a:extLst>
              <a:ext uri="{FF2B5EF4-FFF2-40B4-BE49-F238E27FC236}">
                <a16:creationId xmlns:a16="http://schemas.microsoft.com/office/drawing/2014/main" id="{EF0CBC3D-8AE7-C051-1B1D-D03A215CE863}"/>
              </a:ext>
            </a:extLst>
          </p:cNvPr>
          <p:cNvPicPr>
            <a:picLocks noChangeAspect="1"/>
          </p:cNvPicPr>
          <p:nvPr/>
        </p:nvPicPr>
        <p:blipFill>
          <a:blip r:embed="rId4"/>
          <a:stretch>
            <a:fillRect/>
          </a:stretch>
        </p:blipFill>
        <p:spPr>
          <a:xfrm>
            <a:off x="4420545" y="2662558"/>
            <a:ext cx="3260707" cy="2610806"/>
          </a:xfrm>
          <a:prstGeom prst="rect">
            <a:avLst/>
          </a:prstGeom>
        </p:spPr>
      </p:pic>
      <p:pic>
        <p:nvPicPr>
          <p:cNvPr id="10" name="Picture 9">
            <a:extLst>
              <a:ext uri="{FF2B5EF4-FFF2-40B4-BE49-F238E27FC236}">
                <a16:creationId xmlns:a16="http://schemas.microsoft.com/office/drawing/2014/main" id="{86344651-AC23-322F-ED8A-E9F57C823D01}"/>
              </a:ext>
            </a:extLst>
          </p:cNvPr>
          <p:cNvPicPr>
            <a:picLocks noChangeAspect="1"/>
          </p:cNvPicPr>
          <p:nvPr/>
        </p:nvPicPr>
        <p:blipFill>
          <a:blip r:embed="rId5"/>
          <a:stretch>
            <a:fillRect/>
          </a:stretch>
        </p:blipFill>
        <p:spPr>
          <a:xfrm>
            <a:off x="7869392" y="2686269"/>
            <a:ext cx="3426818" cy="2764687"/>
          </a:xfrm>
          <a:prstGeom prst="rect">
            <a:avLst/>
          </a:prstGeom>
        </p:spPr>
      </p:pic>
    </p:spTree>
    <p:extLst>
      <p:ext uri="{BB962C8B-B14F-4D97-AF65-F5344CB8AC3E}">
        <p14:creationId xmlns:p14="http://schemas.microsoft.com/office/powerpoint/2010/main" val="18302966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13B-9F48-7B4F-CFBA-A9C43E3D5B4E}"/>
              </a:ext>
            </a:extLst>
          </p:cNvPr>
          <p:cNvSpPr>
            <a:spLocks noGrp="1"/>
          </p:cNvSpPr>
          <p:nvPr>
            <p:ph type="title"/>
          </p:nvPr>
        </p:nvSpPr>
        <p:spPr>
          <a:xfrm>
            <a:off x="724547" y="240601"/>
            <a:ext cx="10403235" cy="1061154"/>
          </a:xfrm>
        </p:spPr>
        <p:txBody>
          <a:bodyPr>
            <a:noAutofit/>
          </a:bodyPr>
          <a:lstStyle/>
          <a:p>
            <a:r>
              <a:rPr lang="en-US" sz="2800" dirty="0"/>
              <a:t>Definition variables can be used to prevent low time </a:t>
            </a:r>
            <a:r>
              <a:rPr lang="en-US" sz="2800" dirty="0" err="1"/>
              <a:t>structurednesss</a:t>
            </a:r>
            <a:r>
              <a:rPr lang="en-US" sz="2800" dirty="0"/>
              <a:t> from inflating bias</a:t>
            </a:r>
          </a:p>
        </p:txBody>
      </p:sp>
      <p:sp>
        <p:nvSpPr>
          <p:cNvPr id="3" name="Footer Placeholder 2">
            <a:extLst>
              <a:ext uri="{FF2B5EF4-FFF2-40B4-BE49-F238E27FC236}">
                <a16:creationId xmlns:a16="http://schemas.microsoft.com/office/drawing/2014/main" id="{1D7CB404-AC84-0F65-9CBA-2E0E3A1A5352}"/>
              </a:ext>
            </a:extLst>
          </p:cNvPr>
          <p:cNvSpPr>
            <a:spLocks noGrp="1"/>
          </p:cNvSpPr>
          <p:nvPr>
            <p:ph type="ftr" sz="quarter" idx="11"/>
          </p:nvPr>
        </p:nvSpPr>
        <p:spPr/>
        <p:txBody>
          <a:bodyPr/>
          <a:lstStyle/>
          <a:p>
            <a:pPr algn="l"/>
            <a:r>
              <a:rPr lang="en-US" dirty="0"/>
              <a:t>Experiment 3 - Results</a:t>
            </a:r>
          </a:p>
        </p:txBody>
      </p:sp>
      <p:sp>
        <p:nvSpPr>
          <p:cNvPr id="9" name="TextBox 8">
            <a:extLst>
              <a:ext uri="{FF2B5EF4-FFF2-40B4-BE49-F238E27FC236}">
                <a16:creationId xmlns:a16="http://schemas.microsoft.com/office/drawing/2014/main" id="{7BEF47FC-068B-8C7B-D4A4-61F977299BE3}"/>
              </a:ext>
            </a:extLst>
          </p:cNvPr>
          <p:cNvSpPr txBox="1"/>
          <p:nvPr/>
        </p:nvSpPr>
        <p:spPr>
          <a:xfrm>
            <a:off x="1075619" y="2034542"/>
            <a:ext cx="3174267" cy="707886"/>
          </a:xfrm>
          <a:prstGeom prst="rect">
            <a:avLst/>
          </a:prstGeom>
          <a:noFill/>
        </p:spPr>
        <p:txBody>
          <a:bodyPr wrap="none" rtlCol="0">
            <a:spAutoFit/>
          </a:bodyPr>
          <a:lstStyle/>
          <a:p>
            <a:r>
              <a:rPr lang="en-US" sz="2000" i="1" dirty="0">
                <a:solidFill>
                  <a:srgbClr val="00182D"/>
                </a:solidFill>
                <a:latin typeface="Helvetica" pitchFamily="2" charset="0"/>
              </a:rPr>
              <a:t>Time structured data </a:t>
            </a:r>
          </a:p>
          <a:p>
            <a:r>
              <a:rPr lang="en-US" sz="2000" i="1" dirty="0">
                <a:solidFill>
                  <a:srgbClr val="00182D"/>
                </a:solidFill>
                <a:latin typeface="Helvetica" pitchFamily="2" charset="0"/>
              </a:rPr>
              <a:t>(immediate response rate)</a:t>
            </a:r>
          </a:p>
        </p:txBody>
      </p:sp>
      <p:sp>
        <p:nvSpPr>
          <p:cNvPr id="11" name="TextBox 10">
            <a:extLst>
              <a:ext uri="{FF2B5EF4-FFF2-40B4-BE49-F238E27FC236}">
                <a16:creationId xmlns:a16="http://schemas.microsoft.com/office/drawing/2014/main" id="{2F4C50BE-A7A1-4C1F-3323-6FE330B790C3}"/>
              </a:ext>
            </a:extLst>
          </p:cNvPr>
          <p:cNvSpPr txBox="1"/>
          <p:nvPr/>
        </p:nvSpPr>
        <p:spPr>
          <a:xfrm>
            <a:off x="4584901" y="2234456"/>
            <a:ext cx="2319866" cy="400110"/>
          </a:xfrm>
          <a:prstGeom prst="rect">
            <a:avLst/>
          </a:prstGeom>
          <a:noFill/>
        </p:spPr>
        <p:txBody>
          <a:bodyPr wrap="none" rtlCol="0">
            <a:spAutoFit/>
          </a:bodyPr>
          <a:lstStyle/>
          <a:p>
            <a:r>
              <a:rPr lang="en-US" sz="2000" i="1" dirty="0">
                <a:solidFill>
                  <a:srgbClr val="00182D"/>
                </a:solidFill>
                <a:latin typeface="Helvetica" pitchFamily="2" charset="0"/>
              </a:rPr>
              <a:t>Fast response rate</a:t>
            </a:r>
          </a:p>
        </p:txBody>
      </p:sp>
      <p:pic>
        <p:nvPicPr>
          <p:cNvPr id="14" name="Picture 13">
            <a:extLst>
              <a:ext uri="{FF2B5EF4-FFF2-40B4-BE49-F238E27FC236}">
                <a16:creationId xmlns:a16="http://schemas.microsoft.com/office/drawing/2014/main" id="{272DF222-205A-73C2-2D39-54F4849000D7}"/>
              </a:ext>
            </a:extLst>
          </p:cNvPr>
          <p:cNvPicPr>
            <a:picLocks noChangeAspect="1"/>
          </p:cNvPicPr>
          <p:nvPr/>
        </p:nvPicPr>
        <p:blipFill>
          <a:blip r:embed="rId2"/>
          <a:stretch>
            <a:fillRect/>
          </a:stretch>
        </p:blipFill>
        <p:spPr>
          <a:xfrm>
            <a:off x="8556149" y="5648672"/>
            <a:ext cx="3467100" cy="1066800"/>
          </a:xfrm>
          <a:prstGeom prst="rect">
            <a:avLst/>
          </a:prstGeom>
        </p:spPr>
      </p:pic>
      <p:cxnSp>
        <p:nvCxnSpPr>
          <p:cNvPr id="24" name="Straight Arrow Connector 23">
            <a:extLst>
              <a:ext uri="{FF2B5EF4-FFF2-40B4-BE49-F238E27FC236}">
                <a16:creationId xmlns:a16="http://schemas.microsoft.com/office/drawing/2014/main" id="{87170BA9-3375-0715-4080-1298D9463EDD}"/>
              </a:ext>
            </a:extLst>
          </p:cNvPr>
          <p:cNvCxnSpPr>
            <a:cxnSpLocks/>
          </p:cNvCxnSpPr>
          <p:nvPr/>
        </p:nvCxnSpPr>
        <p:spPr>
          <a:xfrm>
            <a:off x="1103787" y="1929770"/>
            <a:ext cx="10183709" cy="0"/>
          </a:xfrm>
          <a:prstGeom prst="straightConnector1">
            <a:avLst/>
          </a:prstGeom>
          <a:ln w="254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9585B2-F126-D162-2432-92468E9E40DB}"/>
              </a:ext>
            </a:extLst>
          </p:cNvPr>
          <p:cNvSpPr txBox="1"/>
          <p:nvPr/>
        </p:nvSpPr>
        <p:spPr>
          <a:xfrm>
            <a:off x="5130285" y="1184064"/>
            <a:ext cx="2734338" cy="430887"/>
          </a:xfrm>
          <a:prstGeom prst="rect">
            <a:avLst/>
          </a:prstGeom>
          <a:noFill/>
        </p:spPr>
        <p:txBody>
          <a:bodyPr wrap="none" rtlCol="0">
            <a:spAutoFit/>
          </a:bodyPr>
          <a:lstStyle/>
          <a:p>
            <a:r>
              <a:rPr lang="en-US" sz="2200" i="1" dirty="0">
                <a:latin typeface="Helvetica" pitchFamily="2" charset="0"/>
              </a:rPr>
              <a:t>Time structuredness</a:t>
            </a:r>
          </a:p>
        </p:txBody>
      </p:sp>
      <p:sp>
        <p:nvSpPr>
          <p:cNvPr id="26" name="TextBox 25">
            <a:extLst>
              <a:ext uri="{FF2B5EF4-FFF2-40B4-BE49-F238E27FC236}">
                <a16:creationId xmlns:a16="http://schemas.microsoft.com/office/drawing/2014/main" id="{21671968-B990-8878-5BD4-3E9129F433B3}"/>
              </a:ext>
            </a:extLst>
          </p:cNvPr>
          <p:cNvSpPr txBox="1"/>
          <p:nvPr/>
        </p:nvSpPr>
        <p:spPr>
          <a:xfrm>
            <a:off x="1103787" y="1199628"/>
            <a:ext cx="659155" cy="369332"/>
          </a:xfrm>
          <a:prstGeom prst="rect">
            <a:avLst/>
          </a:prstGeom>
          <a:noFill/>
        </p:spPr>
        <p:txBody>
          <a:bodyPr wrap="none" rtlCol="0">
            <a:spAutoFit/>
          </a:bodyPr>
          <a:lstStyle/>
          <a:p>
            <a:r>
              <a:rPr lang="en-US" i="1" dirty="0"/>
              <a:t>High</a:t>
            </a:r>
          </a:p>
        </p:txBody>
      </p:sp>
      <p:sp>
        <p:nvSpPr>
          <p:cNvPr id="27" name="TextBox 26">
            <a:extLst>
              <a:ext uri="{FF2B5EF4-FFF2-40B4-BE49-F238E27FC236}">
                <a16:creationId xmlns:a16="http://schemas.microsoft.com/office/drawing/2014/main" id="{F9F0EA4E-7A28-B395-8002-29D01E6C3F53}"/>
              </a:ext>
            </a:extLst>
          </p:cNvPr>
          <p:cNvSpPr txBox="1"/>
          <p:nvPr/>
        </p:nvSpPr>
        <p:spPr>
          <a:xfrm>
            <a:off x="10628341" y="1199628"/>
            <a:ext cx="607859" cy="369332"/>
          </a:xfrm>
          <a:prstGeom prst="rect">
            <a:avLst/>
          </a:prstGeom>
          <a:noFill/>
        </p:spPr>
        <p:txBody>
          <a:bodyPr wrap="none" rtlCol="0">
            <a:spAutoFit/>
          </a:bodyPr>
          <a:lstStyle/>
          <a:p>
            <a:r>
              <a:rPr lang="en-US" i="1" dirty="0"/>
              <a:t>Low</a:t>
            </a:r>
          </a:p>
        </p:txBody>
      </p:sp>
      <p:sp>
        <p:nvSpPr>
          <p:cNvPr id="28" name="TextBox 27">
            <a:extLst>
              <a:ext uri="{FF2B5EF4-FFF2-40B4-BE49-F238E27FC236}">
                <a16:creationId xmlns:a16="http://schemas.microsoft.com/office/drawing/2014/main" id="{6C3B6BE1-1042-DE7E-174E-FE35D310E8FC}"/>
              </a:ext>
            </a:extLst>
          </p:cNvPr>
          <p:cNvSpPr txBox="1"/>
          <p:nvPr/>
        </p:nvSpPr>
        <p:spPr>
          <a:xfrm>
            <a:off x="5130285" y="1504689"/>
            <a:ext cx="2021707" cy="430887"/>
          </a:xfrm>
          <a:prstGeom prst="rect">
            <a:avLst/>
          </a:prstGeom>
          <a:noFill/>
        </p:spPr>
        <p:txBody>
          <a:bodyPr wrap="none" rtlCol="0">
            <a:spAutoFit/>
          </a:bodyPr>
          <a:lstStyle/>
          <a:p>
            <a:r>
              <a:rPr lang="en-US" sz="2200" i="1" dirty="0">
                <a:latin typeface="Helvetica" pitchFamily="2" charset="0"/>
              </a:rPr>
              <a:t>Response rate</a:t>
            </a:r>
          </a:p>
        </p:txBody>
      </p:sp>
      <p:sp>
        <p:nvSpPr>
          <p:cNvPr id="29" name="TextBox 28">
            <a:extLst>
              <a:ext uri="{FF2B5EF4-FFF2-40B4-BE49-F238E27FC236}">
                <a16:creationId xmlns:a16="http://schemas.microsoft.com/office/drawing/2014/main" id="{2A43615C-5255-8679-7F12-AE0B923CB3C6}"/>
              </a:ext>
            </a:extLst>
          </p:cNvPr>
          <p:cNvSpPr txBox="1"/>
          <p:nvPr/>
        </p:nvSpPr>
        <p:spPr>
          <a:xfrm>
            <a:off x="1103786" y="1535466"/>
            <a:ext cx="633507" cy="369332"/>
          </a:xfrm>
          <a:prstGeom prst="rect">
            <a:avLst/>
          </a:prstGeom>
          <a:noFill/>
        </p:spPr>
        <p:txBody>
          <a:bodyPr wrap="none" rtlCol="0">
            <a:spAutoFit/>
          </a:bodyPr>
          <a:lstStyle/>
          <a:p>
            <a:r>
              <a:rPr lang="en-US" i="1" dirty="0"/>
              <a:t>Fast</a:t>
            </a:r>
          </a:p>
        </p:txBody>
      </p:sp>
      <p:sp>
        <p:nvSpPr>
          <p:cNvPr id="30" name="TextBox 29">
            <a:extLst>
              <a:ext uri="{FF2B5EF4-FFF2-40B4-BE49-F238E27FC236}">
                <a16:creationId xmlns:a16="http://schemas.microsoft.com/office/drawing/2014/main" id="{0DCE1D23-FBAB-8FCE-10E9-C40D96548459}"/>
              </a:ext>
            </a:extLst>
          </p:cNvPr>
          <p:cNvSpPr txBox="1"/>
          <p:nvPr/>
        </p:nvSpPr>
        <p:spPr>
          <a:xfrm>
            <a:off x="10628340" y="1535466"/>
            <a:ext cx="684803" cy="369332"/>
          </a:xfrm>
          <a:prstGeom prst="rect">
            <a:avLst/>
          </a:prstGeom>
          <a:noFill/>
        </p:spPr>
        <p:txBody>
          <a:bodyPr wrap="none" rtlCol="0">
            <a:spAutoFit/>
          </a:bodyPr>
          <a:lstStyle/>
          <a:p>
            <a:r>
              <a:rPr lang="en-US" i="1" dirty="0"/>
              <a:t>Slow</a:t>
            </a:r>
          </a:p>
        </p:txBody>
      </p:sp>
      <p:sp>
        <p:nvSpPr>
          <p:cNvPr id="31" name="TextBox 30">
            <a:extLst>
              <a:ext uri="{FF2B5EF4-FFF2-40B4-BE49-F238E27FC236}">
                <a16:creationId xmlns:a16="http://schemas.microsoft.com/office/drawing/2014/main" id="{06D7DBCA-EEA3-18D2-89D0-51A42EF4FF0C}"/>
              </a:ext>
            </a:extLst>
          </p:cNvPr>
          <p:cNvSpPr txBox="1"/>
          <p:nvPr/>
        </p:nvSpPr>
        <p:spPr>
          <a:xfrm>
            <a:off x="5352695" y="5321281"/>
            <a:ext cx="1677062" cy="338554"/>
          </a:xfrm>
          <a:prstGeom prst="rect">
            <a:avLst/>
          </a:prstGeom>
          <a:noFill/>
        </p:spPr>
        <p:txBody>
          <a:bodyPr wrap="none" rtlCol="0">
            <a:spAutoFit/>
          </a:bodyPr>
          <a:lstStyle/>
          <a:p>
            <a:r>
              <a:rPr lang="en-US" sz="1600" dirty="0">
                <a:solidFill>
                  <a:srgbClr val="00182D"/>
                </a:solidFill>
                <a:latin typeface="Helvetica" pitchFamily="2" charset="0"/>
              </a:rPr>
              <a:t>Sample Size (</a:t>
            </a:r>
            <a:r>
              <a:rPr lang="en-US" sz="1600" i="1" dirty="0">
                <a:solidFill>
                  <a:srgbClr val="00182D"/>
                </a:solidFill>
                <a:latin typeface="Helvetica" pitchFamily="2" charset="0"/>
              </a:rPr>
              <a:t>N</a:t>
            </a:r>
            <a:r>
              <a:rPr lang="en-US" sz="1600" dirty="0">
                <a:solidFill>
                  <a:srgbClr val="00182D"/>
                </a:solidFill>
                <a:latin typeface="Helvetica" pitchFamily="2" charset="0"/>
              </a:rPr>
              <a:t>)</a:t>
            </a:r>
          </a:p>
        </p:txBody>
      </p:sp>
      <p:pic>
        <p:nvPicPr>
          <p:cNvPr id="4" name="Picture 3">
            <a:extLst>
              <a:ext uri="{FF2B5EF4-FFF2-40B4-BE49-F238E27FC236}">
                <a16:creationId xmlns:a16="http://schemas.microsoft.com/office/drawing/2014/main" id="{FBDDF725-0EA0-4158-5264-0EBB535B3AA1}"/>
              </a:ext>
            </a:extLst>
          </p:cNvPr>
          <p:cNvPicPr>
            <a:picLocks noChangeAspect="1"/>
          </p:cNvPicPr>
          <p:nvPr/>
        </p:nvPicPr>
        <p:blipFill>
          <a:blip r:embed="rId3"/>
          <a:stretch>
            <a:fillRect/>
          </a:stretch>
        </p:blipFill>
        <p:spPr>
          <a:xfrm>
            <a:off x="936680" y="2627608"/>
            <a:ext cx="3252076" cy="2645757"/>
          </a:xfrm>
          <a:prstGeom prst="rect">
            <a:avLst/>
          </a:prstGeom>
        </p:spPr>
      </p:pic>
      <p:pic>
        <p:nvPicPr>
          <p:cNvPr id="6" name="Picture 5">
            <a:extLst>
              <a:ext uri="{FF2B5EF4-FFF2-40B4-BE49-F238E27FC236}">
                <a16:creationId xmlns:a16="http://schemas.microsoft.com/office/drawing/2014/main" id="{EF0CBC3D-8AE7-C051-1B1D-D03A215CE863}"/>
              </a:ext>
            </a:extLst>
          </p:cNvPr>
          <p:cNvPicPr>
            <a:picLocks noChangeAspect="1"/>
          </p:cNvPicPr>
          <p:nvPr/>
        </p:nvPicPr>
        <p:blipFill>
          <a:blip r:embed="rId4"/>
          <a:stretch>
            <a:fillRect/>
          </a:stretch>
        </p:blipFill>
        <p:spPr>
          <a:xfrm>
            <a:off x="4420545" y="2662558"/>
            <a:ext cx="3260707" cy="2610806"/>
          </a:xfrm>
          <a:prstGeom prst="rect">
            <a:avLst/>
          </a:prstGeom>
        </p:spPr>
      </p:pic>
      <p:pic>
        <p:nvPicPr>
          <p:cNvPr id="7" name="Picture 6">
            <a:extLst>
              <a:ext uri="{FF2B5EF4-FFF2-40B4-BE49-F238E27FC236}">
                <a16:creationId xmlns:a16="http://schemas.microsoft.com/office/drawing/2014/main" id="{45AAEBFF-4AB1-901C-633F-BB9965B49EEA}"/>
              </a:ext>
            </a:extLst>
          </p:cNvPr>
          <p:cNvPicPr>
            <a:picLocks noChangeAspect="1"/>
          </p:cNvPicPr>
          <p:nvPr/>
        </p:nvPicPr>
        <p:blipFill>
          <a:blip r:embed="rId5"/>
          <a:stretch>
            <a:fillRect/>
          </a:stretch>
        </p:blipFill>
        <p:spPr>
          <a:xfrm>
            <a:off x="7879155" y="2822244"/>
            <a:ext cx="3433988" cy="2657118"/>
          </a:xfrm>
          <a:prstGeom prst="rect">
            <a:avLst/>
          </a:prstGeom>
        </p:spPr>
      </p:pic>
      <p:sp>
        <p:nvSpPr>
          <p:cNvPr id="8" name="TextBox 7">
            <a:extLst>
              <a:ext uri="{FF2B5EF4-FFF2-40B4-BE49-F238E27FC236}">
                <a16:creationId xmlns:a16="http://schemas.microsoft.com/office/drawing/2014/main" id="{E21464FD-9D92-E251-816D-7F54A28353AB}"/>
              </a:ext>
            </a:extLst>
          </p:cNvPr>
          <p:cNvSpPr txBox="1"/>
          <p:nvPr/>
        </p:nvSpPr>
        <p:spPr>
          <a:xfrm>
            <a:off x="7879155" y="2009142"/>
            <a:ext cx="3165964" cy="707886"/>
          </a:xfrm>
          <a:prstGeom prst="rect">
            <a:avLst/>
          </a:prstGeom>
          <a:noFill/>
        </p:spPr>
        <p:txBody>
          <a:bodyPr wrap="square" rtlCol="0">
            <a:spAutoFit/>
          </a:bodyPr>
          <a:lstStyle/>
          <a:p>
            <a:r>
              <a:rPr lang="en-US" sz="2000" i="1" dirty="0">
                <a:solidFill>
                  <a:srgbClr val="00182D"/>
                </a:solidFill>
                <a:latin typeface="Helvetica" pitchFamily="2" charset="0"/>
              </a:rPr>
              <a:t>Slow response rate + definition variables</a:t>
            </a:r>
          </a:p>
        </p:txBody>
      </p:sp>
    </p:spTree>
    <p:extLst>
      <p:ext uri="{BB962C8B-B14F-4D97-AF65-F5344CB8AC3E}">
        <p14:creationId xmlns:p14="http://schemas.microsoft.com/office/powerpoint/2010/main" val="34394626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Discussion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256618"/>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Tree>
    <p:extLst>
      <p:ext uri="{BB962C8B-B14F-4D97-AF65-F5344CB8AC3E}">
        <p14:creationId xmlns:p14="http://schemas.microsoft.com/office/powerpoint/2010/main" val="2632635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Discussion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256618"/>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
        <p:nvSpPr>
          <p:cNvPr id="4" name="Title 1">
            <a:extLst>
              <a:ext uri="{FF2B5EF4-FFF2-40B4-BE49-F238E27FC236}">
                <a16:creationId xmlns:a16="http://schemas.microsoft.com/office/drawing/2014/main" id="{C60EF336-88F7-6EC0-9B23-DA0C35578AFF}"/>
              </a:ext>
            </a:extLst>
          </p:cNvPr>
          <p:cNvSpPr txBox="1">
            <a:spLocks/>
          </p:cNvSpPr>
          <p:nvPr/>
        </p:nvSpPr>
        <p:spPr>
          <a:xfrm>
            <a:off x="897468" y="2898423"/>
            <a:ext cx="10403235" cy="1061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400" dirty="0"/>
              <a:t>Answer</a:t>
            </a:r>
            <a:r>
              <a:rPr lang="en-US" sz="2400" b="0" dirty="0"/>
              <a:t>: Bias systematically increases as time structuredness decreases</a:t>
            </a:r>
          </a:p>
        </p:txBody>
      </p:sp>
    </p:spTree>
    <p:extLst>
      <p:ext uri="{BB962C8B-B14F-4D97-AF65-F5344CB8AC3E}">
        <p14:creationId xmlns:p14="http://schemas.microsoft.com/office/powerpoint/2010/main" val="286373044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Discussion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256618"/>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
        <p:nvSpPr>
          <p:cNvPr id="4" name="Title 1">
            <a:extLst>
              <a:ext uri="{FF2B5EF4-FFF2-40B4-BE49-F238E27FC236}">
                <a16:creationId xmlns:a16="http://schemas.microsoft.com/office/drawing/2014/main" id="{C60EF336-88F7-6EC0-9B23-DA0C35578AFF}"/>
              </a:ext>
            </a:extLst>
          </p:cNvPr>
          <p:cNvSpPr txBox="1">
            <a:spLocks/>
          </p:cNvSpPr>
          <p:nvPr/>
        </p:nvSpPr>
        <p:spPr>
          <a:xfrm>
            <a:off x="897468" y="2898423"/>
            <a:ext cx="10403235" cy="1061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400" dirty="0"/>
              <a:t>Answer</a:t>
            </a:r>
            <a:r>
              <a:rPr lang="en-US" sz="2400" b="0" dirty="0"/>
              <a:t>: Bias systematically increases as time structuredness decreases</a:t>
            </a:r>
          </a:p>
        </p:txBody>
      </p:sp>
      <p:sp>
        <p:nvSpPr>
          <p:cNvPr id="6" name="TextBox 5">
            <a:extLst>
              <a:ext uri="{FF2B5EF4-FFF2-40B4-BE49-F238E27FC236}">
                <a16:creationId xmlns:a16="http://schemas.microsoft.com/office/drawing/2014/main" id="{CD541EE5-5953-2FFF-E8A7-2F6F24616F1D}"/>
              </a:ext>
            </a:extLst>
          </p:cNvPr>
          <p:cNvSpPr txBox="1"/>
          <p:nvPr/>
        </p:nvSpPr>
        <p:spPr>
          <a:xfrm>
            <a:off x="1554532" y="3922316"/>
            <a:ext cx="10086483" cy="830997"/>
          </a:xfrm>
          <a:prstGeom prst="rect">
            <a:avLst/>
          </a:prstGeom>
          <a:noFill/>
        </p:spPr>
        <p:txBody>
          <a:bodyPr wrap="square" rtlCol="0">
            <a:spAutoFit/>
          </a:bodyPr>
          <a:lstStyle/>
          <a:p>
            <a:r>
              <a:rPr lang="en-US" sz="2400" dirty="0">
                <a:latin typeface="Helvetica" pitchFamily="2" charset="0"/>
              </a:rPr>
              <a:t>Definition variables can be used to prevent low time structuredness from increasing in bias. </a:t>
            </a:r>
          </a:p>
        </p:txBody>
      </p:sp>
    </p:spTree>
    <p:extLst>
      <p:ext uri="{BB962C8B-B14F-4D97-AF65-F5344CB8AC3E}">
        <p14:creationId xmlns:p14="http://schemas.microsoft.com/office/powerpoint/2010/main" val="2351885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sp>
        <p:nvSpPr>
          <p:cNvPr id="16" name="TextBox 15">
            <a:extLst>
              <a:ext uri="{FF2B5EF4-FFF2-40B4-BE49-F238E27FC236}">
                <a16:creationId xmlns:a16="http://schemas.microsoft.com/office/drawing/2014/main" id="{675312EF-4130-7491-5832-8A647BF7965B}"/>
              </a:ext>
            </a:extLst>
          </p:cNvPr>
          <p:cNvSpPr txBox="1"/>
          <p:nvPr/>
        </p:nvSpPr>
        <p:spPr>
          <a:xfrm>
            <a:off x="3676289" y="1178493"/>
            <a:ext cx="1758321" cy="400110"/>
          </a:xfrm>
          <a:prstGeom prst="rect">
            <a:avLst/>
          </a:prstGeom>
          <a:noFill/>
        </p:spPr>
        <p:txBody>
          <a:bodyPr wrap="squar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71103" y="3415601"/>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pic>
        <p:nvPicPr>
          <p:cNvPr id="4" name="Picture 3" descr="Rectangle&#10;&#10;Description automatically generated">
            <a:extLst>
              <a:ext uri="{FF2B5EF4-FFF2-40B4-BE49-F238E27FC236}">
                <a16:creationId xmlns:a16="http://schemas.microsoft.com/office/drawing/2014/main" id="{4D18D5B7-E647-E7E6-0900-2880854ACF04}"/>
              </a:ext>
            </a:extLst>
          </p:cNvPr>
          <p:cNvPicPr>
            <a:picLocks noChangeAspect="1"/>
          </p:cNvPicPr>
          <p:nvPr/>
        </p:nvPicPr>
        <p:blipFill>
          <a:blip r:embed="rId3"/>
          <a:stretch>
            <a:fillRect/>
          </a:stretch>
        </p:blipFill>
        <p:spPr>
          <a:xfrm>
            <a:off x="3078921" y="1625885"/>
            <a:ext cx="2763667" cy="1842444"/>
          </a:xfrm>
          <a:prstGeom prst="rect">
            <a:avLst/>
          </a:prstGeom>
        </p:spPr>
      </p:pic>
    </p:spTree>
    <p:extLst>
      <p:ext uri="{BB962C8B-B14F-4D97-AF65-F5344CB8AC3E}">
        <p14:creationId xmlns:p14="http://schemas.microsoft.com/office/powerpoint/2010/main" val="22249391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D2C9-B1E3-2C29-C146-486461B68CD2}"/>
              </a:ext>
            </a:extLst>
          </p:cNvPr>
          <p:cNvSpPr>
            <a:spLocks noGrp="1"/>
          </p:cNvSpPr>
          <p:nvPr>
            <p:ph type="title"/>
          </p:nvPr>
        </p:nvSpPr>
        <p:spPr/>
        <p:txBody>
          <a:bodyPr/>
          <a:lstStyle/>
          <a:p>
            <a:r>
              <a:rPr lang="en-US" dirty="0"/>
              <a:t>Experiment 3</a:t>
            </a:r>
          </a:p>
        </p:txBody>
      </p:sp>
      <p:sp>
        <p:nvSpPr>
          <p:cNvPr id="3" name="Footer Placeholder 2">
            <a:extLst>
              <a:ext uri="{FF2B5EF4-FFF2-40B4-BE49-F238E27FC236}">
                <a16:creationId xmlns:a16="http://schemas.microsoft.com/office/drawing/2014/main" id="{F935BE4E-67B1-2D7A-0E9C-86759475A574}"/>
              </a:ext>
            </a:extLst>
          </p:cNvPr>
          <p:cNvSpPr>
            <a:spLocks noGrp="1"/>
          </p:cNvSpPr>
          <p:nvPr>
            <p:ph type="ftr" sz="quarter" idx="11"/>
          </p:nvPr>
        </p:nvSpPr>
        <p:spPr/>
        <p:txBody>
          <a:bodyPr/>
          <a:lstStyle/>
          <a:p>
            <a:pPr algn="l"/>
            <a:r>
              <a:rPr lang="en-US" dirty="0"/>
              <a:t>Experiment 3 - Discussion</a:t>
            </a:r>
          </a:p>
        </p:txBody>
      </p:sp>
      <p:sp>
        <p:nvSpPr>
          <p:cNvPr id="5" name="TextBox 4">
            <a:extLst>
              <a:ext uri="{FF2B5EF4-FFF2-40B4-BE49-F238E27FC236}">
                <a16:creationId xmlns:a16="http://schemas.microsoft.com/office/drawing/2014/main" id="{978B2945-6216-96F6-31C8-4011C6F91303}"/>
              </a:ext>
            </a:extLst>
          </p:cNvPr>
          <p:cNvSpPr txBox="1"/>
          <p:nvPr/>
        </p:nvSpPr>
        <p:spPr>
          <a:xfrm>
            <a:off x="897468" y="1256618"/>
            <a:ext cx="10397064" cy="1815882"/>
          </a:xfrm>
          <a:prstGeom prst="rect">
            <a:avLst/>
          </a:prstGeom>
          <a:noFill/>
        </p:spPr>
        <p:txBody>
          <a:bodyPr wrap="square" rtlCol="0">
            <a:spAutoFit/>
          </a:bodyPr>
          <a:lstStyle/>
          <a:p>
            <a:r>
              <a:rPr lang="en-CA" sz="2800" b="1" dirty="0">
                <a:solidFill>
                  <a:srgbClr val="00182D"/>
                </a:solidFill>
                <a:latin typeface="Helvetica" pitchFamily="2" charset="0"/>
              </a:rPr>
              <a:t>Question: </a:t>
            </a:r>
            <a:r>
              <a:rPr lang="en-CA" sz="2800" dirty="0">
                <a:solidFill>
                  <a:srgbClr val="00182D"/>
                </a:solidFill>
                <a:effectLst/>
                <a:latin typeface="Helvetica" pitchFamily="2" charset="0"/>
              </a:rPr>
              <a:t>Do the number of measurements and sample sizes needed to obtain high model performance (i.e., low bias, high precision) increase as time structuredness decreases? </a:t>
            </a:r>
          </a:p>
          <a:p>
            <a:endParaRPr lang="en-US" sz="2800" dirty="0">
              <a:solidFill>
                <a:srgbClr val="00182D"/>
              </a:solidFill>
              <a:latin typeface="Helvetica" pitchFamily="2" charset="0"/>
            </a:endParaRPr>
          </a:p>
        </p:txBody>
      </p:sp>
      <p:sp>
        <p:nvSpPr>
          <p:cNvPr id="4" name="Title 1">
            <a:extLst>
              <a:ext uri="{FF2B5EF4-FFF2-40B4-BE49-F238E27FC236}">
                <a16:creationId xmlns:a16="http://schemas.microsoft.com/office/drawing/2014/main" id="{C60EF336-88F7-6EC0-9B23-DA0C35578AFF}"/>
              </a:ext>
            </a:extLst>
          </p:cNvPr>
          <p:cNvSpPr txBox="1">
            <a:spLocks/>
          </p:cNvSpPr>
          <p:nvPr/>
        </p:nvSpPr>
        <p:spPr>
          <a:xfrm>
            <a:off x="897468" y="2898423"/>
            <a:ext cx="10403235" cy="1061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400" dirty="0"/>
              <a:t>Answer</a:t>
            </a:r>
            <a:r>
              <a:rPr lang="en-US" sz="2400" b="0" dirty="0"/>
              <a:t>: Bias systematically increases as time structuredness decreases</a:t>
            </a:r>
          </a:p>
        </p:txBody>
      </p:sp>
      <p:sp>
        <p:nvSpPr>
          <p:cNvPr id="6" name="TextBox 5">
            <a:extLst>
              <a:ext uri="{FF2B5EF4-FFF2-40B4-BE49-F238E27FC236}">
                <a16:creationId xmlns:a16="http://schemas.microsoft.com/office/drawing/2014/main" id="{CD541EE5-5953-2FFF-E8A7-2F6F24616F1D}"/>
              </a:ext>
            </a:extLst>
          </p:cNvPr>
          <p:cNvSpPr txBox="1"/>
          <p:nvPr/>
        </p:nvSpPr>
        <p:spPr>
          <a:xfrm>
            <a:off x="1554532" y="3922316"/>
            <a:ext cx="10086483" cy="830997"/>
          </a:xfrm>
          <a:prstGeom prst="rect">
            <a:avLst/>
          </a:prstGeom>
          <a:noFill/>
        </p:spPr>
        <p:txBody>
          <a:bodyPr wrap="square" rtlCol="0">
            <a:spAutoFit/>
          </a:bodyPr>
          <a:lstStyle/>
          <a:p>
            <a:r>
              <a:rPr lang="en-US" sz="2400" dirty="0">
                <a:latin typeface="Helvetica" pitchFamily="2" charset="0"/>
              </a:rPr>
              <a:t>Definition variables can be used to prevent low time structuredness from increasing in bias.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577807-49F7-6EC5-3C74-EE899E95AED6}"/>
                  </a:ext>
                </a:extLst>
              </p:cNvPr>
              <p:cNvSpPr txBox="1"/>
              <p:nvPr/>
            </p:nvSpPr>
            <p:spPr>
              <a:xfrm>
                <a:off x="1554532" y="4876423"/>
                <a:ext cx="10124372" cy="1200329"/>
              </a:xfrm>
              <a:prstGeom prst="rect">
                <a:avLst/>
              </a:prstGeom>
              <a:noFill/>
            </p:spPr>
            <p:txBody>
              <a:bodyPr wrap="square" rtlCol="0">
                <a:spAutoFit/>
              </a:bodyPr>
              <a:lstStyle/>
              <a:p>
                <a:r>
                  <a:rPr lang="en-US" sz="2400" dirty="0">
                    <a:latin typeface="Helvetica" pitchFamily="2" charset="0"/>
                  </a:rPr>
                  <a:t>If using definition variable, the largest improvements in model performance result from using </a:t>
                </a:r>
                <a:r>
                  <a:rPr lang="en-US" sz="2400" dirty="0">
                    <a:solidFill>
                      <a:srgbClr val="00182D"/>
                    </a:solidFill>
                    <a:latin typeface="Helvetica" pitchFamily="2" charset="0"/>
                  </a:rPr>
                  <a:t>either seven measurements with </a:t>
                </a:r>
                <a:r>
                  <a:rPr lang="en-US" sz="2400" i="1" dirty="0">
                    <a:solidFill>
                      <a:srgbClr val="00182D"/>
                    </a:solidFill>
                    <a:latin typeface="Helvetica" pitchFamily="2" charset="0"/>
                  </a:rPr>
                  <a:t>N</a:t>
                </a:r>
                <a:r>
                  <a:rPr lang="en-US" sz="2400" dirty="0">
                    <a:solidFill>
                      <a:srgbClr val="00182D"/>
                    </a:solidFill>
                    <a:latin typeface="Helvetica" pitchFamily="2" charset="0"/>
                  </a:rPr>
                  <a:t> </a:t>
                </a:r>
                <a14:m>
                  <m:oMath xmlns:m="http://schemas.openxmlformats.org/officeDocument/2006/math">
                    <m:r>
                      <a:rPr lang="en-CA" sz="2400" b="0" i="1" smtClean="0">
                        <a:solidFill>
                          <a:srgbClr val="00182D"/>
                        </a:solidFill>
                        <a:latin typeface="Cambria Math" panose="02040503050406030204" pitchFamily="18" charset="0"/>
                      </a:rPr>
                      <m:t>≥</m:t>
                    </m:r>
                  </m:oMath>
                </a14:m>
                <a:r>
                  <a:rPr lang="en-US" sz="2400" dirty="0">
                    <a:solidFill>
                      <a:srgbClr val="00182D"/>
                    </a:solidFill>
                    <a:latin typeface="Helvetica" pitchFamily="2" charset="0"/>
                  </a:rPr>
                  <a:t> 200 or nine measurements with </a:t>
                </a:r>
                <a:r>
                  <a:rPr lang="en-US" sz="2400" i="1" dirty="0">
                    <a:solidFill>
                      <a:srgbClr val="00182D"/>
                    </a:solidFill>
                    <a:latin typeface="Helvetica" pitchFamily="2" charset="0"/>
                  </a:rPr>
                  <a:t>N</a:t>
                </a:r>
                <a:r>
                  <a:rPr lang="en-US" sz="2400" dirty="0">
                    <a:solidFill>
                      <a:srgbClr val="00182D"/>
                    </a:solidFill>
                    <a:latin typeface="Helvetica" pitchFamily="2" charset="0"/>
                  </a:rPr>
                  <a:t> </a:t>
                </a:r>
                <a14:m>
                  <m:oMath xmlns:m="http://schemas.openxmlformats.org/officeDocument/2006/math">
                    <m:r>
                      <a:rPr lang="en-CA" sz="2400" b="0" i="1" smtClean="0">
                        <a:solidFill>
                          <a:srgbClr val="00182D"/>
                        </a:solidFill>
                        <a:latin typeface="Cambria Math" panose="02040503050406030204" pitchFamily="18" charset="0"/>
                      </a:rPr>
                      <m:t>≤</m:t>
                    </m:r>
                  </m:oMath>
                </a14:m>
                <a:r>
                  <a:rPr lang="en-US" sz="2400" dirty="0">
                    <a:solidFill>
                      <a:srgbClr val="00182D"/>
                    </a:solidFill>
                    <a:latin typeface="Helvetica" pitchFamily="2" charset="0"/>
                  </a:rPr>
                  <a:t>100.</a:t>
                </a:r>
                <a:endParaRPr lang="en-US" sz="2400" dirty="0">
                  <a:latin typeface="Helvetica" pitchFamily="2" charset="0"/>
                </a:endParaRPr>
              </a:p>
            </p:txBody>
          </p:sp>
        </mc:Choice>
        <mc:Fallback xmlns="">
          <p:sp>
            <p:nvSpPr>
              <p:cNvPr id="7" name="TextBox 6">
                <a:extLst>
                  <a:ext uri="{FF2B5EF4-FFF2-40B4-BE49-F238E27FC236}">
                    <a16:creationId xmlns:a16="http://schemas.microsoft.com/office/drawing/2014/main" id="{71577807-49F7-6EC5-3C74-EE899E95AED6}"/>
                  </a:ext>
                </a:extLst>
              </p:cNvPr>
              <p:cNvSpPr txBox="1">
                <a:spLocks noRot="1" noChangeAspect="1" noMove="1" noResize="1" noEditPoints="1" noAdjustHandles="1" noChangeArrowheads="1" noChangeShapeType="1" noTextEdit="1"/>
              </p:cNvSpPr>
              <p:nvPr/>
            </p:nvSpPr>
            <p:spPr>
              <a:xfrm>
                <a:off x="1554532" y="4876423"/>
                <a:ext cx="10124372" cy="1200329"/>
              </a:xfrm>
              <a:prstGeom prst="rect">
                <a:avLst/>
              </a:prstGeom>
              <a:blipFill>
                <a:blip r:embed="rId2"/>
                <a:stretch>
                  <a:fillRect l="-1003" t="-4211" b="-11579"/>
                </a:stretch>
              </a:blipFill>
            </p:spPr>
            <p:txBody>
              <a:bodyPr/>
              <a:lstStyle/>
              <a:p>
                <a:r>
                  <a:rPr lang="en-US">
                    <a:noFill/>
                  </a:rPr>
                  <a:t> </a:t>
                </a:r>
              </a:p>
            </p:txBody>
          </p:sp>
        </mc:Fallback>
      </mc:AlternateContent>
    </p:spTree>
    <p:extLst>
      <p:ext uri="{BB962C8B-B14F-4D97-AF65-F5344CB8AC3E}">
        <p14:creationId xmlns:p14="http://schemas.microsoft.com/office/powerpoint/2010/main" val="28384825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FB91-422D-BAF7-6D3D-F5804C32481A}"/>
              </a:ext>
            </a:extLst>
          </p:cNvPr>
          <p:cNvSpPr>
            <a:spLocks noGrp="1"/>
          </p:cNvSpPr>
          <p:nvPr>
            <p:ph type="title"/>
          </p:nvPr>
        </p:nvSpPr>
        <p:spPr>
          <a:xfrm>
            <a:off x="1393702" y="561259"/>
            <a:ext cx="10387432" cy="682010"/>
          </a:xfrm>
        </p:spPr>
        <p:txBody>
          <a:bodyPr>
            <a:normAutofit/>
          </a:bodyPr>
          <a:lstStyle/>
          <a:p>
            <a:r>
              <a:rPr lang="en-US" dirty="0"/>
              <a:t>Experiment 1</a:t>
            </a:r>
          </a:p>
        </p:txBody>
      </p:sp>
      <p:sp>
        <p:nvSpPr>
          <p:cNvPr id="3" name="Footer Placeholder 2">
            <a:extLst>
              <a:ext uri="{FF2B5EF4-FFF2-40B4-BE49-F238E27FC236}">
                <a16:creationId xmlns:a16="http://schemas.microsoft.com/office/drawing/2014/main" id="{54132FEB-B8F6-9134-4FF3-921B4660FADA}"/>
              </a:ext>
            </a:extLst>
          </p:cNvPr>
          <p:cNvSpPr>
            <a:spLocks noGrp="1"/>
          </p:cNvSpPr>
          <p:nvPr>
            <p:ph type="ftr" sz="quarter" idx="11"/>
          </p:nvPr>
        </p:nvSpPr>
        <p:spPr/>
        <p:txBody>
          <a:bodyPr/>
          <a:lstStyle/>
          <a:p>
            <a:pPr algn="l"/>
            <a:r>
              <a:rPr lang="en-US" dirty="0"/>
              <a:t>General Discussion</a:t>
            </a:r>
          </a:p>
        </p:txBody>
      </p:sp>
      <p:sp>
        <p:nvSpPr>
          <p:cNvPr id="5" name="TextBox 4">
            <a:extLst>
              <a:ext uri="{FF2B5EF4-FFF2-40B4-BE49-F238E27FC236}">
                <a16:creationId xmlns:a16="http://schemas.microsoft.com/office/drawing/2014/main" id="{92D8AD37-4382-50DE-63BD-FC9EF3719DB4}"/>
              </a:ext>
            </a:extLst>
          </p:cNvPr>
          <p:cNvSpPr txBox="1"/>
          <p:nvPr/>
        </p:nvSpPr>
        <p:spPr>
          <a:xfrm>
            <a:off x="1393702" y="1064685"/>
            <a:ext cx="9970082" cy="769441"/>
          </a:xfrm>
          <a:prstGeom prst="rect">
            <a:avLst/>
          </a:prstGeom>
          <a:noFill/>
        </p:spPr>
        <p:txBody>
          <a:bodyPr wrap="square" rtlCol="0">
            <a:spAutoFit/>
          </a:bodyPr>
          <a:lstStyle/>
          <a:p>
            <a:r>
              <a:rPr lang="en-US" sz="2200" dirty="0">
                <a:solidFill>
                  <a:srgbClr val="00182D"/>
                </a:solidFill>
                <a:latin typeface="Helvetica" pitchFamily="2" charset="0"/>
              </a:rPr>
              <a:t>Model performance increases when measurements are placed near periods of change</a:t>
            </a:r>
          </a:p>
        </p:txBody>
      </p:sp>
      <p:sp>
        <p:nvSpPr>
          <p:cNvPr id="6" name="TextBox 5">
            <a:extLst>
              <a:ext uri="{FF2B5EF4-FFF2-40B4-BE49-F238E27FC236}">
                <a16:creationId xmlns:a16="http://schemas.microsoft.com/office/drawing/2014/main" id="{B3FD457C-31D5-A9C1-9246-0FF2C2D00883}"/>
              </a:ext>
            </a:extLst>
          </p:cNvPr>
          <p:cNvSpPr txBox="1"/>
          <p:nvPr/>
        </p:nvSpPr>
        <p:spPr>
          <a:xfrm>
            <a:off x="1393702" y="1924827"/>
            <a:ext cx="9839454" cy="769441"/>
          </a:xfrm>
          <a:prstGeom prst="rect">
            <a:avLst/>
          </a:prstGeom>
          <a:noFill/>
        </p:spPr>
        <p:txBody>
          <a:bodyPr wrap="square" rtlCol="0">
            <a:spAutoFit/>
          </a:bodyPr>
          <a:lstStyle/>
          <a:p>
            <a:r>
              <a:rPr lang="en-US" sz="2200" dirty="0">
                <a:solidFill>
                  <a:srgbClr val="00182D"/>
                </a:solidFill>
                <a:latin typeface="Helvetica" pitchFamily="2" charset="0"/>
              </a:rPr>
              <a:t>When the nature of change is unknown, model performance is highest with equal spacing</a:t>
            </a:r>
          </a:p>
        </p:txBody>
      </p:sp>
    </p:spTree>
    <p:extLst>
      <p:ext uri="{BB962C8B-B14F-4D97-AF65-F5344CB8AC3E}">
        <p14:creationId xmlns:p14="http://schemas.microsoft.com/office/powerpoint/2010/main" val="916304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FB91-422D-BAF7-6D3D-F5804C32481A}"/>
              </a:ext>
            </a:extLst>
          </p:cNvPr>
          <p:cNvSpPr>
            <a:spLocks noGrp="1"/>
          </p:cNvSpPr>
          <p:nvPr>
            <p:ph type="title"/>
          </p:nvPr>
        </p:nvSpPr>
        <p:spPr>
          <a:xfrm>
            <a:off x="1393702" y="561259"/>
            <a:ext cx="10387432" cy="682010"/>
          </a:xfrm>
        </p:spPr>
        <p:txBody>
          <a:bodyPr>
            <a:normAutofit/>
          </a:bodyPr>
          <a:lstStyle/>
          <a:p>
            <a:r>
              <a:rPr lang="en-US" dirty="0"/>
              <a:t>Experiment 1</a:t>
            </a:r>
          </a:p>
        </p:txBody>
      </p:sp>
      <p:sp>
        <p:nvSpPr>
          <p:cNvPr id="3" name="Footer Placeholder 2">
            <a:extLst>
              <a:ext uri="{FF2B5EF4-FFF2-40B4-BE49-F238E27FC236}">
                <a16:creationId xmlns:a16="http://schemas.microsoft.com/office/drawing/2014/main" id="{54132FEB-B8F6-9134-4FF3-921B4660FADA}"/>
              </a:ext>
            </a:extLst>
          </p:cNvPr>
          <p:cNvSpPr>
            <a:spLocks noGrp="1"/>
          </p:cNvSpPr>
          <p:nvPr>
            <p:ph type="ftr" sz="quarter" idx="11"/>
          </p:nvPr>
        </p:nvSpPr>
        <p:spPr/>
        <p:txBody>
          <a:bodyPr/>
          <a:lstStyle/>
          <a:p>
            <a:pPr algn="l"/>
            <a:r>
              <a:rPr lang="en-US" dirty="0"/>
              <a:t>General Discussion</a:t>
            </a:r>
          </a:p>
        </p:txBody>
      </p:sp>
      <p:sp>
        <p:nvSpPr>
          <p:cNvPr id="5" name="TextBox 4">
            <a:extLst>
              <a:ext uri="{FF2B5EF4-FFF2-40B4-BE49-F238E27FC236}">
                <a16:creationId xmlns:a16="http://schemas.microsoft.com/office/drawing/2014/main" id="{92D8AD37-4382-50DE-63BD-FC9EF3719DB4}"/>
              </a:ext>
            </a:extLst>
          </p:cNvPr>
          <p:cNvSpPr txBox="1"/>
          <p:nvPr/>
        </p:nvSpPr>
        <p:spPr>
          <a:xfrm>
            <a:off x="1393702" y="1064685"/>
            <a:ext cx="9970082" cy="769441"/>
          </a:xfrm>
          <a:prstGeom prst="rect">
            <a:avLst/>
          </a:prstGeom>
          <a:noFill/>
        </p:spPr>
        <p:txBody>
          <a:bodyPr wrap="square" rtlCol="0">
            <a:spAutoFit/>
          </a:bodyPr>
          <a:lstStyle/>
          <a:p>
            <a:r>
              <a:rPr lang="en-US" sz="2200" dirty="0">
                <a:solidFill>
                  <a:srgbClr val="00182D"/>
                </a:solidFill>
                <a:latin typeface="Helvetica" pitchFamily="2" charset="0"/>
              </a:rPr>
              <a:t>Model performance increases when measurements are placed near periods of change</a:t>
            </a:r>
          </a:p>
        </p:txBody>
      </p:sp>
      <p:sp>
        <p:nvSpPr>
          <p:cNvPr id="6" name="TextBox 5">
            <a:extLst>
              <a:ext uri="{FF2B5EF4-FFF2-40B4-BE49-F238E27FC236}">
                <a16:creationId xmlns:a16="http://schemas.microsoft.com/office/drawing/2014/main" id="{B3FD457C-31D5-A9C1-9246-0FF2C2D00883}"/>
              </a:ext>
            </a:extLst>
          </p:cNvPr>
          <p:cNvSpPr txBox="1"/>
          <p:nvPr/>
        </p:nvSpPr>
        <p:spPr>
          <a:xfrm>
            <a:off x="1393702" y="1924827"/>
            <a:ext cx="9839454" cy="769441"/>
          </a:xfrm>
          <a:prstGeom prst="rect">
            <a:avLst/>
          </a:prstGeom>
          <a:noFill/>
        </p:spPr>
        <p:txBody>
          <a:bodyPr wrap="square" rtlCol="0">
            <a:spAutoFit/>
          </a:bodyPr>
          <a:lstStyle/>
          <a:p>
            <a:r>
              <a:rPr lang="en-US" sz="2200" dirty="0">
                <a:solidFill>
                  <a:srgbClr val="00182D"/>
                </a:solidFill>
                <a:latin typeface="Helvetica" pitchFamily="2" charset="0"/>
              </a:rPr>
              <a:t>When the nature of change is unknown, model performance is highest with equal spacing</a:t>
            </a:r>
          </a:p>
        </p:txBody>
      </p:sp>
      <p:sp>
        <p:nvSpPr>
          <p:cNvPr id="7" name="Title 1">
            <a:extLst>
              <a:ext uri="{FF2B5EF4-FFF2-40B4-BE49-F238E27FC236}">
                <a16:creationId xmlns:a16="http://schemas.microsoft.com/office/drawing/2014/main" id="{E457D5FB-880B-E725-CAD9-75D89E376D6D}"/>
              </a:ext>
            </a:extLst>
          </p:cNvPr>
          <p:cNvSpPr txBox="1">
            <a:spLocks/>
          </p:cNvSpPr>
          <p:nvPr/>
        </p:nvSpPr>
        <p:spPr>
          <a:xfrm>
            <a:off x="1393702" y="2941495"/>
            <a:ext cx="10124372" cy="682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dirty="0"/>
              <a:t>Experiment 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B7002F-CBCA-B979-FB1F-A53FDD9DD975}"/>
                  </a:ext>
                </a:extLst>
              </p:cNvPr>
              <p:cNvSpPr txBox="1"/>
              <p:nvPr/>
            </p:nvSpPr>
            <p:spPr>
              <a:xfrm>
                <a:off x="1393702" y="3508069"/>
                <a:ext cx="9568542" cy="769441"/>
              </a:xfrm>
              <a:prstGeom prst="rect">
                <a:avLst/>
              </a:prstGeom>
              <a:noFill/>
            </p:spPr>
            <p:txBody>
              <a:bodyPr wrap="square" rtlCol="0">
                <a:spAutoFit/>
              </a:bodyPr>
              <a:lstStyle/>
              <a:p>
                <a:r>
                  <a:rPr lang="en-US" sz="2200" dirty="0">
                    <a:solidFill>
                      <a:srgbClr val="00182D"/>
                    </a:solidFill>
                    <a:latin typeface="Helvetica" pitchFamily="2" charset="0"/>
                  </a:rPr>
                  <a:t>The greatest improvements in model performance result from either seven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 200 or nine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100.</a:t>
                </a:r>
              </a:p>
            </p:txBody>
          </p:sp>
        </mc:Choice>
        <mc:Fallback xmlns="">
          <p:sp>
            <p:nvSpPr>
              <p:cNvPr id="8" name="TextBox 7">
                <a:extLst>
                  <a:ext uri="{FF2B5EF4-FFF2-40B4-BE49-F238E27FC236}">
                    <a16:creationId xmlns:a16="http://schemas.microsoft.com/office/drawing/2014/main" id="{03B7002F-CBCA-B979-FB1F-A53FDD9DD975}"/>
                  </a:ext>
                </a:extLst>
              </p:cNvPr>
              <p:cNvSpPr txBox="1">
                <a:spLocks noRot="1" noChangeAspect="1" noMove="1" noResize="1" noEditPoints="1" noAdjustHandles="1" noChangeArrowheads="1" noChangeShapeType="1" noTextEdit="1"/>
              </p:cNvSpPr>
              <p:nvPr/>
            </p:nvSpPr>
            <p:spPr>
              <a:xfrm>
                <a:off x="1393702" y="3508069"/>
                <a:ext cx="9568542" cy="769441"/>
              </a:xfrm>
              <a:prstGeom prst="rect">
                <a:avLst/>
              </a:prstGeom>
              <a:blipFill>
                <a:blip r:embed="rId2"/>
                <a:stretch>
                  <a:fillRect l="-795" t="-4918" b="-16393"/>
                </a:stretch>
              </a:blipFill>
            </p:spPr>
            <p:txBody>
              <a:bodyPr/>
              <a:lstStyle/>
              <a:p>
                <a:r>
                  <a:rPr lang="en-US">
                    <a:noFill/>
                  </a:rPr>
                  <a:t> </a:t>
                </a:r>
              </a:p>
            </p:txBody>
          </p:sp>
        </mc:Fallback>
      </mc:AlternateContent>
    </p:spTree>
    <p:extLst>
      <p:ext uri="{BB962C8B-B14F-4D97-AF65-F5344CB8AC3E}">
        <p14:creationId xmlns:p14="http://schemas.microsoft.com/office/powerpoint/2010/main" val="41231211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FB91-422D-BAF7-6D3D-F5804C32481A}"/>
              </a:ext>
            </a:extLst>
          </p:cNvPr>
          <p:cNvSpPr>
            <a:spLocks noGrp="1"/>
          </p:cNvSpPr>
          <p:nvPr>
            <p:ph type="title"/>
          </p:nvPr>
        </p:nvSpPr>
        <p:spPr>
          <a:xfrm>
            <a:off x="1393702" y="561259"/>
            <a:ext cx="10387432" cy="682010"/>
          </a:xfrm>
        </p:spPr>
        <p:txBody>
          <a:bodyPr>
            <a:normAutofit/>
          </a:bodyPr>
          <a:lstStyle/>
          <a:p>
            <a:r>
              <a:rPr lang="en-US" dirty="0"/>
              <a:t>Experiment 1</a:t>
            </a:r>
          </a:p>
        </p:txBody>
      </p:sp>
      <p:sp>
        <p:nvSpPr>
          <p:cNvPr id="3" name="Footer Placeholder 2">
            <a:extLst>
              <a:ext uri="{FF2B5EF4-FFF2-40B4-BE49-F238E27FC236}">
                <a16:creationId xmlns:a16="http://schemas.microsoft.com/office/drawing/2014/main" id="{54132FEB-B8F6-9134-4FF3-921B4660FADA}"/>
              </a:ext>
            </a:extLst>
          </p:cNvPr>
          <p:cNvSpPr>
            <a:spLocks noGrp="1"/>
          </p:cNvSpPr>
          <p:nvPr>
            <p:ph type="ftr" sz="quarter" idx="11"/>
          </p:nvPr>
        </p:nvSpPr>
        <p:spPr/>
        <p:txBody>
          <a:bodyPr/>
          <a:lstStyle/>
          <a:p>
            <a:pPr algn="l"/>
            <a:r>
              <a:rPr lang="en-US" dirty="0"/>
              <a:t>General Discussion</a:t>
            </a:r>
          </a:p>
        </p:txBody>
      </p:sp>
      <p:sp>
        <p:nvSpPr>
          <p:cNvPr id="5" name="TextBox 4">
            <a:extLst>
              <a:ext uri="{FF2B5EF4-FFF2-40B4-BE49-F238E27FC236}">
                <a16:creationId xmlns:a16="http://schemas.microsoft.com/office/drawing/2014/main" id="{92D8AD37-4382-50DE-63BD-FC9EF3719DB4}"/>
              </a:ext>
            </a:extLst>
          </p:cNvPr>
          <p:cNvSpPr txBox="1"/>
          <p:nvPr/>
        </p:nvSpPr>
        <p:spPr>
          <a:xfrm>
            <a:off x="1393702" y="1064685"/>
            <a:ext cx="9970082" cy="769441"/>
          </a:xfrm>
          <a:prstGeom prst="rect">
            <a:avLst/>
          </a:prstGeom>
          <a:noFill/>
        </p:spPr>
        <p:txBody>
          <a:bodyPr wrap="square" rtlCol="0">
            <a:spAutoFit/>
          </a:bodyPr>
          <a:lstStyle/>
          <a:p>
            <a:r>
              <a:rPr lang="en-US" sz="2200" dirty="0">
                <a:solidFill>
                  <a:srgbClr val="00182D"/>
                </a:solidFill>
                <a:latin typeface="Helvetica" pitchFamily="2" charset="0"/>
              </a:rPr>
              <a:t>Model performance increases when measurements are placed near periods of change</a:t>
            </a:r>
          </a:p>
        </p:txBody>
      </p:sp>
      <p:sp>
        <p:nvSpPr>
          <p:cNvPr id="6" name="TextBox 5">
            <a:extLst>
              <a:ext uri="{FF2B5EF4-FFF2-40B4-BE49-F238E27FC236}">
                <a16:creationId xmlns:a16="http://schemas.microsoft.com/office/drawing/2014/main" id="{B3FD457C-31D5-A9C1-9246-0FF2C2D00883}"/>
              </a:ext>
            </a:extLst>
          </p:cNvPr>
          <p:cNvSpPr txBox="1"/>
          <p:nvPr/>
        </p:nvSpPr>
        <p:spPr>
          <a:xfrm>
            <a:off x="1393702" y="1924827"/>
            <a:ext cx="9839454" cy="769441"/>
          </a:xfrm>
          <a:prstGeom prst="rect">
            <a:avLst/>
          </a:prstGeom>
          <a:noFill/>
        </p:spPr>
        <p:txBody>
          <a:bodyPr wrap="square" rtlCol="0">
            <a:spAutoFit/>
          </a:bodyPr>
          <a:lstStyle/>
          <a:p>
            <a:r>
              <a:rPr lang="en-US" sz="2200" dirty="0">
                <a:solidFill>
                  <a:srgbClr val="00182D"/>
                </a:solidFill>
                <a:latin typeface="Helvetica" pitchFamily="2" charset="0"/>
              </a:rPr>
              <a:t>When the nature of change is unknown, model performance is highest with equal spacing</a:t>
            </a:r>
          </a:p>
        </p:txBody>
      </p:sp>
      <p:sp>
        <p:nvSpPr>
          <p:cNvPr id="7" name="Title 1">
            <a:extLst>
              <a:ext uri="{FF2B5EF4-FFF2-40B4-BE49-F238E27FC236}">
                <a16:creationId xmlns:a16="http://schemas.microsoft.com/office/drawing/2014/main" id="{E457D5FB-880B-E725-CAD9-75D89E376D6D}"/>
              </a:ext>
            </a:extLst>
          </p:cNvPr>
          <p:cNvSpPr txBox="1">
            <a:spLocks/>
          </p:cNvSpPr>
          <p:nvPr/>
        </p:nvSpPr>
        <p:spPr>
          <a:xfrm>
            <a:off x="1393702" y="2941495"/>
            <a:ext cx="10124372" cy="682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dirty="0"/>
              <a:t>Experiment 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B7002F-CBCA-B979-FB1F-A53FDD9DD975}"/>
                  </a:ext>
                </a:extLst>
              </p:cNvPr>
              <p:cNvSpPr txBox="1"/>
              <p:nvPr/>
            </p:nvSpPr>
            <p:spPr>
              <a:xfrm>
                <a:off x="1393702" y="3508069"/>
                <a:ext cx="9568542" cy="769441"/>
              </a:xfrm>
              <a:prstGeom prst="rect">
                <a:avLst/>
              </a:prstGeom>
              <a:noFill/>
            </p:spPr>
            <p:txBody>
              <a:bodyPr wrap="square" rtlCol="0">
                <a:spAutoFit/>
              </a:bodyPr>
              <a:lstStyle/>
              <a:p>
                <a:r>
                  <a:rPr lang="en-US" sz="2200" dirty="0">
                    <a:solidFill>
                      <a:srgbClr val="00182D"/>
                    </a:solidFill>
                    <a:latin typeface="Helvetica" pitchFamily="2" charset="0"/>
                  </a:rPr>
                  <a:t>The greatest improvements in model performance result from either seven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 200 or nine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100.</a:t>
                </a:r>
              </a:p>
            </p:txBody>
          </p:sp>
        </mc:Choice>
        <mc:Fallback xmlns="">
          <p:sp>
            <p:nvSpPr>
              <p:cNvPr id="8" name="TextBox 7">
                <a:extLst>
                  <a:ext uri="{FF2B5EF4-FFF2-40B4-BE49-F238E27FC236}">
                    <a16:creationId xmlns:a16="http://schemas.microsoft.com/office/drawing/2014/main" id="{03B7002F-CBCA-B979-FB1F-A53FDD9DD975}"/>
                  </a:ext>
                </a:extLst>
              </p:cNvPr>
              <p:cNvSpPr txBox="1">
                <a:spLocks noRot="1" noChangeAspect="1" noMove="1" noResize="1" noEditPoints="1" noAdjustHandles="1" noChangeArrowheads="1" noChangeShapeType="1" noTextEdit="1"/>
              </p:cNvSpPr>
              <p:nvPr/>
            </p:nvSpPr>
            <p:spPr>
              <a:xfrm>
                <a:off x="1393702" y="3508069"/>
                <a:ext cx="9568542" cy="769441"/>
              </a:xfrm>
              <a:prstGeom prst="rect">
                <a:avLst/>
              </a:prstGeom>
              <a:blipFill>
                <a:blip r:embed="rId2"/>
                <a:stretch>
                  <a:fillRect l="-795" t="-4918" b="-16393"/>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6C4DC1A2-B65C-0FD9-833B-C4E957A8DD25}"/>
              </a:ext>
            </a:extLst>
          </p:cNvPr>
          <p:cNvSpPr txBox="1">
            <a:spLocks/>
          </p:cNvSpPr>
          <p:nvPr/>
        </p:nvSpPr>
        <p:spPr>
          <a:xfrm>
            <a:off x="1393702" y="4483647"/>
            <a:ext cx="10124372" cy="682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dirty="0"/>
              <a:t>Experiment 3</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D1C451-8271-2023-A454-494FC835E225}"/>
                  </a:ext>
                </a:extLst>
              </p:cNvPr>
              <p:cNvSpPr txBox="1"/>
              <p:nvPr/>
            </p:nvSpPr>
            <p:spPr>
              <a:xfrm>
                <a:off x="1393702" y="5137652"/>
                <a:ext cx="10124372" cy="1107996"/>
              </a:xfrm>
              <a:prstGeom prst="rect">
                <a:avLst/>
              </a:prstGeom>
              <a:noFill/>
            </p:spPr>
            <p:txBody>
              <a:bodyPr wrap="square" rtlCol="0">
                <a:spAutoFit/>
              </a:bodyPr>
              <a:lstStyle/>
              <a:p>
                <a:r>
                  <a:rPr lang="en-US" sz="2200" dirty="0">
                    <a:latin typeface="Helvetica" pitchFamily="2" charset="0"/>
                  </a:rPr>
                  <a:t>If using definition variables, the largest improvements in model performance result from using </a:t>
                </a:r>
                <a:r>
                  <a:rPr lang="en-US" sz="2200" dirty="0">
                    <a:solidFill>
                      <a:srgbClr val="00182D"/>
                    </a:solidFill>
                    <a:latin typeface="Helvetica" pitchFamily="2" charset="0"/>
                  </a:rPr>
                  <a:t>either seven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 200 or nine measurements with </a:t>
                </a:r>
                <a:r>
                  <a:rPr lang="en-US" sz="2200" i="1" dirty="0">
                    <a:solidFill>
                      <a:srgbClr val="00182D"/>
                    </a:solidFill>
                    <a:latin typeface="Helvetica" pitchFamily="2" charset="0"/>
                  </a:rPr>
                  <a:t>N</a:t>
                </a:r>
                <a:r>
                  <a:rPr lang="en-US" sz="2200" dirty="0">
                    <a:solidFill>
                      <a:srgbClr val="00182D"/>
                    </a:solidFill>
                    <a:latin typeface="Helvetica" pitchFamily="2" charset="0"/>
                  </a:rPr>
                  <a:t> </a:t>
                </a:r>
                <a14:m>
                  <m:oMath xmlns:m="http://schemas.openxmlformats.org/officeDocument/2006/math">
                    <m:r>
                      <a:rPr lang="en-CA" sz="2200" b="0" i="1" smtClean="0">
                        <a:solidFill>
                          <a:srgbClr val="00182D"/>
                        </a:solidFill>
                        <a:latin typeface="Cambria Math" panose="02040503050406030204" pitchFamily="18" charset="0"/>
                      </a:rPr>
                      <m:t>≤</m:t>
                    </m:r>
                  </m:oMath>
                </a14:m>
                <a:r>
                  <a:rPr lang="en-US" sz="2200" dirty="0">
                    <a:solidFill>
                      <a:srgbClr val="00182D"/>
                    </a:solidFill>
                    <a:latin typeface="Helvetica" pitchFamily="2" charset="0"/>
                  </a:rPr>
                  <a:t>100.</a:t>
                </a:r>
                <a:endParaRPr lang="en-US" sz="2200" dirty="0">
                  <a:latin typeface="Helvetica" pitchFamily="2" charset="0"/>
                </a:endParaRPr>
              </a:p>
            </p:txBody>
          </p:sp>
        </mc:Choice>
        <mc:Fallback xmlns="">
          <p:sp>
            <p:nvSpPr>
              <p:cNvPr id="10" name="TextBox 9">
                <a:extLst>
                  <a:ext uri="{FF2B5EF4-FFF2-40B4-BE49-F238E27FC236}">
                    <a16:creationId xmlns:a16="http://schemas.microsoft.com/office/drawing/2014/main" id="{1AD1C451-8271-2023-A454-494FC835E225}"/>
                  </a:ext>
                </a:extLst>
              </p:cNvPr>
              <p:cNvSpPr txBox="1">
                <a:spLocks noRot="1" noChangeAspect="1" noMove="1" noResize="1" noEditPoints="1" noAdjustHandles="1" noChangeArrowheads="1" noChangeShapeType="1" noTextEdit="1"/>
              </p:cNvSpPr>
              <p:nvPr/>
            </p:nvSpPr>
            <p:spPr>
              <a:xfrm>
                <a:off x="1393702" y="5137652"/>
                <a:ext cx="10124372" cy="1107996"/>
              </a:xfrm>
              <a:prstGeom prst="rect">
                <a:avLst/>
              </a:prstGeom>
              <a:blipFill>
                <a:blip r:embed="rId3"/>
                <a:stretch>
                  <a:fillRect l="-752" t="-3371" b="-8989"/>
                </a:stretch>
              </a:blipFill>
            </p:spPr>
            <p:txBody>
              <a:bodyPr/>
              <a:lstStyle/>
              <a:p>
                <a:r>
                  <a:rPr lang="en-US">
                    <a:noFill/>
                  </a:rPr>
                  <a:t> </a:t>
                </a:r>
              </a:p>
            </p:txBody>
          </p:sp>
        </mc:Fallback>
      </mc:AlternateContent>
    </p:spTree>
    <p:extLst>
      <p:ext uri="{BB962C8B-B14F-4D97-AF65-F5344CB8AC3E}">
        <p14:creationId xmlns:p14="http://schemas.microsoft.com/office/powerpoint/2010/main" val="9696471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132FEB-B8F6-9134-4FF3-921B4660FADA}"/>
              </a:ext>
            </a:extLst>
          </p:cNvPr>
          <p:cNvSpPr>
            <a:spLocks noGrp="1"/>
          </p:cNvSpPr>
          <p:nvPr>
            <p:ph type="ftr" sz="quarter" idx="11"/>
          </p:nvPr>
        </p:nvSpPr>
        <p:spPr/>
        <p:txBody>
          <a:bodyPr/>
          <a:lstStyle/>
          <a:p>
            <a:pPr algn="l"/>
            <a:r>
              <a:rPr lang="en-US" dirty="0"/>
              <a:t>General Discussion - Implications</a:t>
            </a:r>
          </a:p>
        </p:txBody>
      </p:sp>
      <p:sp>
        <p:nvSpPr>
          <p:cNvPr id="11" name="Title 10">
            <a:extLst>
              <a:ext uri="{FF2B5EF4-FFF2-40B4-BE49-F238E27FC236}">
                <a16:creationId xmlns:a16="http://schemas.microsoft.com/office/drawing/2014/main" id="{41FBF933-4CE6-0BAB-A6CD-FFBEAD85A945}"/>
              </a:ext>
            </a:extLst>
          </p:cNvPr>
          <p:cNvSpPr>
            <a:spLocks noGrp="1"/>
          </p:cNvSpPr>
          <p:nvPr>
            <p:ph type="title"/>
          </p:nvPr>
        </p:nvSpPr>
        <p:spPr>
          <a:xfrm>
            <a:off x="724548" y="240601"/>
            <a:ext cx="9316919" cy="1605132"/>
          </a:xfrm>
        </p:spPr>
        <p:txBody>
          <a:bodyPr>
            <a:normAutofit/>
          </a:bodyPr>
          <a:lstStyle/>
          <a:p>
            <a:r>
              <a:rPr lang="en-US" dirty="0"/>
              <a:t>The results of my experiments are the first (to my knowledge) to provide recommendations for modelling nonlinear change</a:t>
            </a:r>
          </a:p>
        </p:txBody>
      </p:sp>
    </p:spTree>
    <p:extLst>
      <p:ext uri="{BB962C8B-B14F-4D97-AF65-F5344CB8AC3E}">
        <p14:creationId xmlns:p14="http://schemas.microsoft.com/office/powerpoint/2010/main" val="23730289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132FEB-B8F6-9134-4FF3-921B4660FADA}"/>
              </a:ext>
            </a:extLst>
          </p:cNvPr>
          <p:cNvSpPr>
            <a:spLocks noGrp="1"/>
          </p:cNvSpPr>
          <p:nvPr>
            <p:ph type="ftr" sz="quarter" idx="11"/>
          </p:nvPr>
        </p:nvSpPr>
        <p:spPr/>
        <p:txBody>
          <a:bodyPr/>
          <a:lstStyle/>
          <a:p>
            <a:pPr algn="l"/>
            <a:r>
              <a:rPr lang="en-US" dirty="0"/>
              <a:t>General Discussion - Implications</a:t>
            </a:r>
          </a:p>
        </p:txBody>
      </p:sp>
      <p:sp>
        <p:nvSpPr>
          <p:cNvPr id="11" name="Title 10">
            <a:extLst>
              <a:ext uri="{FF2B5EF4-FFF2-40B4-BE49-F238E27FC236}">
                <a16:creationId xmlns:a16="http://schemas.microsoft.com/office/drawing/2014/main" id="{41FBF933-4CE6-0BAB-A6CD-FFBEAD85A945}"/>
              </a:ext>
            </a:extLst>
          </p:cNvPr>
          <p:cNvSpPr>
            <a:spLocks noGrp="1"/>
          </p:cNvSpPr>
          <p:nvPr>
            <p:ph type="title"/>
          </p:nvPr>
        </p:nvSpPr>
        <p:spPr>
          <a:xfrm>
            <a:off x="724548" y="240601"/>
            <a:ext cx="9316919" cy="1605132"/>
          </a:xfrm>
        </p:spPr>
        <p:txBody>
          <a:bodyPr>
            <a:normAutofit/>
          </a:bodyPr>
          <a:lstStyle/>
          <a:p>
            <a:r>
              <a:rPr lang="en-US" dirty="0"/>
              <a:t>The results of my experiments are the first (to my knowledge) to provide recommendations for modelling nonlinear change</a:t>
            </a:r>
          </a:p>
        </p:txBody>
      </p:sp>
      <p:sp>
        <p:nvSpPr>
          <p:cNvPr id="12" name="TextBox 11">
            <a:extLst>
              <a:ext uri="{FF2B5EF4-FFF2-40B4-BE49-F238E27FC236}">
                <a16:creationId xmlns:a16="http://schemas.microsoft.com/office/drawing/2014/main" id="{EE665D49-07E6-4C4E-FB7F-5FC8EAB1F188}"/>
              </a:ext>
            </a:extLst>
          </p:cNvPr>
          <p:cNvSpPr txBox="1"/>
          <p:nvPr/>
        </p:nvSpPr>
        <p:spPr>
          <a:xfrm>
            <a:off x="1369568" y="2420790"/>
            <a:ext cx="3451586" cy="430887"/>
          </a:xfrm>
          <a:prstGeom prst="rect">
            <a:avLst/>
          </a:prstGeom>
          <a:noFill/>
        </p:spPr>
        <p:txBody>
          <a:bodyPr wrap="none" rtlCol="0">
            <a:spAutoFit/>
          </a:bodyPr>
          <a:lstStyle/>
          <a:p>
            <a:r>
              <a:rPr lang="en-US" sz="2200" dirty="0">
                <a:latin typeface="Helvetica" pitchFamily="2" charset="0"/>
              </a:rPr>
              <a:t>Number of measurements</a:t>
            </a:r>
          </a:p>
        </p:txBody>
      </p:sp>
      <p:sp>
        <p:nvSpPr>
          <p:cNvPr id="13" name="TextBox 12">
            <a:extLst>
              <a:ext uri="{FF2B5EF4-FFF2-40B4-BE49-F238E27FC236}">
                <a16:creationId xmlns:a16="http://schemas.microsoft.com/office/drawing/2014/main" id="{F37FC3FC-86DC-C120-E896-0B6BBE687A0D}"/>
              </a:ext>
            </a:extLst>
          </p:cNvPr>
          <p:cNvSpPr txBox="1"/>
          <p:nvPr/>
        </p:nvSpPr>
        <p:spPr>
          <a:xfrm>
            <a:off x="1369568" y="3086567"/>
            <a:ext cx="3466013" cy="430887"/>
          </a:xfrm>
          <a:prstGeom prst="rect">
            <a:avLst/>
          </a:prstGeom>
          <a:noFill/>
        </p:spPr>
        <p:txBody>
          <a:bodyPr wrap="none" rtlCol="0">
            <a:spAutoFit/>
          </a:bodyPr>
          <a:lstStyle/>
          <a:p>
            <a:r>
              <a:rPr lang="en-US" sz="2200" dirty="0">
                <a:latin typeface="Helvetica" pitchFamily="2" charset="0"/>
              </a:rPr>
              <a:t>Spacing of measurements</a:t>
            </a:r>
          </a:p>
        </p:txBody>
      </p:sp>
      <p:sp>
        <p:nvSpPr>
          <p:cNvPr id="14" name="TextBox 13">
            <a:extLst>
              <a:ext uri="{FF2B5EF4-FFF2-40B4-BE49-F238E27FC236}">
                <a16:creationId xmlns:a16="http://schemas.microsoft.com/office/drawing/2014/main" id="{E6E2CDCA-1C46-1894-6942-8418A5904DDF}"/>
              </a:ext>
            </a:extLst>
          </p:cNvPr>
          <p:cNvSpPr txBox="1"/>
          <p:nvPr/>
        </p:nvSpPr>
        <p:spPr>
          <a:xfrm>
            <a:off x="1369568" y="3752344"/>
            <a:ext cx="1721946" cy="430887"/>
          </a:xfrm>
          <a:prstGeom prst="rect">
            <a:avLst/>
          </a:prstGeom>
          <a:noFill/>
        </p:spPr>
        <p:txBody>
          <a:bodyPr wrap="none" rtlCol="0">
            <a:spAutoFit/>
          </a:bodyPr>
          <a:lstStyle/>
          <a:p>
            <a:r>
              <a:rPr lang="en-US" sz="2200" dirty="0">
                <a:latin typeface="Helvetica" pitchFamily="2" charset="0"/>
              </a:rPr>
              <a:t>Sample size</a:t>
            </a:r>
          </a:p>
        </p:txBody>
      </p:sp>
      <p:sp>
        <p:nvSpPr>
          <p:cNvPr id="15" name="Right Brace 14">
            <a:extLst>
              <a:ext uri="{FF2B5EF4-FFF2-40B4-BE49-F238E27FC236}">
                <a16:creationId xmlns:a16="http://schemas.microsoft.com/office/drawing/2014/main" id="{1E094F21-04C9-A73C-417F-91A90DD8F10A}"/>
              </a:ext>
            </a:extLst>
          </p:cNvPr>
          <p:cNvSpPr/>
          <p:nvPr/>
        </p:nvSpPr>
        <p:spPr>
          <a:xfrm>
            <a:off x="5149495" y="2420790"/>
            <a:ext cx="743305" cy="2428218"/>
          </a:xfrm>
          <a:prstGeom prst="rightBrace">
            <a:avLst>
              <a:gd name="adj1" fmla="val 45238"/>
              <a:gd name="adj2" fmla="val 50000"/>
            </a:avLst>
          </a:prstGeom>
          <a:ln w="38100">
            <a:solidFill>
              <a:srgbClr val="00182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rgbClr val="00182D"/>
                </a:solidFill>
              </a:ln>
              <a:solidFill>
                <a:srgbClr val="00182D"/>
              </a:solidFill>
            </a:endParaRPr>
          </a:p>
        </p:txBody>
      </p:sp>
      <p:sp>
        <p:nvSpPr>
          <p:cNvPr id="16" name="TextBox 15">
            <a:extLst>
              <a:ext uri="{FF2B5EF4-FFF2-40B4-BE49-F238E27FC236}">
                <a16:creationId xmlns:a16="http://schemas.microsoft.com/office/drawing/2014/main" id="{8F69B504-13DC-3CD6-3966-016B6E6C2A11}"/>
              </a:ext>
            </a:extLst>
          </p:cNvPr>
          <p:cNvSpPr txBox="1"/>
          <p:nvPr/>
        </p:nvSpPr>
        <p:spPr>
          <a:xfrm>
            <a:off x="6206714" y="3406794"/>
            <a:ext cx="2068195" cy="430887"/>
          </a:xfrm>
          <a:prstGeom prst="rect">
            <a:avLst/>
          </a:prstGeom>
          <a:noFill/>
        </p:spPr>
        <p:txBody>
          <a:bodyPr wrap="none" rtlCol="0">
            <a:spAutoFit/>
          </a:bodyPr>
          <a:lstStyle/>
          <a:p>
            <a:r>
              <a:rPr lang="en-US" sz="2200" dirty="0">
                <a:latin typeface="Helvetica" pitchFamily="2" charset="0"/>
              </a:rPr>
              <a:t>Few guidelines</a:t>
            </a:r>
          </a:p>
        </p:txBody>
      </p:sp>
      <p:sp>
        <p:nvSpPr>
          <p:cNvPr id="17" name="TextBox 16">
            <a:extLst>
              <a:ext uri="{FF2B5EF4-FFF2-40B4-BE49-F238E27FC236}">
                <a16:creationId xmlns:a16="http://schemas.microsoft.com/office/drawing/2014/main" id="{B28ED46E-FB9B-D1D9-E166-F734664F8B8C}"/>
              </a:ext>
            </a:extLst>
          </p:cNvPr>
          <p:cNvSpPr txBox="1"/>
          <p:nvPr/>
        </p:nvSpPr>
        <p:spPr>
          <a:xfrm>
            <a:off x="1369568" y="4418121"/>
            <a:ext cx="2734338" cy="430887"/>
          </a:xfrm>
          <a:prstGeom prst="rect">
            <a:avLst/>
          </a:prstGeom>
          <a:noFill/>
        </p:spPr>
        <p:txBody>
          <a:bodyPr wrap="none" rtlCol="0">
            <a:spAutoFit/>
          </a:bodyPr>
          <a:lstStyle/>
          <a:p>
            <a:r>
              <a:rPr lang="en-US" sz="2200" dirty="0">
                <a:latin typeface="Helvetica" pitchFamily="2" charset="0"/>
              </a:rPr>
              <a:t>Time structuredness</a:t>
            </a:r>
          </a:p>
        </p:txBody>
      </p:sp>
    </p:spTree>
    <p:extLst>
      <p:ext uri="{BB962C8B-B14F-4D97-AF65-F5344CB8AC3E}">
        <p14:creationId xmlns:p14="http://schemas.microsoft.com/office/powerpoint/2010/main" val="162235713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p:txBody>
          <a:bodyPr/>
          <a:lstStyle/>
          <a:p>
            <a:r>
              <a:rPr lang="en-US" dirty="0"/>
              <a:t>Limitations &amp; future directions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5" name="TextBox 4">
            <a:extLst>
              <a:ext uri="{FF2B5EF4-FFF2-40B4-BE49-F238E27FC236}">
                <a16:creationId xmlns:a16="http://schemas.microsoft.com/office/drawing/2014/main" id="{9FA49E30-E3EE-9A31-CEB2-3AE38DC922B3}"/>
              </a:ext>
            </a:extLst>
          </p:cNvPr>
          <p:cNvSpPr txBox="1"/>
          <p:nvPr/>
        </p:nvSpPr>
        <p:spPr>
          <a:xfrm>
            <a:off x="1439333" y="1744133"/>
            <a:ext cx="2157835" cy="430887"/>
          </a:xfrm>
          <a:prstGeom prst="rect">
            <a:avLst/>
          </a:prstGeom>
          <a:noFill/>
        </p:spPr>
        <p:txBody>
          <a:bodyPr wrap="none" rtlCol="0">
            <a:spAutoFit/>
          </a:bodyPr>
          <a:lstStyle/>
          <a:p>
            <a:r>
              <a:rPr lang="en-US" sz="2200" dirty="0">
                <a:latin typeface="Helvetica" pitchFamily="2" charset="0"/>
              </a:rPr>
              <a:t>1) Cutoff values</a:t>
            </a:r>
          </a:p>
        </p:txBody>
      </p:sp>
      <p:sp>
        <p:nvSpPr>
          <p:cNvPr id="6" name="TextBox 5">
            <a:extLst>
              <a:ext uri="{FF2B5EF4-FFF2-40B4-BE49-F238E27FC236}">
                <a16:creationId xmlns:a16="http://schemas.microsoft.com/office/drawing/2014/main" id="{5D9604EA-7F5B-5462-49E5-480D05409A15}"/>
              </a:ext>
            </a:extLst>
          </p:cNvPr>
          <p:cNvSpPr txBox="1"/>
          <p:nvPr/>
        </p:nvSpPr>
        <p:spPr>
          <a:xfrm>
            <a:off x="1439333" y="3061412"/>
            <a:ext cx="2569934" cy="430887"/>
          </a:xfrm>
          <a:prstGeom prst="rect">
            <a:avLst/>
          </a:prstGeom>
          <a:noFill/>
        </p:spPr>
        <p:txBody>
          <a:bodyPr wrap="none" rtlCol="0">
            <a:spAutoFit/>
          </a:bodyPr>
          <a:lstStyle/>
          <a:p>
            <a:r>
              <a:rPr lang="en-US" sz="2200" dirty="0">
                <a:latin typeface="Helvetica" pitchFamily="2" charset="0"/>
              </a:rPr>
              <a:t>2) External validity </a:t>
            </a:r>
          </a:p>
        </p:txBody>
      </p:sp>
    </p:spTree>
    <p:extLst>
      <p:ext uri="{BB962C8B-B14F-4D97-AF65-F5344CB8AC3E}">
        <p14:creationId xmlns:p14="http://schemas.microsoft.com/office/powerpoint/2010/main" val="6072068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p:txBody>
          <a:bodyPr/>
          <a:lstStyle/>
          <a:p>
            <a:r>
              <a:rPr lang="en-US" dirty="0"/>
              <a:t>Limitations &amp; future directions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5" name="TextBox 4">
            <a:extLst>
              <a:ext uri="{FF2B5EF4-FFF2-40B4-BE49-F238E27FC236}">
                <a16:creationId xmlns:a16="http://schemas.microsoft.com/office/drawing/2014/main" id="{9FA49E30-E3EE-9A31-CEB2-3AE38DC922B3}"/>
              </a:ext>
            </a:extLst>
          </p:cNvPr>
          <p:cNvSpPr txBox="1"/>
          <p:nvPr/>
        </p:nvSpPr>
        <p:spPr>
          <a:xfrm>
            <a:off x="1439333" y="1744133"/>
            <a:ext cx="2307042" cy="430887"/>
          </a:xfrm>
          <a:prstGeom prst="rect">
            <a:avLst/>
          </a:prstGeom>
          <a:noFill/>
        </p:spPr>
        <p:txBody>
          <a:bodyPr wrap="none" rtlCol="0">
            <a:spAutoFit/>
          </a:bodyPr>
          <a:lstStyle/>
          <a:p>
            <a:r>
              <a:rPr lang="en-US" sz="2200" b="1" dirty="0">
                <a:latin typeface="Helvetica" pitchFamily="2" charset="0"/>
              </a:rPr>
              <a:t>1) Cutoff values</a:t>
            </a:r>
          </a:p>
        </p:txBody>
      </p:sp>
      <p:sp>
        <p:nvSpPr>
          <p:cNvPr id="6" name="TextBox 5">
            <a:extLst>
              <a:ext uri="{FF2B5EF4-FFF2-40B4-BE49-F238E27FC236}">
                <a16:creationId xmlns:a16="http://schemas.microsoft.com/office/drawing/2014/main" id="{5D9604EA-7F5B-5462-49E5-480D05409A15}"/>
              </a:ext>
            </a:extLst>
          </p:cNvPr>
          <p:cNvSpPr txBox="1"/>
          <p:nvPr/>
        </p:nvSpPr>
        <p:spPr>
          <a:xfrm>
            <a:off x="1439333" y="3061412"/>
            <a:ext cx="2569934" cy="430887"/>
          </a:xfrm>
          <a:prstGeom prst="rect">
            <a:avLst/>
          </a:prstGeom>
          <a:noFill/>
        </p:spPr>
        <p:txBody>
          <a:bodyPr wrap="none" rtlCol="0">
            <a:spAutoFit/>
          </a:bodyPr>
          <a:lstStyle/>
          <a:p>
            <a:r>
              <a:rPr lang="en-US" sz="2200" dirty="0">
                <a:latin typeface="Helvetica" pitchFamily="2" charset="0"/>
              </a:rPr>
              <a:t>2) External validity </a:t>
            </a:r>
          </a:p>
        </p:txBody>
      </p:sp>
    </p:spTree>
    <p:extLst>
      <p:ext uri="{BB962C8B-B14F-4D97-AF65-F5344CB8AC3E}">
        <p14:creationId xmlns:p14="http://schemas.microsoft.com/office/powerpoint/2010/main" val="1108714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6CE-2250-8DBD-4531-33EBD5526EA1}"/>
              </a:ext>
            </a:extLst>
          </p:cNvPr>
          <p:cNvSpPr>
            <a:spLocks noGrp="1"/>
          </p:cNvSpPr>
          <p:nvPr>
            <p:ph type="title"/>
          </p:nvPr>
        </p:nvSpPr>
        <p:spPr>
          <a:xfrm>
            <a:off x="724548" y="240601"/>
            <a:ext cx="10468385" cy="682010"/>
          </a:xfrm>
        </p:spPr>
        <p:txBody>
          <a:bodyPr>
            <a:noAutofit/>
          </a:bodyPr>
          <a:lstStyle/>
          <a:p>
            <a:r>
              <a:rPr lang="en-US" dirty="0"/>
              <a:t>I used a percentage-based cutoff rule in my experiments</a:t>
            </a:r>
          </a:p>
        </p:txBody>
      </p:sp>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pic>
        <p:nvPicPr>
          <p:cNvPr id="6" name="Picture 5">
            <a:extLst>
              <a:ext uri="{FF2B5EF4-FFF2-40B4-BE49-F238E27FC236}">
                <a16:creationId xmlns:a16="http://schemas.microsoft.com/office/drawing/2014/main" id="{2B7CCF28-3C45-52C2-4278-2E6044B7FF07}"/>
              </a:ext>
            </a:extLst>
          </p:cNvPr>
          <p:cNvPicPr>
            <a:picLocks noChangeAspect="1"/>
          </p:cNvPicPr>
          <p:nvPr/>
        </p:nvPicPr>
        <p:blipFill>
          <a:blip r:embed="rId2"/>
          <a:stretch>
            <a:fillRect/>
          </a:stretch>
        </p:blipFill>
        <p:spPr>
          <a:xfrm>
            <a:off x="1319883" y="1752837"/>
            <a:ext cx="4629742" cy="3472306"/>
          </a:xfrm>
          <a:prstGeom prst="rect">
            <a:avLst/>
          </a:prstGeom>
        </p:spPr>
      </p:pic>
      <p:sp>
        <p:nvSpPr>
          <p:cNvPr id="7" name="Oval 6">
            <a:extLst>
              <a:ext uri="{FF2B5EF4-FFF2-40B4-BE49-F238E27FC236}">
                <a16:creationId xmlns:a16="http://schemas.microsoft.com/office/drawing/2014/main" id="{B0DA9E75-9B88-9A4C-E168-54794EBEF236}"/>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8" name="Oval 7">
            <a:extLst>
              <a:ext uri="{FF2B5EF4-FFF2-40B4-BE49-F238E27FC236}">
                <a16:creationId xmlns:a16="http://schemas.microsoft.com/office/drawing/2014/main" id="{57BE4BB9-9864-BB8D-DEC7-BBAEDE2681E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9" name="Oval 8">
            <a:extLst>
              <a:ext uri="{FF2B5EF4-FFF2-40B4-BE49-F238E27FC236}">
                <a16:creationId xmlns:a16="http://schemas.microsoft.com/office/drawing/2014/main" id="{0F25B547-299B-D3BC-6288-AC359549FA57}"/>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10" name="Oval 9">
            <a:extLst>
              <a:ext uri="{FF2B5EF4-FFF2-40B4-BE49-F238E27FC236}">
                <a16:creationId xmlns:a16="http://schemas.microsoft.com/office/drawing/2014/main" id="{AD0C70E4-85E7-E32F-3B72-E7556A40F031}"/>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11" name="Oval 10">
            <a:extLst>
              <a:ext uri="{FF2B5EF4-FFF2-40B4-BE49-F238E27FC236}">
                <a16:creationId xmlns:a16="http://schemas.microsoft.com/office/drawing/2014/main" id="{17DAD762-A1FA-A562-61F2-38AE32332CBC}"/>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12" name="Straight Arrow Connector 11">
            <a:extLst>
              <a:ext uri="{FF2B5EF4-FFF2-40B4-BE49-F238E27FC236}">
                <a16:creationId xmlns:a16="http://schemas.microsoft.com/office/drawing/2014/main" id="{48659A3A-7002-4D5B-4257-E3C76FF343FA}"/>
              </a:ext>
            </a:extLst>
          </p:cNvPr>
          <p:cNvCxnSpPr>
            <a:cxnSpLocks/>
            <a:stCxn id="11"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7B0BD8F-E101-967A-5BA8-B3CF3862D843}"/>
              </a:ext>
            </a:extLst>
          </p:cNvPr>
          <p:cNvCxnSpPr>
            <a:cxnSpLocks/>
            <a:stCxn id="7"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8A7BDA7-1781-811C-20B0-4FF1FBD15A25}"/>
              </a:ext>
            </a:extLst>
          </p:cNvPr>
          <p:cNvCxnSpPr>
            <a:cxnSpLocks/>
            <a:stCxn id="8" idx="0"/>
            <a:endCxn id="6"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CDF5BD5-A181-CC05-6E93-9BCE5254C71A}"/>
              </a:ext>
            </a:extLst>
          </p:cNvPr>
          <p:cNvCxnSpPr>
            <a:cxnSpLocks/>
            <a:stCxn id="9"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0AB1B6-0059-7E12-3887-D46B8241526F}"/>
              </a:ext>
            </a:extLst>
          </p:cNvPr>
          <p:cNvCxnSpPr>
            <a:cxnSpLocks/>
            <a:stCxn id="10"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E2D25AA-1F52-698D-B365-308827B61B30}"/>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18" name="Picture 17">
            <a:extLst>
              <a:ext uri="{FF2B5EF4-FFF2-40B4-BE49-F238E27FC236}">
                <a16:creationId xmlns:a16="http://schemas.microsoft.com/office/drawing/2014/main" id="{27AD1985-5680-14E1-119C-B7917B771FB7}"/>
              </a:ext>
            </a:extLst>
          </p:cNvPr>
          <p:cNvPicPr>
            <a:picLocks noChangeAspect="1"/>
          </p:cNvPicPr>
          <p:nvPr/>
        </p:nvPicPr>
        <p:blipFill>
          <a:blip r:embed="rId3"/>
          <a:stretch>
            <a:fillRect/>
          </a:stretch>
        </p:blipFill>
        <p:spPr>
          <a:xfrm>
            <a:off x="1237895" y="1694604"/>
            <a:ext cx="4711730" cy="3533798"/>
          </a:xfrm>
          <a:prstGeom prst="rect">
            <a:avLst/>
          </a:prstGeom>
        </p:spPr>
      </p:pic>
      <p:sp>
        <p:nvSpPr>
          <p:cNvPr id="19" name="TextBox 18">
            <a:extLst>
              <a:ext uri="{FF2B5EF4-FFF2-40B4-BE49-F238E27FC236}">
                <a16:creationId xmlns:a16="http://schemas.microsoft.com/office/drawing/2014/main" id="{A4476769-9522-C3E8-7015-CD136BFAA189}"/>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20" name="Date Placeholder 3">
            <a:extLst>
              <a:ext uri="{FF2B5EF4-FFF2-40B4-BE49-F238E27FC236}">
                <a16:creationId xmlns:a16="http://schemas.microsoft.com/office/drawing/2014/main" id="{F2036601-B868-F81A-C4E6-F864AA5CF633}"/>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21" name="TextBox 20">
            <a:extLst>
              <a:ext uri="{FF2B5EF4-FFF2-40B4-BE49-F238E27FC236}">
                <a16:creationId xmlns:a16="http://schemas.microsoft.com/office/drawing/2014/main" id="{176E08EE-3220-035C-E1C0-4AFC9E6F047B}"/>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sp>
        <p:nvSpPr>
          <p:cNvPr id="22" name="TextBox 21">
            <a:extLst>
              <a:ext uri="{FF2B5EF4-FFF2-40B4-BE49-F238E27FC236}">
                <a16:creationId xmlns:a16="http://schemas.microsoft.com/office/drawing/2014/main" id="{9F33B8B3-3545-7C9E-1A76-1AB9FDE0A704}"/>
              </a:ext>
            </a:extLst>
          </p:cNvPr>
          <p:cNvSpPr txBox="1"/>
          <p:nvPr/>
        </p:nvSpPr>
        <p:spPr>
          <a:xfrm>
            <a:off x="6947180" y="3637295"/>
            <a:ext cx="4202622" cy="707886"/>
          </a:xfrm>
          <a:prstGeom prst="rect">
            <a:avLst/>
          </a:prstGeom>
          <a:noFill/>
        </p:spPr>
        <p:txBody>
          <a:bodyPr wrap="square" rtlCol="0">
            <a:spAutoFit/>
          </a:bodyPr>
          <a:lstStyle/>
          <a:p>
            <a:r>
              <a:rPr lang="en-US" sz="2000" b="1" dirty="0">
                <a:latin typeface="Helvetica" pitchFamily="2" charset="0"/>
              </a:rPr>
              <a:t>Precision</a:t>
            </a:r>
            <a:r>
              <a:rPr lang="en-US" sz="2000" dirty="0">
                <a:latin typeface="Helvetica" pitchFamily="2" charset="0"/>
              </a:rPr>
              <a:t>: range of values covered by the middle 95% of estimates</a:t>
            </a:r>
          </a:p>
        </p:txBody>
      </p:sp>
      <p:pic>
        <p:nvPicPr>
          <p:cNvPr id="23" name="Picture 22">
            <a:extLst>
              <a:ext uri="{FF2B5EF4-FFF2-40B4-BE49-F238E27FC236}">
                <a16:creationId xmlns:a16="http://schemas.microsoft.com/office/drawing/2014/main" id="{96B751AC-0805-36D8-D866-9144474E0D36}"/>
              </a:ext>
            </a:extLst>
          </p:cNvPr>
          <p:cNvPicPr>
            <a:picLocks noChangeAspect="1"/>
          </p:cNvPicPr>
          <p:nvPr/>
        </p:nvPicPr>
        <p:blipFill>
          <a:blip r:embed="rId4"/>
          <a:stretch>
            <a:fillRect/>
          </a:stretch>
        </p:blipFill>
        <p:spPr>
          <a:xfrm>
            <a:off x="1237895" y="1694605"/>
            <a:ext cx="4711731" cy="3533798"/>
          </a:xfrm>
          <a:prstGeom prst="rect">
            <a:avLst/>
          </a:prstGeom>
        </p:spPr>
      </p:pic>
      <p:sp>
        <p:nvSpPr>
          <p:cNvPr id="24" name="TextBox 23">
            <a:extLst>
              <a:ext uri="{FF2B5EF4-FFF2-40B4-BE49-F238E27FC236}">
                <a16:creationId xmlns:a16="http://schemas.microsoft.com/office/drawing/2014/main" id="{8256617C-44F1-1CFE-03D1-DAFBA8F363FD}"/>
              </a:ext>
            </a:extLst>
          </p:cNvPr>
          <p:cNvSpPr txBox="1"/>
          <p:nvPr/>
        </p:nvSpPr>
        <p:spPr>
          <a:xfrm>
            <a:off x="6971565" y="4345181"/>
            <a:ext cx="3507460" cy="923330"/>
          </a:xfrm>
          <a:prstGeom prst="rect">
            <a:avLst/>
          </a:prstGeom>
          <a:noFill/>
        </p:spPr>
        <p:txBody>
          <a:bodyPr wrap="square" rtlCol="0">
            <a:spAutoFit/>
          </a:bodyPr>
          <a:lstStyle/>
          <a:p>
            <a:r>
              <a:rPr lang="en-US" dirty="0"/>
              <a:t>Estimation was imprecise if a whisker length &gt; 10% of population value</a:t>
            </a:r>
          </a:p>
        </p:txBody>
      </p:sp>
    </p:spTree>
    <p:extLst>
      <p:ext uri="{BB962C8B-B14F-4D97-AF65-F5344CB8AC3E}">
        <p14:creationId xmlns:p14="http://schemas.microsoft.com/office/powerpoint/2010/main" val="24708367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6CE-2250-8DBD-4531-33EBD5526EA1}"/>
              </a:ext>
            </a:extLst>
          </p:cNvPr>
          <p:cNvSpPr>
            <a:spLocks noGrp="1"/>
          </p:cNvSpPr>
          <p:nvPr>
            <p:ph type="title"/>
          </p:nvPr>
        </p:nvSpPr>
        <p:spPr>
          <a:xfrm>
            <a:off x="724548" y="240601"/>
            <a:ext cx="10468385" cy="682010"/>
          </a:xfrm>
        </p:spPr>
        <p:txBody>
          <a:bodyPr>
            <a:noAutofit/>
          </a:bodyPr>
          <a:lstStyle/>
          <a:p>
            <a:r>
              <a:rPr lang="en-US" dirty="0"/>
              <a:t>Percentage-based cutoff values are context dependent</a:t>
            </a:r>
          </a:p>
        </p:txBody>
      </p:sp>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sp>
        <p:nvSpPr>
          <p:cNvPr id="4" name="Date Placeholder 3">
            <a:extLst>
              <a:ext uri="{FF2B5EF4-FFF2-40B4-BE49-F238E27FC236}">
                <a16:creationId xmlns:a16="http://schemas.microsoft.com/office/drawing/2014/main" id="{3B7673F6-4757-5A2F-7A70-595AE2D4FE12}"/>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6" name="TextBox 5">
            <a:extLst>
              <a:ext uri="{FF2B5EF4-FFF2-40B4-BE49-F238E27FC236}">
                <a16:creationId xmlns:a16="http://schemas.microsoft.com/office/drawing/2014/main" id="{7DA95138-5B3C-6B98-A36A-DFADF7C8DD18}"/>
              </a:ext>
            </a:extLst>
          </p:cNvPr>
          <p:cNvSpPr txBox="1"/>
          <p:nvPr/>
        </p:nvSpPr>
        <p:spPr>
          <a:xfrm>
            <a:off x="1473200" y="1168400"/>
            <a:ext cx="8652933" cy="923330"/>
          </a:xfrm>
          <a:prstGeom prst="rect">
            <a:avLst/>
          </a:prstGeom>
          <a:noFill/>
        </p:spPr>
        <p:txBody>
          <a:bodyPr wrap="square" rtlCol="0">
            <a:spAutoFit/>
          </a:bodyPr>
          <a:lstStyle/>
          <a:p>
            <a:r>
              <a:rPr lang="en-US" i="1" dirty="0"/>
              <a:t>A 10% increase in heart rate does not lead to the same health outcomes as a 10% increase in body temperature</a:t>
            </a:r>
          </a:p>
          <a:p>
            <a:endParaRPr lang="en-US" i="1" dirty="0"/>
          </a:p>
        </p:txBody>
      </p:sp>
    </p:spTree>
    <p:extLst>
      <p:ext uri="{BB962C8B-B14F-4D97-AF65-F5344CB8AC3E}">
        <p14:creationId xmlns:p14="http://schemas.microsoft.com/office/powerpoint/2010/main" val="424640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sp>
        <p:nvSpPr>
          <p:cNvPr id="16" name="TextBox 15">
            <a:extLst>
              <a:ext uri="{FF2B5EF4-FFF2-40B4-BE49-F238E27FC236}">
                <a16:creationId xmlns:a16="http://schemas.microsoft.com/office/drawing/2014/main" id="{675312EF-4130-7491-5832-8A647BF7965B}"/>
              </a:ext>
            </a:extLst>
          </p:cNvPr>
          <p:cNvSpPr txBox="1"/>
          <p:nvPr/>
        </p:nvSpPr>
        <p:spPr>
          <a:xfrm>
            <a:off x="3676289" y="1178493"/>
            <a:ext cx="1758321" cy="400110"/>
          </a:xfrm>
          <a:prstGeom prst="rect">
            <a:avLst/>
          </a:prstGeom>
          <a:noFill/>
        </p:spPr>
        <p:txBody>
          <a:bodyPr wrap="squar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71103" y="3415601"/>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4" name="Picture 3" descr="Rectangle&#10;&#10;Description automatically generated">
            <a:extLst>
              <a:ext uri="{FF2B5EF4-FFF2-40B4-BE49-F238E27FC236}">
                <a16:creationId xmlns:a16="http://schemas.microsoft.com/office/drawing/2014/main" id="{4D18D5B7-E647-E7E6-0900-2880854ACF04}"/>
              </a:ext>
            </a:extLst>
          </p:cNvPr>
          <p:cNvPicPr>
            <a:picLocks noChangeAspect="1"/>
          </p:cNvPicPr>
          <p:nvPr/>
        </p:nvPicPr>
        <p:blipFill>
          <a:blip r:embed="rId3"/>
          <a:stretch>
            <a:fillRect/>
          </a:stretch>
        </p:blipFill>
        <p:spPr>
          <a:xfrm>
            <a:off x="3078921" y="1625885"/>
            <a:ext cx="2763667" cy="184244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3DFB7B0-A5B4-FC19-7A5C-256867E3094B}"/>
                  </a:ext>
                </a:extLst>
              </p:cNvPr>
              <p:cNvSpPr txBox="1"/>
              <p:nvPr/>
            </p:nvSpPr>
            <p:spPr>
              <a:xfrm>
                <a:off x="8211190" y="3164497"/>
                <a:ext cx="336576"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𝑥</m:t>
                          </m:r>
                        </m:e>
                      </m:acc>
                    </m:oMath>
                  </m:oMathPara>
                </a14:m>
                <a:endParaRPr lang="en-US" sz="2400" dirty="0"/>
              </a:p>
            </p:txBody>
          </p:sp>
        </mc:Choice>
        <mc:Fallback xmlns="">
          <p:sp>
            <p:nvSpPr>
              <p:cNvPr id="2" name="TextBox 1">
                <a:extLst>
                  <a:ext uri="{FF2B5EF4-FFF2-40B4-BE49-F238E27FC236}">
                    <a16:creationId xmlns:a16="http://schemas.microsoft.com/office/drawing/2014/main" id="{B3DFB7B0-A5B4-FC19-7A5C-256867E3094B}"/>
                  </a:ext>
                </a:extLst>
              </p:cNvPr>
              <p:cNvSpPr txBox="1">
                <a:spLocks noRot="1" noChangeAspect="1" noMove="1" noResize="1" noEditPoints="1" noAdjustHandles="1" noChangeArrowheads="1" noChangeShapeType="1" noTextEdit="1"/>
              </p:cNvSpPr>
              <p:nvPr/>
            </p:nvSpPr>
            <p:spPr>
              <a:xfrm>
                <a:off x="8211190" y="3164497"/>
                <a:ext cx="336576" cy="461665"/>
              </a:xfrm>
              <a:prstGeom prst="rect">
                <a:avLst/>
              </a:prstGeom>
              <a:blipFill>
                <a:blip r:embed="rId4"/>
                <a:stretch>
                  <a:fillRect l="-7407" t="-5405"/>
                </a:stretch>
              </a:blipFill>
            </p:spPr>
            <p:txBody>
              <a:bodyPr/>
              <a:lstStyle/>
              <a:p>
                <a:r>
                  <a:rPr lang="en-US">
                    <a:noFill/>
                  </a:rPr>
                  <a:t> </a:t>
                </a:r>
              </a:p>
            </p:txBody>
          </p:sp>
        </mc:Fallback>
      </mc:AlternateContent>
    </p:spTree>
    <p:extLst>
      <p:ext uri="{BB962C8B-B14F-4D97-AF65-F5344CB8AC3E}">
        <p14:creationId xmlns:p14="http://schemas.microsoft.com/office/powerpoint/2010/main" val="22986683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6CE-2250-8DBD-4531-33EBD5526EA1}"/>
              </a:ext>
            </a:extLst>
          </p:cNvPr>
          <p:cNvSpPr>
            <a:spLocks noGrp="1"/>
          </p:cNvSpPr>
          <p:nvPr>
            <p:ph type="title"/>
          </p:nvPr>
        </p:nvSpPr>
        <p:spPr>
          <a:xfrm>
            <a:off x="724548" y="240601"/>
            <a:ext cx="10468385" cy="682010"/>
          </a:xfrm>
        </p:spPr>
        <p:txBody>
          <a:bodyPr>
            <a:noAutofit/>
          </a:bodyPr>
          <a:lstStyle/>
          <a:p>
            <a:r>
              <a:rPr lang="en-US" dirty="0"/>
              <a:t>Percentage-based cutoff values are context dependent</a:t>
            </a:r>
          </a:p>
        </p:txBody>
      </p:sp>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sp>
        <p:nvSpPr>
          <p:cNvPr id="4" name="Date Placeholder 3">
            <a:extLst>
              <a:ext uri="{FF2B5EF4-FFF2-40B4-BE49-F238E27FC236}">
                <a16:creationId xmlns:a16="http://schemas.microsoft.com/office/drawing/2014/main" id="{3B7673F6-4757-5A2F-7A70-595AE2D4FE12}"/>
              </a:ext>
            </a:extLst>
          </p:cNvPr>
          <p:cNvSpPr>
            <a:spLocks noGrp="1"/>
          </p:cNvSpPr>
          <p:nvPr>
            <p:ph type="dt" sz="half" idx="12"/>
          </p:nvPr>
        </p:nvSpPr>
        <p:spPr>
          <a:xfrm>
            <a:off x="8909222" y="5951945"/>
            <a:ext cx="2743200" cy="682010"/>
          </a:xfrm>
        </p:spPr>
        <p:txBody>
          <a:bodyPr/>
          <a:lstStyle/>
          <a:p>
            <a:r>
              <a:rPr lang="en-US" dirty="0" err="1"/>
              <a:t>Muthén</a:t>
            </a:r>
            <a:r>
              <a:rPr lang="en-US" dirty="0"/>
              <a:t> et al. (1997); </a:t>
            </a:r>
            <a:r>
              <a:rPr lang="en-US" dirty="0" err="1"/>
              <a:t>Nanchen</a:t>
            </a:r>
            <a:r>
              <a:rPr lang="en-US" dirty="0"/>
              <a:t> (2018); Whitley &amp; Schoene (1987); Moran &amp; </a:t>
            </a:r>
            <a:r>
              <a:rPr lang="en-US" dirty="0" err="1"/>
              <a:t>Mendal</a:t>
            </a:r>
            <a:r>
              <a:rPr lang="en-US" dirty="0"/>
              <a:t> (2002)</a:t>
            </a:r>
          </a:p>
        </p:txBody>
      </p:sp>
      <p:sp>
        <p:nvSpPr>
          <p:cNvPr id="6" name="TextBox 5">
            <a:extLst>
              <a:ext uri="{FF2B5EF4-FFF2-40B4-BE49-F238E27FC236}">
                <a16:creationId xmlns:a16="http://schemas.microsoft.com/office/drawing/2014/main" id="{7DA95138-5B3C-6B98-A36A-DFADF7C8DD18}"/>
              </a:ext>
            </a:extLst>
          </p:cNvPr>
          <p:cNvSpPr txBox="1"/>
          <p:nvPr/>
        </p:nvSpPr>
        <p:spPr>
          <a:xfrm>
            <a:off x="1473200" y="1168400"/>
            <a:ext cx="8652933" cy="1015663"/>
          </a:xfrm>
          <a:prstGeom prst="rect">
            <a:avLst/>
          </a:prstGeom>
          <a:noFill/>
        </p:spPr>
        <p:txBody>
          <a:bodyPr wrap="square" rtlCol="0">
            <a:spAutoFit/>
          </a:bodyPr>
          <a:lstStyle/>
          <a:p>
            <a:r>
              <a:rPr lang="en-US" sz="2000" i="1" dirty="0">
                <a:latin typeface="Helvetica" pitchFamily="2" charset="0"/>
              </a:rPr>
              <a:t>A 10% increase in heart rate does not lead to the same health outcomes as a 10% increase in body temperature</a:t>
            </a:r>
          </a:p>
          <a:p>
            <a:endParaRPr lang="en-US" sz="2000" i="1" dirty="0">
              <a:latin typeface="Helvetica" pitchFamily="2" charset="0"/>
            </a:endParaRPr>
          </a:p>
        </p:txBody>
      </p:sp>
      <p:sp>
        <p:nvSpPr>
          <p:cNvPr id="7" name="TextBox 6">
            <a:extLst>
              <a:ext uri="{FF2B5EF4-FFF2-40B4-BE49-F238E27FC236}">
                <a16:creationId xmlns:a16="http://schemas.microsoft.com/office/drawing/2014/main" id="{32ADC85A-E8B1-C883-B8B4-AA7CC15E40CB}"/>
              </a:ext>
            </a:extLst>
          </p:cNvPr>
          <p:cNvSpPr txBox="1"/>
          <p:nvPr/>
        </p:nvSpPr>
        <p:spPr>
          <a:xfrm>
            <a:off x="1473200" y="2184063"/>
            <a:ext cx="3871075" cy="707886"/>
          </a:xfrm>
          <a:prstGeom prst="rect">
            <a:avLst/>
          </a:prstGeom>
          <a:noFill/>
        </p:spPr>
        <p:txBody>
          <a:bodyPr wrap="square" rtlCol="0">
            <a:spAutoFit/>
          </a:bodyPr>
          <a:lstStyle/>
          <a:p>
            <a:r>
              <a:rPr lang="en-US" sz="2000" dirty="0">
                <a:latin typeface="Helvetica" pitchFamily="2" charset="0"/>
              </a:rPr>
              <a:t>10% increase in heart rate = 7–8 beats/minute</a:t>
            </a:r>
          </a:p>
        </p:txBody>
      </p:sp>
      <p:pic>
        <p:nvPicPr>
          <p:cNvPr id="1026" name="Picture 2">
            <a:extLst>
              <a:ext uri="{FF2B5EF4-FFF2-40B4-BE49-F238E27FC236}">
                <a16:creationId xmlns:a16="http://schemas.microsoft.com/office/drawing/2014/main" id="{86056EE8-7CD0-6C5F-E693-C2D37EF4E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3062683"/>
            <a:ext cx="4114800" cy="23154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820DBC-DDFA-45EB-3D2D-B6F9A988F33B}"/>
                  </a:ext>
                </a:extLst>
              </p:cNvPr>
              <p:cNvSpPr txBox="1"/>
              <p:nvPr/>
            </p:nvSpPr>
            <p:spPr>
              <a:xfrm>
                <a:off x="6494446" y="2184063"/>
                <a:ext cx="4764446" cy="400110"/>
              </a:xfrm>
              <a:prstGeom prst="rect">
                <a:avLst/>
              </a:prstGeom>
              <a:noFill/>
            </p:spPr>
            <p:txBody>
              <a:bodyPr wrap="none" rtlCol="0">
                <a:spAutoFit/>
              </a:bodyPr>
              <a:lstStyle/>
              <a:p>
                <a:r>
                  <a:rPr lang="en-US" sz="2000" dirty="0">
                    <a:latin typeface="Helvetica" pitchFamily="2" charset="0"/>
                  </a:rPr>
                  <a:t>10% increase body temperature = 3.7</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latin typeface="Helvetica" pitchFamily="2" charset="0"/>
                  </a:rPr>
                  <a:t> </a:t>
                </a:r>
              </a:p>
            </p:txBody>
          </p:sp>
        </mc:Choice>
        <mc:Fallback xmlns="">
          <p:sp>
            <p:nvSpPr>
              <p:cNvPr id="5" name="TextBox 4">
                <a:extLst>
                  <a:ext uri="{FF2B5EF4-FFF2-40B4-BE49-F238E27FC236}">
                    <a16:creationId xmlns:a16="http://schemas.microsoft.com/office/drawing/2014/main" id="{12820DBC-DDFA-45EB-3D2D-B6F9A988F33B}"/>
                  </a:ext>
                </a:extLst>
              </p:cNvPr>
              <p:cNvSpPr txBox="1">
                <a:spLocks noRot="1" noChangeAspect="1" noMove="1" noResize="1" noEditPoints="1" noAdjustHandles="1" noChangeArrowheads="1" noChangeShapeType="1" noTextEdit="1"/>
              </p:cNvSpPr>
              <p:nvPr/>
            </p:nvSpPr>
            <p:spPr>
              <a:xfrm>
                <a:off x="6494446" y="2184063"/>
                <a:ext cx="4764446" cy="400110"/>
              </a:xfrm>
              <a:prstGeom prst="rect">
                <a:avLst/>
              </a:prstGeom>
              <a:blipFill>
                <a:blip r:embed="rId3"/>
                <a:stretch>
                  <a:fillRect l="-1330" t="-3030" b="-27273"/>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4CC0B31D-BF05-BAC1-2A55-76475912C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446" y="3044528"/>
            <a:ext cx="4421401" cy="231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43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6CE-2250-8DBD-4531-33EBD5526EA1}"/>
              </a:ext>
            </a:extLst>
          </p:cNvPr>
          <p:cNvSpPr>
            <a:spLocks noGrp="1"/>
          </p:cNvSpPr>
          <p:nvPr>
            <p:ph type="title"/>
          </p:nvPr>
        </p:nvSpPr>
        <p:spPr>
          <a:xfrm>
            <a:off x="724548" y="240601"/>
            <a:ext cx="10468385" cy="705330"/>
          </a:xfrm>
        </p:spPr>
        <p:txBody>
          <a:bodyPr>
            <a:noAutofit/>
          </a:bodyPr>
          <a:lstStyle/>
          <a:p>
            <a:r>
              <a:rPr lang="en-US" dirty="0"/>
              <a:t>Future research could use smallest cutoff values of interest to account for the context</a:t>
            </a:r>
          </a:p>
        </p:txBody>
      </p:sp>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spTree>
    <p:extLst>
      <p:ext uri="{BB962C8B-B14F-4D97-AF65-F5344CB8AC3E}">
        <p14:creationId xmlns:p14="http://schemas.microsoft.com/office/powerpoint/2010/main" val="31816998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sp>
        <p:nvSpPr>
          <p:cNvPr id="5" name="Date Placeholder 3">
            <a:extLst>
              <a:ext uri="{FF2B5EF4-FFF2-40B4-BE49-F238E27FC236}">
                <a16:creationId xmlns:a16="http://schemas.microsoft.com/office/drawing/2014/main" id="{4B61C120-8CB5-7A61-1E4C-C26B505F45F1}"/>
              </a:ext>
            </a:extLst>
          </p:cNvPr>
          <p:cNvSpPr>
            <a:spLocks noGrp="1"/>
          </p:cNvSpPr>
          <p:nvPr>
            <p:ph type="dt" sz="half" idx="12"/>
          </p:nvPr>
        </p:nvSpPr>
        <p:spPr>
          <a:xfrm>
            <a:off x="8909222" y="5951945"/>
            <a:ext cx="2743200" cy="365125"/>
          </a:xfrm>
        </p:spPr>
        <p:txBody>
          <a:bodyPr/>
          <a:lstStyle/>
          <a:p>
            <a:r>
              <a:rPr lang="en-US" dirty="0" err="1"/>
              <a:t>Lakens</a:t>
            </a:r>
            <a:r>
              <a:rPr lang="en-US" dirty="0"/>
              <a:t> (2017); </a:t>
            </a:r>
            <a:r>
              <a:rPr lang="en-US" dirty="0" err="1"/>
              <a:t>Lakens</a:t>
            </a:r>
            <a:r>
              <a:rPr lang="en-US" dirty="0"/>
              <a:t> et al. (2018)</a:t>
            </a:r>
          </a:p>
        </p:txBody>
      </p:sp>
      <p:sp>
        <p:nvSpPr>
          <p:cNvPr id="7" name="TextBox 6">
            <a:extLst>
              <a:ext uri="{FF2B5EF4-FFF2-40B4-BE49-F238E27FC236}">
                <a16:creationId xmlns:a16="http://schemas.microsoft.com/office/drawing/2014/main" id="{86BF9A65-F3AA-AF1A-A28B-FF7BECA10F4D}"/>
              </a:ext>
            </a:extLst>
          </p:cNvPr>
          <p:cNvSpPr txBox="1"/>
          <p:nvPr/>
        </p:nvSpPr>
        <p:spPr>
          <a:xfrm>
            <a:off x="1109780" y="2273756"/>
            <a:ext cx="4071820" cy="430887"/>
          </a:xfrm>
          <a:prstGeom prst="rect">
            <a:avLst/>
          </a:prstGeom>
          <a:noFill/>
        </p:spPr>
        <p:txBody>
          <a:bodyPr wrap="none" rtlCol="0">
            <a:spAutoFit/>
          </a:bodyPr>
          <a:lstStyle/>
          <a:p>
            <a:r>
              <a:rPr lang="en-US" sz="2200" dirty="0">
                <a:latin typeface="Helvetica" pitchFamily="2" charset="0"/>
              </a:rPr>
              <a:t>Smallest effect sizes of interest</a:t>
            </a:r>
          </a:p>
        </p:txBody>
      </p:sp>
      <p:sp>
        <p:nvSpPr>
          <p:cNvPr id="8" name="TextBox 7">
            <a:extLst>
              <a:ext uri="{FF2B5EF4-FFF2-40B4-BE49-F238E27FC236}">
                <a16:creationId xmlns:a16="http://schemas.microsoft.com/office/drawing/2014/main" id="{14767B3A-FCBB-9214-C8D3-02094F34CA67}"/>
              </a:ext>
            </a:extLst>
          </p:cNvPr>
          <p:cNvSpPr txBox="1"/>
          <p:nvPr/>
        </p:nvSpPr>
        <p:spPr>
          <a:xfrm>
            <a:off x="7021205" y="2273756"/>
            <a:ext cx="4136710" cy="430887"/>
          </a:xfrm>
          <a:prstGeom prst="rect">
            <a:avLst/>
          </a:prstGeom>
          <a:noFill/>
        </p:spPr>
        <p:txBody>
          <a:bodyPr wrap="none" rtlCol="0">
            <a:spAutoFit/>
          </a:bodyPr>
          <a:lstStyle/>
          <a:p>
            <a:r>
              <a:rPr lang="en-US" sz="2200" dirty="0">
                <a:latin typeface="Helvetica" pitchFamily="2" charset="0"/>
              </a:rPr>
              <a:t>Test for meaningful effect sizes </a:t>
            </a:r>
          </a:p>
        </p:txBody>
      </p:sp>
      <p:cxnSp>
        <p:nvCxnSpPr>
          <p:cNvPr id="10" name="Straight Arrow Connector 9">
            <a:extLst>
              <a:ext uri="{FF2B5EF4-FFF2-40B4-BE49-F238E27FC236}">
                <a16:creationId xmlns:a16="http://schemas.microsoft.com/office/drawing/2014/main" id="{58BE0FCF-3119-6991-57F8-043EF9743DAC}"/>
              </a:ext>
            </a:extLst>
          </p:cNvPr>
          <p:cNvCxnSpPr>
            <a:stCxn id="7" idx="3"/>
            <a:endCxn id="8" idx="1"/>
          </p:cNvCxnSpPr>
          <p:nvPr/>
        </p:nvCxnSpPr>
        <p:spPr>
          <a:xfrm>
            <a:off x="5181600" y="2489200"/>
            <a:ext cx="1839605" cy="0"/>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F5E66AE-CEDB-EFF8-D936-B091DC4336D6}"/>
              </a:ext>
            </a:extLst>
          </p:cNvPr>
          <p:cNvSpPr>
            <a:spLocks noGrp="1"/>
          </p:cNvSpPr>
          <p:nvPr>
            <p:ph type="title"/>
          </p:nvPr>
        </p:nvSpPr>
        <p:spPr>
          <a:xfrm>
            <a:off x="724548" y="240601"/>
            <a:ext cx="10468385" cy="705330"/>
          </a:xfrm>
        </p:spPr>
        <p:txBody>
          <a:bodyPr>
            <a:noAutofit/>
          </a:bodyPr>
          <a:lstStyle/>
          <a:p>
            <a:r>
              <a:rPr lang="en-US" dirty="0"/>
              <a:t>Future research could use smallest cutoff values of interest to account for the context</a:t>
            </a:r>
          </a:p>
        </p:txBody>
      </p:sp>
    </p:spTree>
    <p:extLst>
      <p:ext uri="{BB962C8B-B14F-4D97-AF65-F5344CB8AC3E}">
        <p14:creationId xmlns:p14="http://schemas.microsoft.com/office/powerpoint/2010/main" val="27514097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5CA9E0-A4B7-2BD4-7BDB-82165D1C7E42}"/>
              </a:ext>
            </a:extLst>
          </p:cNvPr>
          <p:cNvSpPr>
            <a:spLocks noGrp="1"/>
          </p:cNvSpPr>
          <p:nvPr>
            <p:ph type="ftr" sz="quarter" idx="11"/>
          </p:nvPr>
        </p:nvSpPr>
        <p:spPr/>
        <p:txBody>
          <a:bodyPr/>
          <a:lstStyle/>
          <a:p>
            <a:pPr algn="l"/>
            <a:r>
              <a:rPr lang="en-US" dirty="0"/>
              <a:t>General Discussion – Limitations &amp; Future Directions</a:t>
            </a:r>
          </a:p>
        </p:txBody>
      </p:sp>
      <p:sp>
        <p:nvSpPr>
          <p:cNvPr id="5" name="Date Placeholder 3">
            <a:extLst>
              <a:ext uri="{FF2B5EF4-FFF2-40B4-BE49-F238E27FC236}">
                <a16:creationId xmlns:a16="http://schemas.microsoft.com/office/drawing/2014/main" id="{4B61C120-8CB5-7A61-1E4C-C26B505F45F1}"/>
              </a:ext>
            </a:extLst>
          </p:cNvPr>
          <p:cNvSpPr>
            <a:spLocks noGrp="1"/>
          </p:cNvSpPr>
          <p:nvPr>
            <p:ph type="dt" sz="half" idx="12"/>
          </p:nvPr>
        </p:nvSpPr>
        <p:spPr>
          <a:xfrm>
            <a:off x="8909222" y="5951945"/>
            <a:ext cx="2743200" cy="365125"/>
          </a:xfrm>
        </p:spPr>
        <p:txBody>
          <a:bodyPr/>
          <a:lstStyle/>
          <a:p>
            <a:r>
              <a:rPr lang="en-US" dirty="0" err="1"/>
              <a:t>Lakens</a:t>
            </a:r>
            <a:r>
              <a:rPr lang="en-US" dirty="0"/>
              <a:t> (2017); </a:t>
            </a:r>
            <a:r>
              <a:rPr lang="en-US" dirty="0" err="1"/>
              <a:t>Lakens</a:t>
            </a:r>
            <a:r>
              <a:rPr lang="en-US" dirty="0"/>
              <a:t> et al. (2018)</a:t>
            </a:r>
          </a:p>
        </p:txBody>
      </p:sp>
      <p:sp>
        <p:nvSpPr>
          <p:cNvPr id="7" name="TextBox 6">
            <a:extLst>
              <a:ext uri="{FF2B5EF4-FFF2-40B4-BE49-F238E27FC236}">
                <a16:creationId xmlns:a16="http://schemas.microsoft.com/office/drawing/2014/main" id="{86BF9A65-F3AA-AF1A-A28B-FF7BECA10F4D}"/>
              </a:ext>
            </a:extLst>
          </p:cNvPr>
          <p:cNvSpPr txBox="1"/>
          <p:nvPr/>
        </p:nvSpPr>
        <p:spPr>
          <a:xfrm>
            <a:off x="1109780" y="2273756"/>
            <a:ext cx="4071820" cy="430887"/>
          </a:xfrm>
          <a:prstGeom prst="rect">
            <a:avLst/>
          </a:prstGeom>
          <a:noFill/>
        </p:spPr>
        <p:txBody>
          <a:bodyPr wrap="none" rtlCol="0">
            <a:spAutoFit/>
          </a:bodyPr>
          <a:lstStyle/>
          <a:p>
            <a:r>
              <a:rPr lang="en-US" sz="2200" dirty="0">
                <a:latin typeface="Helvetica" pitchFamily="2" charset="0"/>
              </a:rPr>
              <a:t>Smallest effect sizes of interest</a:t>
            </a:r>
          </a:p>
        </p:txBody>
      </p:sp>
      <p:sp>
        <p:nvSpPr>
          <p:cNvPr id="8" name="TextBox 7">
            <a:extLst>
              <a:ext uri="{FF2B5EF4-FFF2-40B4-BE49-F238E27FC236}">
                <a16:creationId xmlns:a16="http://schemas.microsoft.com/office/drawing/2014/main" id="{14767B3A-FCBB-9214-C8D3-02094F34CA67}"/>
              </a:ext>
            </a:extLst>
          </p:cNvPr>
          <p:cNvSpPr txBox="1"/>
          <p:nvPr/>
        </p:nvSpPr>
        <p:spPr>
          <a:xfrm>
            <a:off x="7021205" y="2273756"/>
            <a:ext cx="4136710" cy="430887"/>
          </a:xfrm>
          <a:prstGeom prst="rect">
            <a:avLst/>
          </a:prstGeom>
          <a:noFill/>
        </p:spPr>
        <p:txBody>
          <a:bodyPr wrap="none" rtlCol="0">
            <a:spAutoFit/>
          </a:bodyPr>
          <a:lstStyle/>
          <a:p>
            <a:r>
              <a:rPr lang="en-US" sz="2200" dirty="0">
                <a:latin typeface="Helvetica" pitchFamily="2" charset="0"/>
              </a:rPr>
              <a:t>Test for meaningful effect sizes </a:t>
            </a:r>
          </a:p>
        </p:txBody>
      </p:sp>
      <p:cxnSp>
        <p:nvCxnSpPr>
          <p:cNvPr id="10" name="Straight Arrow Connector 9">
            <a:extLst>
              <a:ext uri="{FF2B5EF4-FFF2-40B4-BE49-F238E27FC236}">
                <a16:creationId xmlns:a16="http://schemas.microsoft.com/office/drawing/2014/main" id="{58BE0FCF-3119-6991-57F8-043EF9743DAC}"/>
              </a:ext>
            </a:extLst>
          </p:cNvPr>
          <p:cNvCxnSpPr>
            <a:stCxn id="7" idx="3"/>
            <a:endCxn id="8" idx="1"/>
          </p:cNvCxnSpPr>
          <p:nvPr/>
        </p:nvCxnSpPr>
        <p:spPr>
          <a:xfrm>
            <a:off x="5181600" y="2489200"/>
            <a:ext cx="1839605" cy="0"/>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E1EA3B-C27C-E2CC-C191-19D269A4EE7C}"/>
              </a:ext>
            </a:extLst>
          </p:cNvPr>
          <p:cNvSpPr txBox="1"/>
          <p:nvPr/>
        </p:nvSpPr>
        <p:spPr>
          <a:xfrm>
            <a:off x="1109780" y="3890872"/>
            <a:ext cx="4244945" cy="430887"/>
          </a:xfrm>
          <a:prstGeom prst="rect">
            <a:avLst/>
          </a:prstGeom>
          <a:noFill/>
        </p:spPr>
        <p:txBody>
          <a:bodyPr wrap="none" rtlCol="0">
            <a:spAutoFit/>
          </a:bodyPr>
          <a:lstStyle/>
          <a:p>
            <a:r>
              <a:rPr lang="en-US" sz="2200" dirty="0">
                <a:latin typeface="Helvetica" pitchFamily="2" charset="0"/>
              </a:rPr>
              <a:t>Smallest cutoff values of interest</a:t>
            </a:r>
          </a:p>
        </p:txBody>
      </p:sp>
      <p:sp>
        <p:nvSpPr>
          <p:cNvPr id="12" name="TextBox 11">
            <a:extLst>
              <a:ext uri="{FF2B5EF4-FFF2-40B4-BE49-F238E27FC236}">
                <a16:creationId xmlns:a16="http://schemas.microsoft.com/office/drawing/2014/main" id="{FEB18C73-AD3F-A719-5C5D-58BAC74975CF}"/>
              </a:ext>
            </a:extLst>
          </p:cNvPr>
          <p:cNvSpPr txBox="1"/>
          <p:nvPr/>
        </p:nvSpPr>
        <p:spPr>
          <a:xfrm>
            <a:off x="6951838" y="3721596"/>
            <a:ext cx="4626327" cy="769441"/>
          </a:xfrm>
          <a:prstGeom prst="rect">
            <a:avLst/>
          </a:prstGeom>
          <a:noFill/>
        </p:spPr>
        <p:txBody>
          <a:bodyPr wrap="square" rtlCol="0">
            <a:spAutoFit/>
          </a:bodyPr>
          <a:lstStyle/>
          <a:p>
            <a:r>
              <a:rPr lang="en-US" sz="2200" dirty="0">
                <a:latin typeface="Helvetica" pitchFamily="2" charset="0"/>
              </a:rPr>
              <a:t>Test for meaningful changes in model performance</a:t>
            </a:r>
          </a:p>
        </p:txBody>
      </p:sp>
      <p:cxnSp>
        <p:nvCxnSpPr>
          <p:cNvPr id="13" name="Straight Arrow Connector 12">
            <a:extLst>
              <a:ext uri="{FF2B5EF4-FFF2-40B4-BE49-F238E27FC236}">
                <a16:creationId xmlns:a16="http://schemas.microsoft.com/office/drawing/2014/main" id="{962424DE-AB74-EA75-FA88-D42806423EF1}"/>
              </a:ext>
            </a:extLst>
          </p:cNvPr>
          <p:cNvCxnSpPr>
            <a:cxnSpLocks/>
            <a:stCxn id="11" idx="3"/>
            <a:endCxn id="12" idx="1"/>
          </p:cNvCxnSpPr>
          <p:nvPr/>
        </p:nvCxnSpPr>
        <p:spPr>
          <a:xfrm>
            <a:off x="5354725" y="4106316"/>
            <a:ext cx="1597113" cy="1"/>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2F17EF1E-B545-C240-0A36-B6C4AC32BA1E}"/>
              </a:ext>
            </a:extLst>
          </p:cNvPr>
          <p:cNvSpPr>
            <a:spLocks noGrp="1"/>
          </p:cNvSpPr>
          <p:nvPr>
            <p:ph type="title"/>
          </p:nvPr>
        </p:nvSpPr>
        <p:spPr>
          <a:xfrm>
            <a:off x="724548" y="240601"/>
            <a:ext cx="10468385" cy="705330"/>
          </a:xfrm>
        </p:spPr>
        <p:txBody>
          <a:bodyPr>
            <a:noAutofit/>
          </a:bodyPr>
          <a:lstStyle/>
          <a:p>
            <a:r>
              <a:rPr lang="en-US" dirty="0"/>
              <a:t>Future research could use smallest cutoff values of interest to account for the context</a:t>
            </a:r>
          </a:p>
        </p:txBody>
      </p:sp>
    </p:spTree>
    <p:extLst>
      <p:ext uri="{BB962C8B-B14F-4D97-AF65-F5344CB8AC3E}">
        <p14:creationId xmlns:p14="http://schemas.microsoft.com/office/powerpoint/2010/main" val="8149200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p:txBody>
          <a:bodyPr/>
          <a:lstStyle/>
          <a:p>
            <a:r>
              <a:rPr lang="en-US" dirty="0"/>
              <a:t>Limitations &amp; future directions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5" name="TextBox 4">
            <a:extLst>
              <a:ext uri="{FF2B5EF4-FFF2-40B4-BE49-F238E27FC236}">
                <a16:creationId xmlns:a16="http://schemas.microsoft.com/office/drawing/2014/main" id="{9FA49E30-E3EE-9A31-CEB2-3AE38DC922B3}"/>
              </a:ext>
            </a:extLst>
          </p:cNvPr>
          <p:cNvSpPr txBox="1"/>
          <p:nvPr/>
        </p:nvSpPr>
        <p:spPr>
          <a:xfrm>
            <a:off x="1439333" y="1744133"/>
            <a:ext cx="2157835" cy="430887"/>
          </a:xfrm>
          <a:prstGeom prst="rect">
            <a:avLst/>
          </a:prstGeom>
          <a:noFill/>
        </p:spPr>
        <p:txBody>
          <a:bodyPr wrap="none" rtlCol="0">
            <a:spAutoFit/>
          </a:bodyPr>
          <a:lstStyle/>
          <a:p>
            <a:r>
              <a:rPr lang="en-US" sz="2200" dirty="0">
                <a:latin typeface="Helvetica" pitchFamily="2" charset="0"/>
              </a:rPr>
              <a:t>1) Cutoff values</a:t>
            </a:r>
          </a:p>
        </p:txBody>
      </p:sp>
      <p:sp>
        <p:nvSpPr>
          <p:cNvPr id="6" name="TextBox 5">
            <a:extLst>
              <a:ext uri="{FF2B5EF4-FFF2-40B4-BE49-F238E27FC236}">
                <a16:creationId xmlns:a16="http://schemas.microsoft.com/office/drawing/2014/main" id="{5D9604EA-7F5B-5462-49E5-480D05409A15}"/>
              </a:ext>
            </a:extLst>
          </p:cNvPr>
          <p:cNvSpPr txBox="1"/>
          <p:nvPr/>
        </p:nvSpPr>
        <p:spPr>
          <a:xfrm>
            <a:off x="1439333" y="3061412"/>
            <a:ext cx="2760692" cy="430887"/>
          </a:xfrm>
          <a:prstGeom prst="rect">
            <a:avLst/>
          </a:prstGeom>
          <a:noFill/>
        </p:spPr>
        <p:txBody>
          <a:bodyPr wrap="none" rtlCol="0">
            <a:spAutoFit/>
          </a:bodyPr>
          <a:lstStyle/>
          <a:p>
            <a:r>
              <a:rPr lang="en-US" sz="2200" b="1" dirty="0">
                <a:latin typeface="Helvetica" pitchFamily="2" charset="0"/>
              </a:rPr>
              <a:t>2) External validity </a:t>
            </a:r>
          </a:p>
        </p:txBody>
      </p:sp>
    </p:spTree>
    <p:extLst>
      <p:ext uri="{BB962C8B-B14F-4D97-AF65-F5344CB8AC3E}">
        <p14:creationId xmlns:p14="http://schemas.microsoft.com/office/powerpoint/2010/main" val="11682332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Tree>
    <p:extLst>
      <p:ext uri="{BB962C8B-B14F-4D97-AF65-F5344CB8AC3E}">
        <p14:creationId xmlns:p14="http://schemas.microsoft.com/office/powerpoint/2010/main" val="6562590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
        <p:nvSpPr>
          <p:cNvPr id="8" name="TextBox 7">
            <a:extLst>
              <a:ext uri="{FF2B5EF4-FFF2-40B4-BE49-F238E27FC236}">
                <a16:creationId xmlns:a16="http://schemas.microsoft.com/office/drawing/2014/main" id="{3195528B-F33D-7B0E-6566-DE797763B825}"/>
              </a:ext>
            </a:extLst>
          </p:cNvPr>
          <p:cNvSpPr txBox="1"/>
          <p:nvPr/>
        </p:nvSpPr>
        <p:spPr>
          <a:xfrm>
            <a:off x="1615446" y="2173455"/>
            <a:ext cx="9369873" cy="430887"/>
          </a:xfrm>
          <a:prstGeom prst="rect">
            <a:avLst/>
          </a:prstGeom>
          <a:noFill/>
        </p:spPr>
        <p:txBody>
          <a:bodyPr wrap="none" rtlCol="0">
            <a:spAutoFit/>
          </a:bodyPr>
          <a:lstStyle/>
          <a:p>
            <a:r>
              <a:rPr lang="en-US" sz="2200" dirty="0">
                <a:solidFill>
                  <a:srgbClr val="00182D"/>
                </a:solidFill>
                <a:latin typeface="Helvetica" pitchFamily="2" charset="0"/>
              </a:rPr>
              <a:t>Data are estimated to be missing 30% of the time, and increase over time </a:t>
            </a:r>
          </a:p>
        </p:txBody>
      </p:sp>
      <p:sp>
        <p:nvSpPr>
          <p:cNvPr id="9" name="Date Placeholder 3">
            <a:extLst>
              <a:ext uri="{FF2B5EF4-FFF2-40B4-BE49-F238E27FC236}">
                <a16:creationId xmlns:a16="http://schemas.microsoft.com/office/drawing/2014/main" id="{D0DD547C-FFE5-47AB-74CF-490D4A968030}"/>
              </a:ext>
            </a:extLst>
          </p:cNvPr>
          <p:cNvSpPr>
            <a:spLocks noGrp="1"/>
          </p:cNvSpPr>
          <p:nvPr>
            <p:ph type="dt" sz="half" idx="12"/>
          </p:nvPr>
        </p:nvSpPr>
        <p:spPr>
          <a:xfrm>
            <a:off x="8892289" y="5844617"/>
            <a:ext cx="2743200" cy="906055"/>
          </a:xfrm>
        </p:spPr>
        <p:txBody>
          <a:bodyPr/>
          <a:lstStyle/>
          <a:p>
            <a:r>
              <a:rPr lang="en-US" dirty="0"/>
              <a:t>McKnight et al. (2007); Newman (2003)</a:t>
            </a:r>
          </a:p>
        </p:txBody>
      </p:sp>
    </p:spTree>
    <p:extLst>
      <p:ext uri="{BB962C8B-B14F-4D97-AF65-F5344CB8AC3E}">
        <p14:creationId xmlns:p14="http://schemas.microsoft.com/office/powerpoint/2010/main" val="20615351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
        <p:nvSpPr>
          <p:cNvPr id="8" name="TextBox 7">
            <a:extLst>
              <a:ext uri="{FF2B5EF4-FFF2-40B4-BE49-F238E27FC236}">
                <a16:creationId xmlns:a16="http://schemas.microsoft.com/office/drawing/2014/main" id="{3195528B-F33D-7B0E-6566-DE797763B825}"/>
              </a:ext>
            </a:extLst>
          </p:cNvPr>
          <p:cNvSpPr txBox="1"/>
          <p:nvPr/>
        </p:nvSpPr>
        <p:spPr>
          <a:xfrm>
            <a:off x="1615446" y="2173455"/>
            <a:ext cx="9369873" cy="430887"/>
          </a:xfrm>
          <a:prstGeom prst="rect">
            <a:avLst/>
          </a:prstGeom>
          <a:noFill/>
        </p:spPr>
        <p:txBody>
          <a:bodyPr wrap="none" rtlCol="0">
            <a:spAutoFit/>
          </a:bodyPr>
          <a:lstStyle/>
          <a:p>
            <a:r>
              <a:rPr lang="en-US" sz="2200" dirty="0">
                <a:solidFill>
                  <a:srgbClr val="00182D"/>
                </a:solidFill>
                <a:latin typeface="Helvetica" pitchFamily="2" charset="0"/>
              </a:rPr>
              <a:t>Data are estimated to be missing 30% of the time, and increase over time </a:t>
            </a:r>
          </a:p>
        </p:txBody>
      </p:sp>
      <p:sp>
        <p:nvSpPr>
          <p:cNvPr id="9" name="Date Placeholder 3">
            <a:extLst>
              <a:ext uri="{FF2B5EF4-FFF2-40B4-BE49-F238E27FC236}">
                <a16:creationId xmlns:a16="http://schemas.microsoft.com/office/drawing/2014/main" id="{D0DD547C-FFE5-47AB-74CF-490D4A968030}"/>
              </a:ext>
            </a:extLst>
          </p:cNvPr>
          <p:cNvSpPr>
            <a:spLocks noGrp="1"/>
          </p:cNvSpPr>
          <p:nvPr>
            <p:ph type="dt" sz="half" idx="12"/>
          </p:nvPr>
        </p:nvSpPr>
        <p:spPr>
          <a:xfrm>
            <a:off x="8892289" y="5844617"/>
            <a:ext cx="2743200" cy="906055"/>
          </a:xfrm>
        </p:spPr>
        <p:txBody>
          <a:bodyPr/>
          <a:lstStyle/>
          <a:p>
            <a:r>
              <a:rPr lang="en-US" dirty="0"/>
              <a:t>McKnight et al. (2007); Newman (2003); </a:t>
            </a:r>
            <a:r>
              <a:rPr lang="en-US" dirty="0" err="1"/>
              <a:t>Mellenbergh</a:t>
            </a:r>
            <a:r>
              <a:rPr lang="en-US" dirty="0"/>
              <a:t> (1989</a:t>
            </a:r>
          </a:p>
        </p:txBody>
      </p:sp>
      <p:sp>
        <p:nvSpPr>
          <p:cNvPr id="10" name="TextBox 9">
            <a:extLst>
              <a:ext uri="{FF2B5EF4-FFF2-40B4-BE49-F238E27FC236}">
                <a16:creationId xmlns:a16="http://schemas.microsoft.com/office/drawing/2014/main" id="{643C6FC3-A9EC-B7AB-4ABE-AF930AE7FFF4}"/>
              </a:ext>
            </a:extLst>
          </p:cNvPr>
          <p:cNvSpPr txBox="1"/>
          <p:nvPr/>
        </p:nvSpPr>
        <p:spPr>
          <a:xfrm>
            <a:off x="1272842" y="3090720"/>
            <a:ext cx="10140225" cy="769441"/>
          </a:xfrm>
          <a:prstGeom prst="rect">
            <a:avLst/>
          </a:prstGeom>
          <a:noFill/>
        </p:spPr>
        <p:txBody>
          <a:bodyPr wrap="square" rtlCol="0">
            <a:spAutoFit/>
          </a:bodyPr>
          <a:lstStyle/>
          <a:p>
            <a:r>
              <a:rPr lang="en-US" sz="2200" dirty="0">
                <a:latin typeface="Helvetica" pitchFamily="2" charset="0"/>
              </a:rPr>
              <a:t>2) Model assumed a constant measurement model over time (i.e., measurement invariance)</a:t>
            </a:r>
          </a:p>
        </p:txBody>
      </p:sp>
    </p:spTree>
    <p:extLst>
      <p:ext uri="{BB962C8B-B14F-4D97-AF65-F5344CB8AC3E}">
        <p14:creationId xmlns:p14="http://schemas.microsoft.com/office/powerpoint/2010/main" val="4660669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
        <p:nvSpPr>
          <p:cNvPr id="8" name="TextBox 7">
            <a:extLst>
              <a:ext uri="{FF2B5EF4-FFF2-40B4-BE49-F238E27FC236}">
                <a16:creationId xmlns:a16="http://schemas.microsoft.com/office/drawing/2014/main" id="{3195528B-F33D-7B0E-6566-DE797763B825}"/>
              </a:ext>
            </a:extLst>
          </p:cNvPr>
          <p:cNvSpPr txBox="1"/>
          <p:nvPr/>
        </p:nvSpPr>
        <p:spPr>
          <a:xfrm>
            <a:off x="1615446" y="2173455"/>
            <a:ext cx="9369873" cy="430887"/>
          </a:xfrm>
          <a:prstGeom prst="rect">
            <a:avLst/>
          </a:prstGeom>
          <a:noFill/>
        </p:spPr>
        <p:txBody>
          <a:bodyPr wrap="none" rtlCol="0">
            <a:spAutoFit/>
          </a:bodyPr>
          <a:lstStyle/>
          <a:p>
            <a:r>
              <a:rPr lang="en-US" sz="2200" dirty="0">
                <a:solidFill>
                  <a:srgbClr val="00182D"/>
                </a:solidFill>
                <a:latin typeface="Helvetica" pitchFamily="2" charset="0"/>
              </a:rPr>
              <a:t>Data are estimated to be missing 30% of the time, and increase over time </a:t>
            </a:r>
          </a:p>
        </p:txBody>
      </p:sp>
      <p:sp>
        <p:nvSpPr>
          <p:cNvPr id="9" name="Date Placeholder 3">
            <a:extLst>
              <a:ext uri="{FF2B5EF4-FFF2-40B4-BE49-F238E27FC236}">
                <a16:creationId xmlns:a16="http://schemas.microsoft.com/office/drawing/2014/main" id="{D0DD547C-FFE5-47AB-74CF-490D4A968030}"/>
              </a:ext>
            </a:extLst>
          </p:cNvPr>
          <p:cNvSpPr>
            <a:spLocks noGrp="1"/>
          </p:cNvSpPr>
          <p:nvPr>
            <p:ph type="dt" sz="half" idx="12"/>
          </p:nvPr>
        </p:nvSpPr>
        <p:spPr>
          <a:xfrm>
            <a:off x="8892289" y="5844617"/>
            <a:ext cx="2743200" cy="906055"/>
          </a:xfrm>
        </p:spPr>
        <p:txBody>
          <a:bodyPr/>
          <a:lstStyle/>
          <a:p>
            <a:r>
              <a:rPr lang="en-US" dirty="0"/>
              <a:t>McKnight et al. (2007); Newman (2003); </a:t>
            </a:r>
            <a:r>
              <a:rPr lang="en-US" dirty="0" err="1"/>
              <a:t>Mellenbergh</a:t>
            </a:r>
            <a:r>
              <a:rPr lang="en-US" dirty="0"/>
              <a:t> (1989); Van De </a:t>
            </a:r>
            <a:r>
              <a:rPr lang="en-US" dirty="0" err="1"/>
              <a:t>Schoot</a:t>
            </a:r>
            <a:r>
              <a:rPr lang="en-US" dirty="0"/>
              <a:t> et al. (2015)</a:t>
            </a:r>
          </a:p>
        </p:txBody>
      </p:sp>
      <p:sp>
        <p:nvSpPr>
          <p:cNvPr id="10" name="TextBox 9">
            <a:extLst>
              <a:ext uri="{FF2B5EF4-FFF2-40B4-BE49-F238E27FC236}">
                <a16:creationId xmlns:a16="http://schemas.microsoft.com/office/drawing/2014/main" id="{643C6FC3-A9EC-B7AB-4ABE-AF930AE7FFF4}"/>
              </a:ext>
            </a:extLst>
          </p:cNvPr>
          <p:cNvSpPr txBox="1"/>
          <p:nvPr/>
        </p:nvSpPr>
        <p:spPr>
          <a:xfrm>
            <a:off x="1272842" y="3090720"/>
            <a:ext cx="10140225" cy="769441"/>
          </a:xfrm>
          <a:prstGeom prst="rect">
            <a:avLst/>
          </a:prstGeom>
          <a:noFill/>
        </p:spPr>
        <p:txBody>
          <a:bodyPr wrap="square" rtlCol="0">
            <a:spAutoFit/>
          </a:bodyPr>
          <a:lstStyle/>
          <a:p>
            <a:r>
              <a:rPr lang="en-US" sz="2200" dirty="0">
                <a:latin typeface="Helvetica" pitchFamily="2" charset="0"/>
              </a:rPr>
              <a:t>2) Model assumed a constant measurement model over time (i.e., measurement invariance)</a:t>
            </a:r>
          </a:p>
        </p:txBody>
      </p:sp>
      <p:sp>
        <p:nvSpPr>
          <p:cNvPr id="6" name="TextBox 5">
            <a:extLst>
              <a:ext uri="{FF2B5EF4-FFF2-40B4-BE49-F238E27FC236}">
                <a16:creationId xmlns:a16="http://schemas.microsoft.com/office/drawing/2014/main" id="{AB7CD25F-C0F0-D8B1-3FD0-A3CB61942B6B}"/>
              </a:ext>
            </a:extLst>
          </p:cNvPr>
          <p:cNvSpPr txBox="1"/>
          <p:nvPr/>
        </p:nvSpPr>
        <p:spPr>
          <a:xfrm>
            <a:off x="1615446" y="4032699"/>
            <a:ext cx="5868914" cy="430887"/>
          </a:xfrm>
          <a:prstGeom prst="rect">
            <a:avLst/>
          </a:prstGeom>
          <a:noFill/>
        </p:spPr>
        <p:txBody>
          <a:bodyPr wrap="none" rtlCol="0">
            <a:spAutoFit/>
          </a:bodyPr>
          <a:lstStyle/>
          <a:p>
            <a:r>
              <a:rPr lang="en-US" sz="2200" dirty="0">
                <a:solidFill>
                  <a:srgbClr val="00182D"/>
                </a:solidFill>
                <a:latin typeface="Helvetica" pitchFamily="2" charset="0"/>
              </a:rPr>
              <a:t>Measurement invariance is seldom observed </a:t>
            </a:r>
          </a:p>
        </p:txBody>
      </p:sp>
    </p:spTree>
    <p:extLst>
      <p:ext uri="{BB962C8B-B14F-4D97-AF65-F5344CB8AC3E}">
        <p14:creationId xmlns:p14="http://schemas.microsoft.com/office/powerpoint/2010/main" val="5786861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
        <p:nvSpPr>
          <p:cNvPr id="8" name="TextBox 7">
            <a:extLst>
              <a:ext uri="{FF2B5EF4-FFF2-40B4-BE49-F238E27FC236}">
                <a16:creationId xmlns:a16="http://schemas.microsoft.com/office/drawing/2014/main" id="{3195528B-F33D-7B0E-6566-DE797763B825}"/>
              </a:ext>
            </a:extLst>
          </p:cNvPr>
          <p:cNvSpPr txBox="1"/>
          <p:nvPr/>
        </p:nvSpPr>
        <p:spPr>
          <a:xfrm>
            <a:off x="1615446" y="2173455"/>
            <a:ext cx="9369873" cy="430887"/>
          </a:xfrm>
          <a:prstGeom prst="rect">
            <a:avLst/>
          </a:prstGeom>
          <a:noFill/>
        </p:spPr>
        <p:txBody>
          <a:bodyPr wrap="none" rtlCol="0">
            <a:spAutoFit/>
          </a:bodyPr>
          <a:lstStyle/>
          <a:p>
            <a:r>
              <a:rPr lang="en-US" sz="2200" dirty="0">
                <a:solidFill>
                  <a:srgbClr val="00182D"/>
                </a:solidFill>
                <a:latin typeface="Helvetica" pitchFamily="2" charset="0"/>
              </a:rPr>
              <a:t>Data are estimated to be missing 30% of the time, and increase over time </a:t>
            </a:r>
          </a:p>
        </p:txBody>
      </p:sp>
      <p:sp>
        <p:nvSpPr>
          <p:cNvPr id="9" name="Date Placeholder 3">
            <a:extLst>
              <a:ext uri="{FF2B5EF4-FFF2-40B4-BE49-F238E27FC236}">
                <a16:creationId xmlns:a16="http://schemas.microsoft.com/office/drawing/2014/main" id="{D0DD547C-FFE5-47AB-74CF-490D4A968030}"/>
              </a:ext>
            </a:extLst>
          </p:cNvPr>
          <p:cNvSpPr>
            <a:spLocks noGrp="1"/>
          </p:cNvSpPr>
          <p:nvPr>
            <p:ph type="dt" sz="half" idx="12"/>
          </p:nvPr>
        </p:nvSpPr>
        <p:spPr>
          <a:xfrm>
            <a:off x="8892289" y="5844617"/>
            <a:ext cx="2743200" cy="906055"/>
          </a:xfrm>
        </p:spPr>
        <p:txBody>
          <a:bodyPr/>
          <a:lstStyle/>
          <a:p>
            <a:r>
              <a:rPr lang="en-US" dirty="0"/>
              <a:t>McKnight et al. (2007); Newman (2003); </a:t>
            </a:r>
            <a:r>
              <a:rPr lang="en-US" dirty="0" err="1"/>
              <a:t>Mellenbergh</a:t>
            </a:r>
            <a:r>
              <a:rPr lang="en-US" dirty="0"/>
              <a:t> (1989); Van De </a:t>
            </a:r>
            <a:r>
              <a:rPr lang="en-US" dirty="0" err="1"/>
              <a:t>Schoot</a:t>
            </a:r>
            <a:r>
              <a:rPr lang="en-US" dirty="0"/>
              <a:t> et al. (2015)</a:t>
            </a:r>
          </a:p>
        </p:txBody>
      </p:sp>
      <p:sp>
        <p:nvSpPr>
          <p:cNvPr id="10" name="TextBox 9">
            <a:extLst>
              <a:ext uri="{FF2B5EF4-FFF2-40B4-BE49-F238E27FC236}">
                <a16:creationId xmlns:a16="http://schemas.microsoft.com/office/drawing/2014/main" id="{643C6FC3-A9EC-B7AB-4ABE-AF930AE7FFF4}"/>
              </a:ext>
            </a:extLst>
          </p:cNvPr>
          <p:cNvSpPr txBox="1"/>
          <p:nvPr/>
        </p:nvSpPr>
        <p:spPr>
          <a:xfrm>
            <a:off x="1272842" y="3090720"/>
            <a:ext cx="10140225" cy="769441"/>
          </a:xfrm>
          <a:prstGeom prst="rect">
            <a:avLst/>
          </a:prstGeom>
          <a:noFill/>
        </p:spPr>
        <p:txBody>
          <a:bodyPr wrap="square" rtlCol="0">
            <a:spAutoFit/>
          </a:bodyPr>
          <a:lstStyle/>
          <a:p>
            <a:r>
              <a:rPr lang="en-US" sz="2200" dirty="0">
                <a:latin typeface="Helvetica" pitchFamily="2" charset="0"/>
              </a:rPr>
              <a:t>2) Model assumed a constant measurement model over time (i.e., measurement invariance)</a:t>
            </a:r>
          </a:p>
        </p:txBody>
      </p:sp>
      <p:sp>
        <p:nvSpPr>
          <p:cNvPr id="6" name="TextBox 5">
            <a:extLst>
              <a:ext uri="{FF2B5EF4-FFF2-40B4-BE49-F238E27FC236}">
                <a16:creationId xmlns:a16="http://schemas.microsoft.com/office/drawing/2014/main" id="{AB7CD25F-C0F0-D8B1-3FD0-A3CB61942B6B}"/>
              </a:ext>
            </a:extLst>
          </p:cNvPr>
          <p:cNvSpPr txBox="1"/>
          <p:nvPr/>
        </p:nvSpPr>
        <p:spPr>
          <a:xfrm>
            <a:off x="1615446" y="4032699"/>
            <a:ext cx="5868914" cy="430887"/>
          </a:xfrm>
          <a:prstGeom prst="rect">
            <a:avLst/>
          </a:prstGeom>
          <a:noFill/>
        </p:spPr>
        <p:txBody>
          <a:bodyPr wrap="none" rtlCol="0">
            <a:spAutoFit/>
          </a:bodyPr>
          <a:lstStyle/>
          <a:p>
            <a:r>
              <a:rPr lang="en-US" sz="2200" dirty="0">
                <a:solidFill>
                  <a:srgbClr val="00182D"/>
                </a:solidFill>
                <a:latin typeface="Helvetica" pitchFamily="2" charset="0"/>
              </a:rPr>
              <a:t>Measurement invariance is seldom observed </a:t>
            </a:r>
          </a:p>
        </p:txBody>
      </p:sp>
      <p:sp>
        <p:nvSpPr>
          <p:cNvPr id="7" name="TextBox 6">
            <a:extLst>
              <a:ext uri="{FF2B5EF4-FFF2-40B4-BE49-F238E27FC236}">
                <a16:creationId xmlns:a16="http://schemas.microsoft.com/office/drawing/2014/main" id="{AF65C3DA-E6FC-7CA9-680F-FC1C657C8A92}"/>
              </a:ext>
            </a:extLst>
          </p:cNvPr>
          <p:cNvSpPr txBox="1"/>
          <p:nvPr/>
        </p:nvSpPr>
        <p:spPr>
          <a:xfrm>
            <a:off x="1237895" y="4838193"/>
            <a:ext cx="10140225" cy="430887"/>
          </a:xfrm>
          <a:prstGeom prst="rect">
            <a:avLst/>
          </a:prstGeom>
          <a:noFill/>
        </p:spPr>
        <p:txBody>
          <a:bodyPr wrap="square" rtlCol="0">
            <a:spAutoFit/>
          </a:bodyPr>
          <a:lstStyle/>
          <a:p>
            <a:r>
              <a:rPr lang="en-US" sz="2200" dirty="0">
                <a:latin typeface="Helvetica" pitchFamily="2" charset="0"/>
              </a:rPr>
              <a:t>3) Error variances assumed to be constant and uncorrelated over time</a:t>
            </a:r>
          </a:p>
        </p:txBody>
      </p:sp>
    </p:spTree>
    <p:extLst>
      <p:ext uri="{BB962C8B-B14F-4D97-AF65-F5344CB8AC3E}">
        <p14:creationId xmlns:p14="http://schemas.microsoft.com/office/powerpoint/2010/main" val="2125972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sp>
        <p:nvSpPr>
          <p:cNvPr id="13" name="Title 12">
            <a:extLst>
              <a:ext uri="{FF2B5EF4-FFF2-40B4-BE49-F238E27FC236}">
                <a16:creationId xmlns:a16="http://schemas.microsoft.com/office/drawing/2014/main" id="{51F1D11C-1BE3-A442-8200-8DAA42AEEA3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641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sp>
        <p:nvSpPr>
          <p:cNvPr id="16" name="TextBox 15">
            <a:extLst>
              <a:ext uri="{FF2B5EF4-FFF2-40B4-BE49-F238E27FC236}">
                <a16:creationId xmlns:a16="http://schemas.microsoft.com/office/drawing/2014/main" id="{675312EF-4130-7491-5832-8A647BF7965B}"/>
              </a:ext>
            </a:extLst>
          </p:cNvPr>
          <p:cNvSpPr txBox="1"/>
          <p:nvPr/>
        </p:nvSpPr>
        <p:spPr>
          <a:xfrm>
            <a:off x="3676289" y="1178493"/>
            <a:ext cx="1758321" cy="400110"/>
          </a:xfrm>
          <a:prstGeom prst="rect">
            <a:avLst/>
          </a:prstGeom>
          <a:noFill/>
        </p:spPr>
        <p:txBody>
          <a:bodyPr wrap="squar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71103" y="3415601"/>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7" name="TextBox 6">
            <a:extLst>
              <a:ext uri="{FF2B5EF4-FFF2-40B4-BE49-F238E27FC236}">
                <a16:creationId xmlns:a16="http://schemas.microsoft.com/office/drawing/2014/main" id="{EDB08D26-F136-77B9-2097-95A9A06FC33A}"/>
              </a:ext>
            </a:extLst>
          </p:cNvPr>
          <p:cNvSpPr txBox="1"/>
          <p:nvPr/>
        </p:nvSpPr>
        <p:spPr>
          <a:xfrm>
            <a:off x="7807147" y="1155848"/>
            <a:ext cx="2522703" cy="400110"/>
          </a:xfrm>
          <a:prstGeom prst="rect">
            <a:avLst/>
          </a:prstGeom>
          <a:noFill/>
        </p:spPr>
        <p:txBody>
          <a:bodyPr wrap="square" rtlCol="0">
            <a:spAutoFit/>
          </a:bodyPr>
          <a:lstStyle/>
          <a:p>
            <a:r>
              <a:rPr lang="en-US" sz="2000" dirty="0">
                <a:latin typeface="Helvetica" pitchFamily="2" charset="0"/>
              </a:rPr>
              <a:t>µ (estimated)</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4" name="Picture 3" descr="Rectangle&#10;&#10;Description automatically generated">
            <a:extLst>
              <a:ext uri="{FF2B5EF4-FFF2-40B4-BE49-F238E27FC236}">
                <a16:creationId xmlns:a16="http://schemas.microsoft.com/office/drawing/2014/main" id="{4D18D5B7-E647-E7E6-0900-2880854ACF04}"/>
              </a:ext>
            </a:extLst>
          </p:cNvPr>
          <p:cNvPicPr>
            <a:picLocks noChangeAspect="1"/>
          </p:cNvPicPr>
          <p:nvPr/>
        </p:nvPicPr>
        <p:blipFill>
          <a:blip r:embed="rId3"/>
          <a:stretch>
            <a:fillRect/>
          </a:stretch>
        </p:blipFill>
        <p:spPr>
          <a:xfrm>
            <a:off x="3078921" y="1625885"/>
            <a:ext cx="2763667" cy="1842444"/>
          </a:xfrm>
          <a:prstGeom prst="rect">
            <a:avLst/>
          </a:prstGeom>
        </p:spPr>
      </p:pic>
      <p:pic>
        <p:nvPicPr>
          <p:cNvPr id="24" name="Picture 23" descr="Rectangle&#10;&#10;Description automatically generated">
            <a:extLst>
              <a:ext uri="{FF2B5EF4-FFF2-40B4-BE49-F238E27FC236}">
                <a16:creationId xmlns:a16="http://schemas.microsoft.com/office/drawing/2014/main" id="{BDFCD877-3AC8-677A-7207-BEB71DE5E00A}"/>
              </a:ext>
            </a:extLst>
          </p:cNvPr>
          <p:cNvPicPr>
            <a:picLocks noChangeAspect="1"/>
          </p:cNvPicPr>
          <p:nvPr/>
        </p:nvPicPr>
        <p:blipFill>
          <a:blip r:embed="rId3"/>
          <a:stretch>
            <a:fillRect/>
          </a:stretch>
        </p:blipFill>
        <p:spPr>
          <a:xfrm>
            <a:off x="7198680" y="1535933"/>
            <a:ext cx="2763667" cy="1842444"/>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5D03EF-73ED-B660-E592-98BD32E1ABFA}"/>
                  </a:ext>
                </a:extLst>
              </p:cNvPr>
              <p:cNvSpPr txBox="1"/>
              <p:nvPr/>
            </p:nvSpPr>
            <p:spPr>
              <a:xfrm>
                <a:off x="8211190" y="3164497"/>
                <a:ext cx="336576"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𝑥</m:t>
                          </m:r>
                        </m:e>
                      </m:acc>
                    </m:oMath>
                  </m:oMathPara>
                </a14:m>
                <a:endParaRPr lang="en-US" sz="2400" dirty="0"/>
              </a:p>
            </p:txBody>
          </p:sp>
        </mc:Choice>
        <mc:Fallback xmlns="">
          <p:sp>
            <p:nvSpPr>
              <p:cNvPr id="26" name="TextBox 25">
                <a:extLst>
                  <a:ext uri="{FF2B5EF4-FFF2-40B4-BE49-F238E27FC236}">
                    <a16:creationId xmlns:a16="http://schemas.microsoft.com/office/drawing/2014/main" id="{FB5D03EF-73ED-B660-E592-98BD32E1ABFA}"/>
                  </a:ext>
                </a:extLst>
              </p:cNvPr>
              <p:cNvSpPr txBox="1">
                <a:spLocks noRot="1" noChangeAspect="1" noMove="1" noResize="1" noEditPoints="1" noAdjustHandles="1" noChangeArrowheads="1" noChangeShapeType="1" noTextEdit="1"/>
              </p:cNvSpPr>
              <p:nvPr/>
            </p:nvSpPr>
            <p:spPr>
              <a:xfrm>
                <a:off x="8211190" y="3164497"/>
                <a:ext cx="336576" cy="461665"/>
              </a:xfrm>
              <a:prstGeom prst="rect">
                <a:avLst/>
              </a:prstGeom>
              <a:blipFill>
                <a:blip r:embed="rId4"/>
                <a:stretch>
                  <a:fillRect l="-7407" t="-5405"/>
                </a:stretch>
              </a:blipFill>
            </p:spPr>
            <p:txBody>
              <a:bodyPr/>
              <a:lstStyle/>
              <a:p>
                <a:r>
                  <a:rPr lang="en-US">
                    <a:noFill/>
                  </a:rPr>
                  <a:t> </a:t>
                </a:r>
              </a:p>
            </p:txBody>
          </p:sp>
        </mc:Fallback>
      </mc:AlternateContent>
      <p:sp>
        <p:nvSpPr>
          <p:cNvPr id="27" name="Right Brace 26">
            <a:extLst>
              <a:ext uri="{FF2B5EF4-FFF2-40B4-BE49-F238E27FC236}">
                <a16:creationId xmlns:a16="http://schemas.microsoft.com/office/drawing/2014/main" id="{9DC8BEA3-CA13-F52F-52E7-37D285772588}"/>
              </a:ext>
            </a:extLst>
          </p:cNvPr>
          <p:cNvSpPr/>
          <p:nvPr/>
        </p:nvSpPr>
        <p:spPr>
          <a:xfrm rot="16200000">
            <a:off x="8325857" y="1661709"/>
            <a:ext cx="241084" cy="30754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solidFill>
                <a:sysClr val="windowText" lastClr="000000"/>
              </a:solidFill>
            </a:endParaRPr>
          </a:p>
        </p:txBody>
      </p:sp>
      <p:cxnSp>
        <p:nvCxnSpPr>
          <p:cNvPr id="28" name="Straight Connector 27">
            <a:extLst>
              <a:ext uri="{FF2B5EF4-FFF2-40B4-BE49-F238E27FC236}">
                <a16:creationId xmlns:a16="http://schemas.microsoft.com/office/drawing/2014/main" id="{E7571787-9B7B-AE1B-9656-D6346CE145CA}"/>
              </a:ext>
            </a:extLst>
          </p:cNvPr>
          <p:cNvCxnSpPr>
            <a:cxnSpLocks/>
          </p:cNvCxnSpPr>
          <p:nvPr/>
        </p:nvCxnSpPr>
        <p:spPr>
          <a:xfrm>
            <a:off x="8339286" y="1985312"/>
            <a:ext cx="0" cy="12546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1562B34-D26F-FADC-3D23-5E7D54D738F7}"/>
              </a:ext>
            </a:extLst>
          </p:cNvPr>
          <p:cNvSpPr txBox="1"/>
          <p:nvPr/>
        </p:nvSpPr>
        <p:spPr>
          <a:xfrm>
            <a:off x="9542018" y="1646758"/>
            <a:ext cx="1576072" cy="338554"/>
          </a:xfrm>
          <a:prstGeom prst="rect">
            <a:avLst/>
          </a:prstGeom>
          <a:noFill/>
        </p:spPr>
        <p:txBody>
          <a:bodyPr wrap="none" rtlCol="0">
            <a:spAutoFit/>
          </a:bodyPr>
          <a:lstStyle/>
          <a:p>
            <a:r>
              <a:rPr lang="en-US" sz="1600" i="1" dirty="0">
                <a:latin typeface="Helvetica" pitchFamily="2" charset="0"/>
              </a:rPr>
              <a:t>Parameter bias</a:t>
            </a:r>
          </a:p>
        </p:txBody>
      </p:sp>
      <p:cxnSp>
        <p:nvCxnSpPr>
          <p:cNvPr id="34" name="Straight Arrow Connector 33">
            <a:extLst>
              <a:ext uri="{FF2B5EF4-FFF2-40B4-BE49-F238E27FC236}">
                <a16:creationId xmlns:a16="http://schemas.microsoft.com/office/drawing/2014/main" id="{6C6363BA-C64B-F68B-521D-26F0E9F974C4}"/>
              </a:ext>
            </a:extLst>
          </p:cNvPr>
          <p:cNvCxnSpPr>
            <a:cxnSpLocks/>
            <a:stCxn id="29" idx="1"/>
          </p:cNvCxnSpPr>
          <p:nvPr/>
        </p:nvCxnSpPr>
        <p:spPr>
          <a:xfrm flipH="1">
            <a:off x="8660127" y="1816035"/>
            <a:ext cx="881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5784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5156-1EF8-A328-350F-18E908C71A6E}"/>
              </a:ext>
            </a:extLst>
          </p:cNvPr>
          <p:cNvSpPr>
            <a:spLocks noGrp="1"/>
          </p:cNvSpPr>
          <p:nvPr>
            <p:ph type="title"/>
          </p:nvPr>
        </p:nvSpPr>
        <p:spPr>
          <a:xfrm>
            <a:off x="724548" y="240601"/>
            <a:ext cx="10485320" cy="1215666"/>
          </a:xfrm>
        </p:spPr>
        <p:txBody>
          <a:bodyPr>
            <a:normAutofit/>
          </a:bodyPr>
          <a:lstStyle/>
          <a:p>
            <a:r>
              <a:rPr lang="en-US" dirty="0"/>
              <a:t>The current simulation experiments generated data under ideal conditions</a:t>
            </a:r>
          </a:p>
        </p:txBody>
      </p:sp>
      <p:sp>
        <p:nvSpPr>
          <p:cNvPr id="3" name="Footer Placeholder 2">
            <a:extLst>
              <a:ext uri="{FF2B5EF4-FFF2-40B4-BE49-F238E27FC236}">
                <a16:creationId xmlns:a16="http://schemas.microsoft.com/office/drawing/2014/main" id="{7D79F772-AE07-5293-1290-97F4C9B16434}"/>
              </a:ext>
            </a:extLst>
          </p:cNvPr>
          <p:cNvSpPr>
            <a:spLocks noGrp="1"/>
          </p:cNvSpPr>
          <p:nvPr>
            <p:ph type="ftr" sz="quarter" idx="11"/>
          </p:nvPr>
        </p:nvSpPr>
        <p:spPr/>
        <p:txBody>
          <a:bodyPr/>
          <a:lstStyle/>
          <a:p>
            <a:pPr algn="l"/>
            <a:r>
              <a:rPr lang="en-US" dirty="0"/>
              <a:t>General Discussion – Limitations &amp; Future Directions</a:t>
            </a:r>
          </a:p>
        </p:txBody>
      </p:sp>
      <p:sp>
        <p:nvSpPr>
          <p:cNvPr id="4" name="TextBox 3">
            <a:extLst>
              <a:ext uri="{FF2B5EF4-FFF2-40B4-BE49-F238E27FC236}">
                <a16:creationId xmlns:a16="http://schemas.microsoft.com/office/drawing/2014/main" id="{354E99F6-832A-D0FF-192C-2250EAFB40ED}"/>
              </a:ext>
            </a:extLst>
          </p:cNvPr>
          <p:cNvSpPr txBox="1"/>
          <p:nvPr/>
        </p:nvSpPr>
        <p:spPr>
          <a:xfrm>
            <a:off x="1237895" y="1563593"/>
            <a:ext cx="6434775" cy="430887"/>
          </a:xfrm>
          <a:prstGeom prst="rect">
            <a:avLst/>
          </a:prstGeom>
          <a:noFill/>
        </p:spPr>
        <p:txBody>
          <a:bodyPr wrap="none" rtlCol="0">
            <a:spAutoFit/>
          </a:bodyPr>
          <a:lstStyle/>
          <a:p>
            <a:r>
              <a:rPr lang="en-US" sz="2200" dirty="0">
                <a:solidFill>
                  <a:srgbClr val="00182D"/>
                </a:solidFill>
                <a:latin typeface="Helvetica" pitchFamily="2" charset="0"/>
              </a:rPr>
              <a:t>1) Data generation assumed 100% response rate </a:t>
            </a:r>
          </a:p>
        </p:txBody>
      </p:sp>
      <p:sp>
        <p:nvSpPr>
          <p:cNvPr id="8" name="TextBox 7">
            <a:extLst>
              <a:ext uri="{FF2B5EF4-FFF2-40B4-BE49-F238E27FC236}">
                <a16:creationId xmlns:a16="http://schemas.microsoft.com/office/drawing/2014/main" id="{3195528B-F33D-7B0E-6566-DE797763B825}"/>
              </a:ext>
            </a:extLst>
          </p:cNvPr>
          <p:cNvSpPr txBox="1"/>
          <p:nvPr/>
        </p:nvSpPr>
        <p:spPr>
          <a:xfrm>
            <a:off x="1615446" y="2173455"/>
            <a:ext cx="9369873" cy="430887"/>
          </a:xfrm>
          <a:prstGeom prst="rect">
            <a:avLst/>
          </a:prstGeom>
          <a:noFill/>
        </p:spPr>
        <p:txBody>
          <a:bodyPr wrap="none" rtlCol="0">
            <a:spAutoFit/>
          </a:bodyPr>
          <a:lstStyle/>
          <a:p>
            <a:r>
              <a:rPr lang="en-US" sz="2200" dirty="0">
                <a:solidFill>
                  <a:srgbClr val="00182D"/>
                </a:solidFill>
                <a:latin typeface="Helvetica" pitchFamily="2" charset="0"/>
              </a:rPr>
              <a:t>Data are estimated to be missing 30% of the time, and increase over time </a:t>
            </a:r>
          </a:p>
        </p:txBody>
      </p:sp>
      <p:sp>
        <p:nvSpPr>
          <p:cNvPr id="9" name="Date Placeholder 3">
            <a:extLst>
              <a:ext uri="{FF2B5EF4-FFF2-40B4-BE49-F238E27FC236}">
                <a16:creationId xmlns:a16="http://schemas.microsoft.com/office/drawing/2014/main" id="{D0DD547C-FFE5-47AB-74CF-490D4A968030}"/>
              </a:ext>
            </a:extLst>
          </p:cNvPr>
          <p:cNvSpPr>
            <a:spLocks noGrp="1"/>
          </p:cNvSpPr>
          <p:nvPr>
            <p:ph type="dt" sz="half" idx="12"/>
          </p:nvPr>
        </p:nvSpPr>
        <p:spPr>
          <a:xfrm>
            <a:off x="8892289" y="5844617"/>
            <a:ext cx="2743200" cy="906055"/>
          </a:xfrm>
        </p:spPr>
        <p:txBody>
          <a:bodyPr/>
          <a:lstStyle/>
          <a:p>
            <a:r>
              <a:rPr lang="en-US" dirty="0"/>
              <a:t>McKnight et al. (2007); Newman (2003); </a:t>
            </a:r>
            <a:r>
              <a:rPr lang="en-US" dirty="0" err="1"/>
              <a:t>Mellenbergh</a:t>
            </a:r>
            <a:r>
              <a:rPr lang="en-US" dirty="0"/>
              <a:t> (1989); Van De </a:t>
            </a:r>
            <a:r>
              <a:rPr lang="en-US" dirty="0" err="1"/>
              <a:t>Schoot</a:t>
            </a:r>
            <a:r>
              <a:rPr lang="en-US" dirty="0"/>
              <a:t> et al. (2015); </a:t>
            </a:r>
            <a:r>
              <a:rPr lang="en-US" dirty="0" err="1"/>
              <a:t>Bliese</a:t>
            </a:r>
            <a:r>
              <a:rPr lang="en-US" dirty="0"/>
              <a:t> &amp; </a:t>
            </a:r>
            <a:r>
              <a:rPr lang="en-US" dirty="0" err="1"/>
              <a:t>Ployhart</a:t>
            </a:r>
            <a:r>
              <a:rPr lang="en-US" dirty="0"/>
              <a:t> (2002)</a:t>
            </a:r>
          </a:p>
        </p:txBody>
      </p:sp>
      <p:sp>
        <p:nvSpPr>
          <p:cNvPr id="10" name="TextBox 9">
            <a:extLst>
              <a:ext uri="{FF2B5EF4-FFF2-40B4-BE49-F238E27FC236}">
                <a16:creationId xmlns:a16="http://schemas.microsoft.com/office/drawing/2014/main" id="{643C6FC3-A9EC-B7AB-4ABE-AF930AE7FFF4}"/>
              </a:ext>
            </a:extLst>
          </p:cNvPr>
          <p:cNvSpPr txBox="1"/>
          <p:nvPr/>
        </p:nvSpPr>
        <p:spPr>
          <a:xfrm>
            <a:off x="1272842" y="3090720"/>
            <a:ext cx="10140225" cy="769441"/>
          </a:xfrm>
          <a:prstGeom prst="rect">
            <a:avLst/>
          </a:prstGeom>
          <a:noFill/>
        </p:spPr>
        <p:txBody>
          <a:bodyPr wrap="square" rtlCol="0">
            <a:spAutoFit/>
          </a:bodyPr>
          <a:lstStyle/>
          <a:p>
            <a:r>
              <a:rPr lang="en-US" sz="2200" dirty="0">
                <a:latin typeface="Helvetica" pitchFamily="2" charset="0"/>
              </a:rPr>
              <a:t>2) Model assumed a constant measurement model over time (i.e., measurement invariance)</a:t>
            </a:r>
          </a:p>
        </p:txBody>
      </p:sp>
      <p:sp>
        <p:nvSpPr>
          <p:cNvPr id="6" name="TextBox 5">
            <a:extLst>
              <a:ext uri="{FF2B5EF4-FFF2-40B4-BE49-F238E27FC236}">
                <a16:creationId xmlns:a16="http://schemas.microsoft.com/office/drawing/2014/main" id="{AB7CD25F-C0F0-D8B1-3FD0-A3CB61942B6B}"/>
              </a:ext>
            </a:extLst>
          </p:cNvPr>
          <p:cNvSpPr txBox="1"/>
          <p:nvPr/>
        </p:nvSpPr>
        <p:spPr>
          <a:xfrm>
            <a:off x="1615446" y="4032699"/>
            <a:ext cx="5868914" cy="430887"/>
          </a:xfrm>
          <a:prstGeom prst="rect">
            <a:avLst/>
          </a:prstGeom>
          <a:noFill/>
        </p:spPr>
        <p:txBody>
          <a:bodyPr wrap="none" rtlCol="0">
            <a:spAutoFit/>
          </a:bodyPr>
          <a:lstStyle/>
          <a:p>
            <a:r>
              <a:rPr lang="en-US" sz="2200" dirty="0">
                <a:solidFill>
                  <a:srgbClr val="00182D"/>
                </a:solidFill>
                <a:latin typeface="Helvetica" pitchFamily="2" charset="0"/>
              </a:rPr>
              <a:t>Measurement invariance is seldom observed </a:t>
            </a:r>
          </a:p>
        </p:txBody>
      </p:sp>
      <p:sp>
        <p:nvSpPr>
          <p:cNvPr id="7" name="TextBox 6">
            <a:extLst>
              <a:ext uri="{FF2B5EF4-FFF2-40B4-BE49-F238E27FC236}">
                <a16:creationId xmlns:a16="http://schemas.microsoft.com/office/drawing/2014/main" id="{AF65C3DA-E6FC-7CA9-680F-FC1C657C8A92}"/>
              </a:ext>
            </a:extLst>
          </p:cNvPr>
          <p:cNvSpPr txBox="1"/>
          <p:nvPr/>
        </p:nvSpPr>
        <p:spPr>
          <a:xfrm>
            <a:off x="1237895" y="4838193"/>
            <a:ext cx="10140225" cy="430887"/>
          </a:xfrm>
          <a:prstGeom prst="rect">
            <a:avLst/>
          </a:prstGeom>
          <a:noFill/>
        </p:spPr>
        <p:txBody>
          <a:bodyPr wrap="square" rtlCol="0">
            <a:spAutoFit/>
          </a:bodyPr>
          <a:lstStyle/>
          <a:p>
            <a:r>
              <a:rPr lang="en-US" sz="2200" dirty="0">
                <a:latin typeface="Helvetica" pitchFamily="2" charset="0"/>
              </a:rPr>
              <a:t>3) Error variances assumed to be constant and uncorrelated over time</a:t>
            </a:r>
          </a:p>
        </p:txBody>
      </p:sp>
      <p:sp>
        <p:nvSpPr>
          <p:cNvPr id="11" name="TextBox 10">
            <a:extLst>
              <a:ext uri="{FF2B5EF4-FFF2-40B4-BE49-F238E27FC236}">
                <a16:creationId xmlns:a16="http://schemas.microsoft.com/office/drawing/2014/main" id="{A9186770-75DC-5E2A-3B6E-ED934156BAFA}"/>
              </a:ext>
            </a:extLst>
          </p:cNvPr>
          <p:cNvSpPr txBox="1"/>
          <p:nvPr/>
        </p:nvSpPr>
        <p:spPr>
          <a:xfrm>
            <a:off x="1632379" y="5413730"/>
            <a:ext cx="7927170" cy="430887"/>
          </a:xfrm>
          <a:prstGeom prst="rect">
            <a:avLst/>
          </a:prstGeom>
          <a:noFill/>
        </p:spPr>
        <p:txBody>
          <a:bodyPr wrap="none" rtlCol="0">
            <a:spAutoFit/>
          </a:bodyPr>
          <a:lstStyle/>
          <a:p>
            <a:r>
              <a:rPr lang="en-US" sz="2200" dirty="0">
                <a:solidFill>
                  <a:srgbClr val="00182D"/>
                </a:solidFill>
                <a:latin typeface="Helvetica" pitchFamily="2" charset="0"/>
              </a:rPr>
              <a:t>Error variances are likely to be heterogeneous and correlated.</a:t>
            </a:r>
          </a:p>
        </p:txBody>
      </p:sp>
    </p:spTree>
    <p:extLst>
      <p:ext uri="{BB962C8B-B14F-4D97-AF65-F5344CB8AC3E}">
        <p14:creationId xmlns:p14="http://schemas.microsoft.com/office/powerpoint/2010/main" val="27239831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8" y="240600"/>
            <a:ext cx="9943452" cy="1740599"/>
          </a:xfrm>
        </p:spPr>
        <p:txBody>
          <a:bodyPr>
            <a:normAutofit/>
          </a:bodyPr>
          <a:lstStyle/>
          <a:p>
            <a:r>
              <a:rPr lang="en-US" dirty="0"/>
              <a:t>A gap exists between researchers and practitioners whereby research findings seldom make their way into practice </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Sanders et al. (2008); </a:t>
            </a:r>
            <a:r>
              <a:rPr lang="en-US" dirty="0" err="1"/>
              <a:t>Rynes</a:t>
            </a:r>
            <a:r>
              <a:rPr lang="en-US" dirty="0"/>
              <a:t> et al. (2002)</a:t>
            </a:r>
          </a:p>
        </p:txBody>
      </p:sp>
    </p:spTree>
    <p:extLst>
      <p:ext uri="{BB962C8B-B14F-4D97-AF65-F5344CB8AC3E}">
        <p14:creationId xmlns:p14="http://schemas.microsoft.com/office/powerpoint/2010/main" val="20372092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8" y="240600"/>
            <a:ext cx="9943452" cy="1740599"/>
          </a:xfrm>
        </p:spPr>
        <p:txBody>
          <a:bodyPr>
            <a:normAutofit/>
          </a:bodyPr>
          <a:lstStyle/>
          <a:p>
            <a:r>
              <a:rPr lang="en-US" dirty="0"/>
              <a:t>A gap exists between researchers and practitioners whereby research findings seldom make their way into practice </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Sanders et al. (2008); </a:t>
            </a:r>
            <a:r>
              <a:rPr lang="en-US" dirty="0" err="1"/>
              <a:t>Rynes</a:t>
            </a:r>
            <a:r>
              <a:rPr lang="en-US" dirty="0"/>
              <a:t> et al. (2002</a:t>
            </a:r>
          </a:p>
        </p:txBody>
      </p:sp>
      <p:sp>
        <p:nvSpPr>
          <p:cNvPr id="6" name="TextBox 5">
            <a:extLst>
              <a:ext uri="{FF2B5EF4-FFF2-40B4-BE49-F238E27FC236}">
                <a16:creationId xmlns:a16="http://schemas.microsoft.com/office/drawing/2014/main" id="{FA004841-6ED9-F64E-AA3C-7FFD040E7AF4}"/>
              </a:ext>
            </a:extLst>
          </p:cNvPr>
          <p:cNvSpPr txBox="1"/>
          <p:nvPr/>
        </p:nvSpPr>
        <p:spPr>
          <a:xfrm>
            <a:off x="724548" y="2244610"/>
            <a:ext cx="8569975" cy="430887"/>
          </a:xfrm>
          <a:prstGeom prst="rect">
            <a:avLst/>
          </a:prstGeom>
          <a:noFill/>
        </p:spPr>
        <p:txBody>
          <a:bodyPr wrap="none" rtlCol="0">
            <a:spAutoFit/>
          </a:bodyPr>
          <a:lstStyle/>
          <a:p>
            <a:r>
              <a:rPr lang="en-US" sz="2200" dirty="0">
                <a:solidFill>
                  <a:srgbClr val="00182D"/>
                </a:solidFill>
                <a:latin typeface="Helvetica" pitchFamily="2" charset="0"/>
              </a:rPr>
              <a:t>Poor understanding of organizational psychology among managers</a:t>
            </a:r>
          </a:p>
        </p:txBody>
      </p:sp>
    </p:spTree>
    <p:extLst>
      <p:ext uri="{BB962C8B-B14F-4D97-AF65-F5344CB8AC3E}">
        <p14:creationId xmlns:p14="http://schemas.microsoft.com/office/powerpoint/2010/main" val="26358637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8" y="240600"/>
            <a:ext cx="9943452" cy="1740599"/>
          </a:xfrm>
        </p:spPr>
        <p:txBody>
          <a:bodyPr>
            <a:normAutofit/>
          </a:bodyPr>
          <a:lstStyle/>
          <a:p>
            <a:r>
              <a:rPr lang="en-US" dirty="0"/>
              <a:t>A gap exists between researchers and practitioners whereby research findings seldom make their way into practice </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Sanders et al. (2008); </a:t>
            </a:r>
            <a:r>
              <a:rPr lang="en-US" dirty="0" err="1"/>
              <a:t>Rynes</a:t>
            </a:r>
            <a:r>
              <a:rPr lang="en-US" dirty="0"/>
              <a:t> et al. (2002); Spears &amp; Bolton (2015)</a:t>
            </a:r>
          </a:p>
        </p:txBody>
      </p:sp>
      <p:sp>
        <p:nvSpPr>
          <p:cNvPr id="6" name="TextBox 5">
            <a:extLst>
              <a:ext uri="{FF2B5EF4-FFF2-40B4-BE49-F238E27FC236}">
                <a16:creationId xmlns:a16="http://schemas.microsoft.com/office/drawing/2014/main" id="{FA004841-6ED9-F64E-AA3C-7FFD040E7AF4}"/>
              </a:ext>
            </a:extLst>
          </p:cNvPr>
          <p:cNvSpPr txBox="1"/>
          <p:nvPr/>
        </p:nvSpPr>
        <p:spPr>
          <a:xfrm>
            <a:off x="724548" y="2244610"/>
            <a:ext cx="8569975" cy="430887"/>
          </a:xfrm>
          <a:prstGeom prst="rect">
            <a:avLst/>
          </a:prstGeom>
          <a:noFill/>
        </p:spPr>
        <p:txBody>
          <a:bodyPr wrap="none" rtlCol="0">
            <a:spAutoFit/>
          </a:bodyPr>
          <a:lstStyle/>
          <a:p>
            <a:r>
              <a:rPr lang="en-US" sz="2200" dirty="0">
                <a:solidFill>
                  <a:srgbClr val="00182D"/>
                </a:solidFill>
                <a:latin typeface="Helvetica" pitchFamily="2" charset="0"/>
              </a:rPr>
              <a:t>Poor understanding of organizational psychology among managers</a:t>
            </a:r>
          </a:p>
        </p:txBody>
      </p:sp>
      <p:sp>
        <p:nvSpPr>
          <p:cNvPr id="7" name="TextBox 6">
            <a:extLst>
              <a:ext uri="{FF2B5EF4-FFF2-40B4-BE49-F238E27FC236}">
                <a16:creationId xmlns:a16="http://schemas.microsoft.com/office/drawing/2014/main" id="{F4D5C108-6974-31D5-7677-7AF684022E4E}"/>
              </a:ext>
            </a:extLst>
          </p:cNvPr>
          <p:cNvSpPr txBox="1"/>
          <p:nvPr/>
        </p:nvSpPr>
        <p:spPr>
          <a:xfrm>
            <a:off x="724548" y="3136104"/>
            <a:ext cx="8978252" cy="769441"/>
          </a:xfrm>
          <a:prstGeom prst="rect">
            <a:avLst/>
          </a:prstGeom>
          <a:noFill/>
        </p:spPr>
        <p:txBody>
          <a:bodyPr wrap="square" rtlCol="0">
            <a:spAutoFit/>
          </a:bodyPr>
          <a:lstStyle/>
          <a:p>
            <a:r>
              <a:rPr lang="en-US" sz="2200" dirty="0">
                <a:solidFill>
                  <a:srgbClr val="00182D"/>
                </a:solidFill>
                <a:latin typeface="Helvetica" pitchFamily="2" charset="0"/>
              </a:rPr>
              <a:t>~55% of practitioners skeptical that organizational psychology can effect positive change</a:t>
            </a:r>
          </a:p>
        </p:txBody>
      </p:sp>
    </p:spTree>
    <p:extLst>
      <p:ext uri="{BB962C8B-B14F-4D97-AF65-F5344CB8AC3E}">
        <p14:creationId xmlns:p14="http://schemas.microsoft.com/office/powerpoint/2010/main" val="29231803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8" y="240600"/>
            <a:ext cx="10640138" cy="1740599"/>
          </a:xfrm>
        </p:spPr>
        <p:txBody>
          <a:bodyPr>
            <a:normAutofit/>
          </a:bodyPr>
          <a:lstStyle/>
          <a:p>
            <a:r>
              <a:rPr lang="en-US" dirty="0"/>
              <a:t>One factor that may contribute to the academic-practitioner gap is the lack of specific recommendations</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Tree>
    <p:extLst>
      <p:ext uri="{BB962C8B-B14F-4D97-AF65-F5344CB8AC3E}">
        <p14:creationId xmlns:p14="http://schemas.microsoft.com/office/powerpoint/2010/main" val="41217793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8" y="240600"/>
            <a:ext cx="10431132" cy="1740599"/>
          </a:xfrm>
        </p:spPr>
        <p:txBody>
          <a:bodyPr>
            <a:normAutofit/>
          </a:bodyPr>
          <a:lstStyle/>
          <a:p>
            <a:r>
              <a:rPr lang="en-US" dirty="0"/>
              <a:t>One factor that may contribute to the academic-practitioner gap is the lack of specific recommendations</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Edwards &amp; Berry (2010)</a:t>
            </a:r>
          </a:p>
        </p:txBody>
      </p:sp>
      <p:sp>
        <p:nvSpPr>
          <p:cNvPr id="6" name="TextBox 5">
            <a:extLst>
              <a:ext uri="{FF2B5EF4-FFF2-40B4-BE49-F238E27FC236}">
                <a16:creationId xmlns:a16="http://schemas.microsoft.com/office/drawing/2014/main" id="{E3E6971A-F66B-26C2-B062-D336EAF7DE38}"/>
              </a:ext>
            </a:extLst>
          </p:cNvPr>
          <p:cNvSpPr txBox="1"/>
          <p:nvPr/>
        </p:nvSpPr>
        <p:spPr>
          <a:xfrm>
            <a:off x="1467499" y="2278984"/>
            <a:ext cx="8794395" cy="492443"/>
          </a:xfrm>
          <a:prstGeom prst="rect">
            <a:avLst/>
          </a:prstGeom>
          <a:noFill/>
        </p:spPr>
        <p:txBody>
          <a:bodyPr wrap="none" rtlCol="0">
            <a:spAutoFit/>
          </a:bodyPr>
          <a:lstStyle/>
          <a:p>
            <a:r>
              <a:rPr lang="en-US" sz="2600" dirty="0">
                <a:latin typeface="Helvetica" pitchFamily="2" charset="0"/>
              </a:rPr>
              <a:t>Organizational theory typically specifies non-zero relations</a:t>
            </a:r>
          </a:p>
        </p:txBody>
      </p:sp>
    </p:spTree>
    <p:extLst>
      <p:ext uri="{BB962C8B-B14F-4D97-AF65-F5344CB8AC3E}">
        <p14:creationId xmlns:p14="http://schemas.microsoft.com/office/powerpoint/2010/main" val="24042806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7" y="240600"/>
            <a:ext cx="10627075" cy="1740599"/>
          </a:xfrm>
        </p:spPr>
        <p:txBody>
          <a:bodyPr>
            <a:normAutofit/>
          </a:bodyPr>
          <a:lstStyle/>
          <a:p>
            <a:r>
              <a:rPr lang="en-US" dirty="0"/>
              <a:t>One factor that may contribute to the academic-practitioner gap is the lack of specific recommendations</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Edwards &amp; Berry (2010); Sackett &amp; Larson (1990)</a:t>
            </a:r>
          </a:p>
        </p:txBody>
      </p:sp>
      <p:sp>
        <p:nvSpPr>
          <p:cNvPr id="6" name="TextBox 5">
            <a:extLst>
              <a:ext uri="{FF2B5EF4-FFF2-40B4-BE49-F238E27FC236}">
                <a16:creationId xmlns:a16="http://schemas.microsoft.com/office/drawing/2014/main" id="{E3E6971A-F66B-26C2-B062-D336EAF7DE38}"/>
              </a:ext>
            </a:extLst>
          </p:cNvPr>
          <p:cNvSpPr txBox="1"/>
          <p:nvPr/>
        </p:nvSpPr>
        <p:spPr>
          <a:xfrm>
            <a:off x="1467499" y="2278984"/>
            <a:ext cx="8794395" cy="492443"/>
          </a:xfrm>
          <a:prstGeom prst="rect">
            <a:avLst/>
          </a:prstGeom>
          <a:noFill/>
        </p:spPr>
        <p:txBody>
          <a:bodyPr wrap="none" rtlCol="0">
            <a:spAutoFit/>
          </a:bodyPr>
          <a:lstStyle/>
          <a:p>
            <a:r>
              <a:rPr lang="en-US" sz="2600" dirty="0">
                <a:latin typeface="Helvetica" pitchFamily="2" charset="0"/>
              </a:rPr>
              <a:t>Organizational theory typically specifies non-zero relations</a:t>
            </a:r>
          </a:p>
        </p:txBody>
      </p:sp>
      <p:sp>
        <p:nvSpPr>
          <p:cNvPr id="7" name="TextBox 6">
            <a:extLst>
              <a:ext uri="{FF2B5EF4-FFF2-40B4-BE49-F238E27FC236}">
                <a16:creationId xmlns:a16="http://schemas.microsoft.com/office/drawing/2014/main" id="{225A2946-B39D-C208-3747-00817EFA3451}"/>
              </a:ext>
            </a:extLst>
          </p:cNvPr>
          <p:cNvSpPr txBox="1"/>
          <p:nvPr/>
        </p:nvSpPr>
        <p:spPr>
          <a:xfrm>
            <a:off x="1467498" y="3748147"/>
            <a:ext cx="8794395" cy="892552"/>
          </a:xfrm>
          <a:prstGeom prst="rect">
            <a:avLst/>
          </a:prstGeom>
          <a:noFill/>
        </p:spPr>
        <p:txBody>
          <a:bodyPr wrap="square" rtlCol="0">
            <a:spAutoFit/>
          </a:bodyPr>
          <a:lstStyle/>
          <a:p>
            <a:r>
              <a:rPr lang="en-US" sz="2600" dirty="0">
                <a:latin typeface="Helvetica" pitchFamily="2" charset="0"/>
              </a:rPr>
              <a:t>~3% of human resource articles address problems faced by practitioners</a:t>
            </a:r>
          </a:p>
        </p:txBody>
      </p:sp>
      <p:cxnSp>
        <p:nvCxnSpPr>
          <p:cNvPr id="9" name="Straight Arrow Connector 8">
            <a:extLst>
              <a:ext uri="{FF2B5EF4-FFF2-40B4-BE49-F238E27FC236}">
                <a16:creationId xmlns:a16="http://schemas.microsoft.com/office/drawing/2014/main" id="{C0A480E6-1B22-016A-FB78-F77ADEDBBA06}"/>
              </a:ext>
            </a:extLst>
          </p:cNvPr>
          <p:cNvCxnSpPr>
            <a:cxnSpLocks/>
            <a:stCxn id="6" idx="2"/>
            <a:endCxn id="7" idx="0"/>
          </p:cNvCxnSpPr>
          <p:nvPr/>
        </p:nvCxnSpPr>
        <p:spPr>
          <a:xfrm flipH="1">
            <a:off x="5864696" y="2771427"/>
            <a:ext cx="1" cy="976720"/>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0773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DB5-CAD7-EB69-70E3-7EC402CD7449}"/>
              </a:ext>
            </a:extLst>
          </p:cNvPr>
          <p:cNvSpPr>
            <a:spLocks noGrp="1"/>
          </p:cNvSpPr>
          <p:nvPr>
            <p:ph type="title"/>
          </p:nvPr>
        </p:nvSpPr>
        <p:spPr>
          <a:xfrm>
            <a:off x="724547" y="240601"/>
            <a:ext cx="10315985" cy="1300332"/>
          </a:xfrm>
        </p:spPr>
        <p:txBody>
          <a:bodyPr>
            <a:normAutofit/>
          </a:bodyPr>
          <a:lstStyle/>
          <a:p>
            <a:r>
              <a:rPr lang="en-US" dirty="0"/>
              <a:t>Modelling nonlinear change could provide one avenue for to developing specific recommendations</a:t>
            </a:r>
          </a:p>
        </p:txBody>
      </p:sp>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Tree>
    <p:extLst>
      <p:ext uri="{BB962C8B-B14F-4D97-AF65-F5344CB8AC3E}">
        <p14:creationId xmlns:p14="http://schemas.microsoft.com/office/powerpoint/2010/main" val="17999210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F57E11A-2C5B-878C-86BA-766D744A2975}"/>
              </a:ext>
            </a:extLst>
          </p:cNvPr>
          <p:cNvSpPr>
            <a:spLocks noGrp="1"/>
          </p:cNvSpPr>
          <p:nvPr>
            <p:ph type="ftr" sz="quarter" idx="11"/>
          </p:nvPr>
        </p:nvSpPr>
        <p:spPr/>
        <p:txBody>
          <a:bodyPr/>
          <a:lstStyle/>
          <a:p>
            <a:pPr algn="l"/>
            <a:r>
              <a:rPr lang="en-US" dirty="0"/>
              <a:t>Conclusion</a:t>
            </a:r>
          </a:p>
        </p:txBody>
      </p:sp>
      <p:sp>
        <p:nvSpPr>
          <p:cNvPr id="4" name="Date Placeholder 3">
            <a:extLst>
              <a:ext uri="{FF2B5EF4-FFF2-40B4-BE49-F238E27FC236}">
                <a16:creationId xmlns:a16="http://schemas.microsoft.com/office/drawing/2014/main" id="{BB80D0EC-9C1C-91DF-AAD1-FE10EC5DE0FC}"/>
              </a:ext>
            </a:extLst>
          </p:cNvPr>
          <p:cNvSpPr>
            <a:spLocks noGrp="1"/>
          </p:cNvSpPr>
          <p:nvPr>
            <p:ph type="dt" sz="half" idx="12"/>
          </p:nvPr>
        </p:nvSpPr>
        <p:spPr/>
        <p:txBody>
          <a:bodyPr/>
          <a:lstStyle/>
          <a:p>
            <a:r>
              <a:rPr lang="en-US" dirty="0"/>
              <a:t>Vancouver et al. (2020)</a:t>
            </a:r>
          </a:p>
        </p:txBody>
      </p:sp>
      <p:pic>
        <p:nvPicPr>
          <p:cNvPr id="5" name="Picture 4">
            <a:extLst>
              <a:ext uri="{FF2B5EF4-FFF2-40B4-BE49-F238E27FC236}">
                <a16:creationId xmlns:a16="http://schemas.microsoft.com/office/drawing/2014/main" id="{9C91B37C-9385-22EC-4773-1EEEB5AC93C1}"/>
              </a:ext>
            </a:extLst>
          </p:cNvPr>
          <p:cNvPicPr>
            <a:picLocks noChangeAspect="1"/>
          </p:cNvPicPr>
          <p:nvPr/>
        </p:nvPicPr>
        <p:blipFill>
          <a:blip r:embed="rId3"/>
          <a:stretch>
            <a:fillRect/>
          </a:stretch>
        </p:blipFill>
        <p:spPr>
          <a:xfrm>
            <a:off x="2701188" y="1634474"/>
            <a:ext cx="6646011" cy="3846992"/>
          </a:xfrm>
          <a:prstGeom prst="rect">
            <a:avLst/>
          </a:prstGeom>
        </p:spPr>
      </p:pic>
      <p:sp>
        <p:nvSpPr>
          <p:cNvPr id="11" name="Title 1">
            <a:extLst>
              <a:ext uri="{FF2B5EF4-FFF2-40B4-BE49-F238E27FC236}">
                <a16:creationId xmlns:a16="http://schemas.microsoft.com/office/drawing/2014/main" id="{8A135DB0-279F-EED1-F191-0773663235F2}"/>
              </a:ext>
            </a:extLst>
          </p:cNvPr>
          <p:cNvSpPr>
            <a:spLocks noGrp="1"/>
          </p:cNvSpPr>
          <p:nvPr>
            <p:ph type="title"/>
          </p:nvPr>
        </p:nvSpPr>
        <p:spPr>
          <a:xfrm>
            <a:off x="724547" y="240601"/>
            <a:ext cx="10315985" cy="1300332"/>
          </a:xfrm>
        </p:spPr>
        <p:txBody>
          <a:bodyPr>
            <a:normAutofit/>
          </a:bodyPr>
          <a:lstStyle/>
          <a:p>
            <a:r>
              <a:rPr lang="en-US" dirty="0"/>
              <a:t>Modelling nonlinear change could provide one avenue for to developing specific recommendations</a:t>
            </a:r>
          </a:p>
        </p:txBody>
      </p:sp>
    </p:spTree>
    <p:extLst>
      <p:ext uri="{BB962C8B-B14F-4D97-AF65-F5344CB8AC3E}">
        <p14:creationId xmlns:p14="http://schemas.microsoft.com/office/powerpoint/2010/main" val="29293523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5" name="TextBox 4">
            <a:extLst>
              <a:ext uri="{FF2B5EF4-FFF2-40B4-BE49-F238E27FC236}">
                <a16:creationId xmlns:a16="http://schemas.microsoft.com/office/drawing/2014/main" id="{BF624C36-E5E1-5F24-9054-18D55FDD73AF}"/>
              </a:ext>
            </a:extLst>
          </p:cNvPr>
          <p:cNvSpPr txBox="1">
            <a:spLocks/>
          </p:cNvSpPr>
          <p:nvPr/>
        </p:nvSpPr>
        <p:spPr>
          <a:xfrm>
            <a:off x="1237895" y="922611"/>
            <a:ext cx="9875719" cy="5694788"/>
          </a:xfrm>
          <a:prstGeom prst="rect">
            <a:avLst/>
          </a:prstGeom>
          <a:noFill/>
        </p:spPr>
        <p:txBody>
          <a:bodyPr wrap="square" rtlCol="0">
            <a:noAutofit/>
          </a:bodyPr>
          <a:lstStyle/>
          <a:p>
            <a:pPr algn="l"/>
            <a:r>
              <a:rPr lang="en-CA" b="0" i="0" dirty="0" err="1">
                <a:solidFill>
                  <a:srgbClr val="000000"/>
                </a:solidFill>
                <a:effectLst/>
                <a:latin typeface="Helvetica" pitchFamily="2" charset="0"/>
              </a:rPr>
              <a:t>Bliese</a:t>
            </a:r>
            <a:r>
              <a:rPr lang="en-CA" b="0" i="0" dirty="0">
                <a:solidFill>
                  <a:srgbClr val="000000"/>
                </a:solidFill>
                <a:effectLst/>
                <a:latin typeface="Helvetica" pitchFamily="2" charset="0"/>
              </a:rPr>
              <a:t>, P. D., Kautz, J., &amp; Lang, J. W. B. (2020). Discontinuous growth models: Illustrations, 	recommendations, and an R function for generating the design matrix.</a:t>
            </a:r>
            <a:r>
              <a:rPr lang="en-CA" dirty="0">
                <a:solidFill>
                  <a:srgbClr val="000000"/>
                </a:solidFill>
                <a:latin typeface="Helvetica" pitchFamily="2" charset="0"/>
              </a:rPr>
              <a:t> I</a:t>
            </a:r>
            <a:r>
              <a:rPr lang="en-CA" b="0" i="0" dirty="0">
                <a:solidFill>
                  <a:srgbClr val="000000"/>
                </a:solidFill>
                <a:effectLst/>
                <a:latin typeface="Helvetica" pitchFamily="2" charset="0"/>
              </a:rPr>
              <a:t>n Y. </a:t>
            </a:r>
            <a:r>
              <a:rPr lang="en-CA" b="0" i="0" dirty="0" err="1">
                <a:solidFill>
                  <a:srgbClr val="000000"/>
                </a:solidFill>
                <a:effectLst/>
                <a:latin typeface="Helvetica" pitchFamily="2" charset="0"/>
              </a:rPr>
              <a:t>Griep</a:t>
            </a:r>
            <a:r>
              <a:rPr lang="en-CA" b="0" i="0" dirty="0">
                <a:solidFill>
                  <a:srgbClr val="000000"/>
                </a:solidFill>
                <a:effectLst/>
                <a:latin typeface="Helvetica" pitchFamily="2" charset="0"/>
              </a:rPr>
              <a:t> &amp; S. 	D. Hansen (Eds.), </a:t>
            </a:r>
            <a:r>
              <a:rPr lang="en-CA" b="0" i="1" dirty="0">
                <a:solidFill>
                  <a:srgbClr val="000000"/>
                </a:solidFill>
                <a:effectLst/>
                <a:latin typeface="Helvetica" pitchFamily="2" charset="0"/>
              </a:rPr>
              <a:t>Handbook on the temporal dynamics of organizational behavior </a:t>
            </a:r>
            <a:r>
              <a:rPr lang="en-CA" b="0" i="0" dirty="0">
                <a:solidFill>
                  <a:srgbClr val="000000"/>
                </a:solidFill>
                <a:effectLst/>
                <a:latin typeface="Helvetica" pitchFamily="2" charset="0"/>
              </a:rPr>
              <a:t>(pp. 	319–350). Edward Elgar Publishing. </a:t>
            </a:r>
            <a:r>
              <a:rPr lang="en-CA" b="0" i="0" dirty="0">
                <a:solidFill>
                  <a:srgbClr val="002476"/>
                </a:solidFill>
                <a:effectLst/>
                <a:latin typeface="Helvetica" pitchFamily="2" charset="0"/>
                <a:hlinkClick r:id="rId2">
                  <a:extLst>
                    <a:ext uri="{A12FA001-AC4F-418D-AE19-62706E023703}">
                      <ahyp:hlinkClr xmlns:ahyp="http://schemas.microsoft.com/office/drawing/2018/hyperlinkcolor" val="tx"/>
                    </a:ext>
                  </a:extLst>
                </a:hlinkClick>
              </a:rPr>
              <a:t>https://doi.org/10.4337/9781788974387.00030</a:t>
            </a:r>
            <a:r>
              <a:rPr lang="en-CA" b="0" i="0" dirty="0">
                <a:solidFill>
                  <a:srgbClr val="002476"/>
                </a:solidFill>
                <a:effectLst/>
                <a:latin typeface="Helvetica" pitchFamily="2" charset="0"/>
              </a:rPr>
              <a:t> </a:t>
            </a:r>
            <a:endParaRPr lang="en-CA" b="0" i="0" dirty="0">
              <a:solidFill>
                <a:srgbClr val="002476"/>
              </a:solidFill>
              <a:effectLst/>
              <a:latin typeface="Arial" panose="020B0604020202020204" pitchFamily="34" charset="0"/>
            </a:endParaRPr>
          </a:p>
          <a:p>
            <a:pPr algn="l"/>
            <a:r>
              <a:rPr lang="en-CA" b="0" i="0" dirty="0" err="1">
                <a:solidFill>
                  <a:srgbClr val="000000"/>
                </a:solidFill>
                <a:effectLst/>
                <a:latin typeface="Arial" panose="020B0604020202020204" pitchFamily="34" charset="0"/>
              </a:rPr>
              <a:t>Bliese</a:t>
            </a:r>
            <a:r>
              <a:rPr lang="en-CA" b="0" i="0" dirty="0">
                <a:solidFill>
                  <a:srgbClr val="000000"/>
                </a:solidFill>
                <a:effectLst/>
                <a:latin typeface="Arial" panose="020B0604020202020204" pitchFamily="34" charset="0"/>
              </a:rPr>
              <a:t>, P. D., &amp; </a:t>
            </a:r>
            <a:r>
              <a:rPr lang="en-CA" b="0" i="0" dirty="0" err="1">
                <a:solidFill>
                  <a:srgbClr val="000000"/>
                </a:solidFill>
                <a:effectLst/>
                <a:latin typeface="Arial" panose="020B0604020202020204" pitchFamily="34" charset="0"/>
              </a:rPr>
              <a:t>Ployhart</a:t>
            </a:r>
            <a:r>
              <a:rPr lang="en-CA" b="0" i="0" dirty="0">
                <a:solidFill>
                  <a:srgbClr val="000000"/>
                </a:solidFill>
                <a:effectLst/>
                <a:latin typeface="Arial" panose="020B0604020202020204" pitchFamily="34" charset="0"/>
              </a:rPr>
              <a:t>, R. E. (2002). Growth modeling using random coefficient models:	Model building, testing, and illustrations. </a:t>
            </a:r>
            <a:r>
              <a:rPr lang="en-CA" b="0" i="1" dirty="0">
                <a:solidFill>
                  <a:srgbClr val="000000"/>
                </a:solidFill>
                <a:effectLst/>
                <a:latin typeface="Arial" panose="020B0604020202020204" pitchFamily="34" charset="0"/>
              </a:rPr>
              <a:t>Organizational Research Methods</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5</a:t>
            </a:r>
            <a:r>
              <a:rPr lang="en-CA" b="0" i="0" dirty="0">
                <a:solidFill>
                  <a:srgbClr val="000000"/>
                </a:solidFill>
                <a:effectLst/>
                <a:latin typeface="Arial" panose="020B0604020202020204" pitchFamily="34" charset="0"/>
              </a:rPr>
              <a:t>(4), 362–	387.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https://doi.org/10.1177/109442802237116</a:t>
            </a:r>
            <a:endParaRPr lang="en-CA" dirty="0">
              <a:solidFill>
                <a:srgbClr val="002476"/>
              </a:solidFill>
              <a:latin typeface="Arial" panose="020B0604020202020204" pitchFamily="34" charset="0"/>
            </a:endParaRPr>
          </a:p>
          <a:p>
            <a:pPr algn="l"/>
            <a:r>
              <a:rPr lang="en-CA" b="0" i="0" dirty="0">
                <a:solidFill>
                  <a:srgbClr val="000000"/>
                </a:solidFill>
                <a:effectLst/>
                <a:latin typeface="Arial" panose="020B0604020202020204" pitchFamily="34" charset="0"/>
              </a:rPr>
              <a:t>Browne, M. W. (1993). Structured latent curve models. In C. M. </a:t>
            </a:r>
            <a:r>
              <a:rPr lang="en-CA" b="0" i="0" dirty="0" err="1">
                <a:solidFill>
                  <a:srgbClr val="000000"/>
                </a:solidFill>
                <a:effectLst/>
                <a:latin typeface="Arial" panose="020B0604020202020204" pitchFamily="34" charset="0"/>
              </a:rPr>
              <a:t>Cuadras</a:t>
            </a:r>
            <a:r>
              <a:rPr lang="en-CA" b="0" i="0" dirty="0">
                <a:solidFill>
                  <a:srgbClr val="000000"/>
                </a:solidFill>
                <a:effectLst/>
                <a:latin typeface="Arial" panose="020B0604020202020204" pitchFamily="34" charset="0"/>
              </a:rPr>
              <a:t> &amp; C. R. Rao</a:t>
            </a:r>
            <a:r>
              <a:rPr lang="en-CA" dirty="0">
                <a:solidFill>
                  <a:srgbClr val="000000"/>
                </a:solidFill>
                <a:latin typeface="Courier New" panose="02070309020205020404" pitchFamily="49" charset="0"/>
              </a:rPr>
              <a:t> </a:t>
            </a:r>
            <a:r>
              <a:rPr lang="en-CA" b="0" i="0" dirty="0">
                <a:solidFill>
                  <a:srgbClr val="000000"/>
                </a:solidFill>
                <a:effectLst/>
                <a:latin typeface="Arial" panose="020B0604020202020204" pitchFamily="34" charset="0"/>
              </a:rPr>
              <a:t>(Eds.),	</a:t>
            </a:r>
            <a:r>
              <a:rPr lang="en-CA" b="0" i="1" dirty="0">
                <a:solidFill>
                  <a:srgbClr val="000000"/>
                </a:solidFill>
                <a:effectLst/>
                <a:latin typeface="Arial" panose="020B0604020202020204" pitchFamily="34" charset="0"/>
              </a:rPr>
              <a:t>Multivariate analysis: Future directions 2 </a:t>
            </a:r>
            <a:r>
              <a:rPr lang="en-CA" b="0" i="0" dirty="0">
                <a:solidFill>
                  <a:srgbClr val="000000"/>
                </a:solidFill>
                <a:effectLst/>
                <a:latin typeface="Arial" panose="020B0604020202020204" pitchFamily="34" charset="0"/>
              </a:rPr>
              <a:t>(1st ed., pp. 171–197). Elsevier.	</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https://doi.org/10.1016/B978-0-444-81531-6.50016-7</a:t>
            </a:r>
            <a:endParaRPr lang="en-CA" b="0" i="0" dirty="0">
              <a:solidFill>
                <a:srgbClr val="002476"/>
              </a:solidFill>
              <a:effectLst/>
              <a:latin typeface="Arial" panose="020B0604020202020204" pitchFamily="34" charset="0"/>
            </a:endParaRPr>
          </a:p>
          <a:p>
            <a:r>
              <a:rPr lang="en-CA" b="0" i="0" dirty="0">
                <a:solidFill>
                  <a:srgbClr val="000000"/>
                </a:solidFill>
                <a:effectLst/>
                <a:latin typeface="Arial" panose="020B0604020202020204" pitchFamily="34" charset="0"/>
              </a:rPr>
              <a:t>Browne, M. W., &amp; du Toit, S. H. C. (1991). Models for learning data. In L. M. Collins &amp; J. L. Horn 	(Eds.), </a:t>
            </a:r>
            <a:r>
              <a:rPr lang="en-CA" b="0" i="1" dirty="0">
                <a:solidFill>
                  <a:srgbClr val="000000"/>
                </a:solidFill>
                <a:effectLst/>
                <a:latin typeface="Arial" panose="020B0604020202020204" pitchFamily="34" charset="0"/>
              </a:rPr>
              <a:t>Best methods for the analysis of change: Recent advances, unanswered 	questions, future directions </a:t>
            </a:r>
            <a:r>
              <a:rPr lang="en-CA" b="0" i="0" dirty="0">
                <a:solidFill>
                  <a:srgbClr val="000000"/>
                </a:solidFill>
                <a:effectLst/>
                <a:latin typeface="Arial" panose="020B0604020202020204" pitchFamily="34" charset="0"/>
              </a:rPr>
              <a:t>(pp. 47–68). American Psychological Association.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https://doi.org/10.1037/10099-004</a:t>
            </a:r>
            <a:r>
              <a:rPr lang="en-CA" b="0" i="0" dirty="0">
                <a:solidFill>
                  <a:srgbClr val="002476"/>
                </a:solidFill>
                <a:effectLst/>
                <a:latin typeface="Arial" panose="020B0604020202020204" pitchFamily="34" charset="0"/>
              </a:rPr>
              <a:t> </a:t>
            </a:r>
          </a:p>
          <a:p>
            <a:pPr algn="l"/>
            <a:r>
              <a:rPr lang="en-CA" b="0" i="0" dirty="0" err="1">
                <a:solidFill>
                  <a:srgbClr val="000000"/>
                </a:solidFill>
                <a:effectLst/>
                <a:latin typeface="Arial" panose="020B0604020202020204" pitchFamily="34" charset="0"/>
              </a:rPr>
              <a:t>Burchinal</a:t>
            </a:r>
            <a:r>
              <a:rPr lang="en-CA" b="0" i="0" dirty="0">
                <a:solidFill>
                  <a:srgbClr val="000000"/>
                </a:solidFill>
                <a:effectLst/>
                <a:latin typeface="Arial" panose="020B0604020202020204" pitchFamily="34" charset="0"/>
              </a:rPr>
              <a:t>, M., &amp; Appelbaum, M. I. (1991). Estimating individual developmental functions: 	Methods and their assumptions. </a:t>
            </a:r>
            <a:r>
              <a:rPr lang="en-CA" b="0" i="1" dirty="0">
                <a:solidFill>
                  <a:srgbClr val="000000"/>
                </a:solidFill>
                <a:effectLst/>
                <a:latin typeface="Arial" panose="020B0604020202020204" pitchFamily="34" charset="0"/>
              </a:rPr>
              <a:t>Child Development</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62</a:t>
            </a:r>
            <a:r>
              <a:rPr lang="en-CA" b="0" dirty="0">
                <a:solidFill>
                  <a:srgbClr val="000000"/>
                </a:solidFill>
                <a:effectLst/>
                <a:latin typeface="Arial" panose="020B0604020202020204" pitchFamily="34" charset="0"/>
              </a:rPr>
              <a:t>(1</a:t>
            </a:r>
            <a:r>
              <a:rPr lang="en-CA" b="0" i="0" dirty="0">
                <a:solidFill>
                  <a:srgbClr val="000000"/>
                </a:solidFill>
                <a:effectLst/>
                <a:latin typeface="Arial" panose="020B0604020202020204" pitchFamily="34" charset="0"/>
              </a:rPr>
              <a:t>), 23–42. 	</a:t>
            </a:r>
            <a:r>
              <a:rPr lang="en-CA" b="0" i="0" dirty="0">
                <a:solidFill>
                  <a:srgbClr val="002476"/>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https://doi.org/10.2307/1130702</a:t>
            </a:r>
            <a:endParaRPr lang="en-CA" b="0" i="0" dirty="0">
              <a:solidFill>
                <a:srgbClr val="002476"/>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66593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3"/>
          <a:stretch>
            <a:fillRect/>
          </a:stretch>
        </p:blipFill>
        <p:spPr>
          <a:xfrm>
            <a:off x="1296181" y="1643831"/>
            <a:ext cx="5819633" cy="4364725"/>
          </a:xfrm>
          <a:prstGeom prst="rect">
            <a:avLst/>
          </a:prstGeom>
        </p:spPr>
      </p:pic>
      <p:pic>
        <p:nvPicPr>
          <p:cNvPr id="4" name="Picture 3">
            <a:extLst>
              <a:ext uri="{FF2B5EF4-FFF2-40B4-BE49-F238E27FC236}">
                <a16:creationId xmlns:a16="http://schemas.microsoft.com/office/drawing/2014/main" id="{CADC2DFC-F695-F866-EF97-E6035051E07D}"/>
              </a:ext>
            </a:extLst>
          </p:cNvPr>
          <p:cNvPicPr>
            <a:picLocks noChangeAspect="1"/>
          </p:cNvPicPr>
          <p:nvPr/>
        </p:nvPicPr>
        <p:blipFill>
          <a:blip r:embed="rId4"/>
          <a:stretch>
            <a:fillRect/>
          </a:stretch>
        </p:blipFill>
        <p:spPr>
          <a:xfrm>
            <a:off x="1296180" y="1639621"/>
            <a:ext cx="5819633" cy="4364724"/>
          </a:xfrm>
          <a:prstGeom prst="rect">
            <a:avLst/>
          </a:prstGeom>
        </p:spPr>
      </p:pic>
      <p:pic>
        <p:nvPicPr>
          <p:cNvPr id="7" name="Picture 6">
            <a:extLst>
              <a:ext uri="{FF2B5EF4-FFF2-40B4-BE49-F238E27FC236}">
                <a16:creationId xmlns:a16="http://schemas.microsoft.com/office/drawing/2014/main" id="{BD6FB317-1EBD-582B-C942-ABB389D6B9DC}"/>
              </a:ext>
            </a:extLst>
          </p:cNvPr>
          <p:cNvPicPr>
            <a:picLocks noChangeAspect="1"/>
          </p:cNvPicPr>
          <p:nvPr/>
        </p:nvPicPr>
        <p:blipFill>
          <a:blip r:embed="rId5"/>
          <a:stretch>
            <a:fillRect/>
          </a:stretch>
        </p:blipFill>
        <p:spPr>
          <a:xfrm>
            <a:off x="1237895" y="1595906"/>
            <a:ext cx="5877918" cy="4408439"/>
          </a:xfrm>
          <a:prstGeom prst="rect">
            <a:avLst/>
          </a:prstGeom>
        </p:spPr>
      </p:pic>
      <p:pic>
        <p:nvPicPr>
          <p:cNvPr id="8" name="Picture 7">
            <a:extLst>
              <a:ext uri="{FF2B5EF4-FFF2-40B4-BE49-F238E27FC236}">
                <a16:creationId xmlns:a16="http://schemas.microsoft.com/office/drawing/2014/main" id="{DAFB85CA-7906-D0F0-22BB-256911C05A86}"/>
              </a:ext>
            </a:extLst>
          </p:cNvPr>
          <p:cNvPicPr>
            <a:picLocks noChangeAspect="1"/>
          </p:cNvPicPr>
          <p:nvPr/>
        </p:nvPicPr>
        <p:blipFill>
          <a:blip r:embed="rId6"/>
          <a:stretch>
            <a:fillRect/>
          </a:stretch>
        </p:blipFill>
        <p:spPr>
          <a:xfrm>
            <a:off x="1237895" y="1595906"/>
            <a:ext cx="5877920" cy="4408439"/>
          </a:xfrm>
          <a:prstGeom prst="rect">
            <a:avLst/>
          </a:prstGeom>
        </p:spPr>
      </p:pic>
      <p:sp>
        <p:nvSpPr>
          <p:cNvPr id="9" name="Date Placeholder 3">
            <a:extLst>
              <a:ext uri="{FF2B5EF4-FFF2-40B4-BE49-F238E27FC236}">
                <a16:creationId xmlns:a16="http://schemas.microsoft.com/office/drawing/2014/main" id="{215E5E1A-0794-FBFE-89F8-29A81A998C23}"/>
              </a:ext>
            </a:extLst>
          </p:cNvPr>
          <p:cNvSpPr txBox="1">
            <a:spLocks/>
          </p:cNvSpPr>
          <p:nvPr/>
        </p:nvSpPr>
        <p:spPr>
          <a:xfrm>
            <a:off x="8909222" y="59519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00182D"/>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Lawrence et al. (2001)</a:t>
            </a:r>
            <a:endParaRPr lang="en-US" dirty="0"/>
          </a:p>
        </p:txBody>
      </p:sp>
    </p:spTree>
    <p:extLst>
      <p:ext uri="{BB962C8B-B14F-4D97-AF65-F5344CB8AC3E}">
        <p14:creationId xmlns:p14="http://schemas.microsoft.com/office/powerpoint/2010/main" val="247662397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4" name="TextBox 3">
            <a:extLst>
              <a:ext uri="{FF2B5EF4-FFF2-40B4-BE49-F238E27FC236}">
                <a16:creationId xmlns:a16="http://schemas.microsoft.com/office/drawing/2014/main" id="{09206858-E21B-0388-A81B-C3641DF87FFB}"/>
              </a:ext>
            </a:extLst>
          </p:cNvPr>
          <p:cNvSpPr txBox="1"/>
          <p:nvPr/>
        </p:nvSpPr>
        <p:spPr>
          <a:xfrm>
            <a:off x="2099733" y="140546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BF624C36-E5E1-5F24-9054-18D55FDD73AF}"/>
              </a:ext>
            </a:extLst>
          </p:cNvPr>
          <p:cNvSpPr txBox="1"/>
          <p:nvPr/>
        </p:nvSpPr>
        <p:spPr>
          <a:xfrm>
            <a:off x="1237895" y="922611"/>
            <a:ext cx="9939867" cy="7017306"/>
          </a:xfrm>
          <a:prstGeom prst="rect">
            <a:avLst/>
          </a:prstGeom>
          <a:noFill/>
        </p:spPr>
        <p:txBody>
          <a:bodyPr wrap="square" rtlCol="0">
            <a:spAutoFit/>
          </a:bodyPr>
          <a:lstStyle/>
          <a:p>
            <a:pPr algn="l"/>
            <a:r>
              <a:rPr lang="en-CA" b="0" i="0" dirty="0">
                <a:solidFill>
                  <a:srgbClr val="000000"/>
                </a:solidFill>
                <a:effectLst/>
                <a:latin typeface="Arial" panose="020B0604020202020204" pitchFamily="34" charset="0"/>
              </a:rPr>
              <a:t>Chen, G., </a:t>
            </a:r>
            <a:r>
              <a:rPr lang="en-CA" b="0" i="0" dirty="0" err="1">
                <a:solidFill>
                  <a:srgbClr val="000000"/>
                </a:solidFill>
                <a:effectLst/>
                <a:latin typeface="Arial" panose="020B0604020202020204" pitchFamily="34" charset="0"/>
              </a:rPr>
              <a:t>Ployhart</a:t>
            </a:r>
            <a:r>
              <a:rPr lang="en-CA" b="0" i="0" dirty="0">
                <a:solidFill>
                  <a:srgbClr val="000000"/>
                </a:solidFill>
                <a:effectLst/>
                <a:latin typeface="Arial" panose="020B0604020202020204" pitchFamily="34" charset="0"/>
              </a:rPr>
              <a:t>, R. E., Thomas, H. C., Anderson, N., &amp; </a:t>
            </a:r>
            <a:r>
              <a:rPr lang="en-CA" b="0" i="0" dirty="0" err="1">
                <a:solidFill>
                  <a:srgbClr val="000000"/>
                </a:solidFill>
                <a:effectLst/>
                <a:latin typeface="Arial" panose="020B0604020202020204" pitchFamily="34" charset="0"/>
              </a:rPr>
              <a:t>Bliese</a:t>
            </a:r>
            <a:r>
              <a:rPr lang="en-CA" b="0" i="0" dirty="0">
                <a:solidFill>
                  <a:srgbClr val="000000"/>
                </a:solidFill>
                <a:effectLst/>
                <a:latin typeface="Arial" panose="020B0604020202020204" pitchFamily="34" charset="0"/>
              </a:rPr>
              <a:t>, P. D. (2011). The power</a:t>
            </a:r>
          </a:p>
          <a:p>
            <a:pPr algn="l"/>
            <a:r>
              <a:rPr lang="en-CA" b="0" i="0" dirty="0">
                <a:solidFill>
                  <a:srgbClr val="000000"/>
                </a:solidFill>
                <a:effectLst/>
                <a:latin typeface="Arial" panose="020B0604020202020204" pitchFamily="34" charset="0"/>
              </a:rPr>
              <a:t>	of momentum: A new model of dynamic relationships between job satisfaction change 	and turnover intentions. </a:t>
            </a:r>
            <a:r>
              <a:rPr lang="en-CA" b="0" i="1" dirty="0">
                <a:solidFill>
                  <a:srgbClr val="000000"/>
                </a:solidFill>
                <a:effectLst/>
                <a:latin typeface="Arial" panose="020B0604020202020204" pitchFamily="34" charset="0"/>
              </a:rPr>
              <a:t>Academy of Management Journal</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54</a:t>
            </a:r>
            <a:r>
              <a:rPr lang="en-CA" b="0" i="0" dirty="0">
                <a:solidFill>
                  <a:srgbClr val="000000"/>
                </a:solidFill>
                <a:effectLst/>
                <a:latin typeface="Arial" panose="020B0604020202020204" pitchFamily="34" charset="0"/>
              </a:rPr>
              <a:t>(1), 159–181. 	</a:t>
            </a:r>
            <a:r>
              <a:rPr lang="en-CA" b="0" i="0" dirty="0">
                <a:solidFill>
                  <a:srgbClr val="002476"/>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https://doi.org/10.5465/amj.2011.59215089</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Christian, M. S., &amp; Ellis, A. P. J. (2011). Examining the effects of sleep deprivation</a:t>
            </a:r>
          </a:p>
          <a:p>
            <a:pPr algn="l"/>
            <a:r>
              <a:rPr lang="en-CA" b="0" i="0" dirty="0">
                <a:solidFill>
                  <a:srgbClr val="000000"/>
                </a:solidFill>
                <a:effectLst/>
                <a:latin typeface="Arial" panose="020B0604020202020204" pitchFamily="34" charset="0"/>
              </a:rPr>
              <a:t>	on workplace deviance: A self-regulatory perspective. </a:t>
            </a:r>
            <a:r>
              <a:rPr lang="en-CA" b="0" i="1" dirty="0">
                <a:solidFill>
                  <a:srgbClr val="000000"/>
                </a:solidFill>
                <a:effectLst/>
                <a:latin typeface="Arial" panose="020B0604020202020204" pitchFamily="34" charset="0"/>
              </a:rPr>
              <a:t>Academy of Management 	Journal</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54</a:t>
            </a:r>
            <a:r>
              <a:rPr lang="en-CA" b="0" i="0" dirty="0">
                <a:solidFill>
                  <a:srgbClr val="000000"/>
                </a:solidFill>
                <a:effectLst/>
                <a:latin typeface="Arial" panose="020B0604020202020204" pitchFamily="34" charset="0"/>
              </a:rPr>
              <a:t>(5), 913–934. </a:t>
            </a:r>
            <a:r>
              <a:rPr lang="en-CA" b="0" i="0" dirty="0">
                <a:solidFill>
                  <a:srgbClr val="002476"/>
                </a:solidFill>
                <a:effectLst/>
                <a:latin typeface="Arial" panose="020B0604020202020204" pitchFamily="34" charset="0"/>
              </a:rPr>
              <a:t>https://</a:t>
            </a:r>
            <a:r>
              <a:rPr lang="en-CA" b="0" i="0" dirty="0" err="1">
                <a:solidFill>
                  <a:srgbClr val="002476"/>
                </a:solidFill>
                <a:effectLst/>
                <a:latin typeface="Arial" panose="020B0604020202020204" pitchFamily="34" charset="0"/>
              </a:rPr>
              <a:t>doi.org</a:t>
            </a:r>
            <a:r>
              <a:rPr lang="en-CA" b="0" i="0" dirty="0">
                <a:solidFill>
                  <a:srgbClr val="002476"/>
                </a:solidFill>
                <a:effectLst/>
                <a:latin typeface="Arial" panose="020B0604020202020204" pitchFamily="34" charset="0"/>
              </a:rPr>
              <a:t>/10.5465/amj.2010.0179 </a:t>
            </a:r>
            <a:endParaRPr lang="en-CA" b="0" i="0" dirty="0">
              <a:solidFill>
                <a:srgbClr val="002476"/>
              </a:solidFill>
              <a:effectLst/>
              <a:latin typeface="Courier New" panose="02070309020205020404" pitchFamily="49" charset="0"/>
            </a:endParaRPr>
          </a:p>
          <a:p>
            <a:pPr algn="l"/>
            <a:r>
              <a:rPr lang="en-CA" b="0" i="0" dirty="0">
                <a:solidFill>
                  <a:srgbClr val="000000"/>
                </a:solidFill>
                <a:effectLst/>
                <a:latin typeface="Arial" panose="020B0604020202020204" pitchFamily="34" charset="0"/>
              </a:rPr>
              <a:t>Coulombe, P., Selig, J. P., &amp; Delaney, H. D. (2016). Ignoring individual differences in</a:t>
            </a:r>
          </a:p>
          <a:p>
            <a:pPr algn="l"/>
            <a:r>
              <a:rPr lang="en-CA" b="0" i="0" dirty="0">
                <a:solidFill>
                  <a:srgbClr val="000000"/>
                </a:solidFill>
                <a:effectLst/>
                <a:latin typeface="Arial" panose="020B0604020202020204" pitchFamily="34" charset="0"/>
              </a:rPr>
              <a:t>	times of assessment in growth curve modeling. </a:t>
            </a:r>
            <a:r>
              <a:rPr lang="en-CA" b="0" i="1" dirty="0">
                <a:solidFill>
                  <a:srgbClr val="000000"/>
                </a:solidFill>
                <a:effectLst/>
                <a:latin typeface="Arial" panose="020B0604020202020204" pitchFamily="34" charset="0"/>
              </a:rPr>
              <a:t>International Journal of Behavioral 	Development, 40</a:t>
            </a:r>
            <a:r>
              <a:rPr lang="en-CA" b="0" i="0" dirty="0">
                <a:solidFill>
                  <a:srgbClr val="000000"/>
                </a:solidFill>
                <a:effectLst/>
                <a:latin typeface="Arial" panose="020B0604020202020204" pitchFamily="34" charset="0"/>
              </a:rPr>
              <a:t>(1), 76–86.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https://doi.org/10.1177/0165025415577684</a:t>
            </a:r>
            <a:endParaRPr lang="en-CA" b="0" i="0" dirty="0">
              <a:solidFill>
                <a:srgbClr val="002476"/>
              </a:solidFill>
              <a:effectLst/>
              <a:latin typeface="Arial" panose="020B0604020202020204" pitchFamily="34" charset="0"/>
            </a:endParaRPr>
          </a:p>
          <a:p>
            <a:pPr algn="l"/>
            <a:r>
              <a:rPr lang="en-CA" b="0" i="0" dirty="0">
                <a:solidFill>
                  <a:srgbClr val="000000"/>
                </a:solidFill>
                <a:effectLst/>
                <a:latin typeface="Arial" panose="020B0604020202020204" pitchFamily="34" charset="0"/>
              </a:rPr>
              <a:t>Edwards, J. R., &amp; Berry, J. W. (2010). The presence of something or the absence of nothing: 	Increasing theoretical precision in management research. </a:t>
            </a:r>
            <a:r>
              <a:rPr lang="en-CA" b="0" i="1" dirty="0">
                <a:solidFill>
                  <a:srgbClr val="000000"/>
                </a:solidFill>
                <a:effectLst/>
                <a:latin typeface="Arial" panose="020B0604020202020204" pitchFamily="34" charset="0"/>
              </a:rPr>
              <a:t>Organizational Research 	Methods</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13</a:t>
            </a:r>
            <a:r>
              <a:rPr lang="en-CA" b="0" i="0" dirty="0">
                <a:solidFill>
                  <a:srgbClr val="000000"/>
                </a:solidFill>
                <a:effectLst/>
                <a:latin typeface="Arial" panose="020B0604020202020204" pitchFamily="34" charset="0"/>
              </a:rPr>
              <a:t>(4), 668–689. </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https://doi.org/10.1177/1094428110380467</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Fournier, M., </a:t>
            </a:r>
            <a:r>
              <a:rPr lang="en-CA" b="0" i="0" dirty="0" err="1">
                <a:solidFill>
                  <a:srgbClr val="000000"/>
                </a:solidFill>
                <a:effectLst/>
                <a:latin typeface="Arial" panose="020B0604020202020204" pitchFamily="34" charset="0"/>
              </a:rPr>
              <a:t>d’Arripe</a:t>
            </a:r>
            <a:r>
              <a:rPr lang="en-CA" b="0" i="0" dirty="0">
                <a:solidFill>
                  <a:srgbClr val="000000"/>
                </a:solidFill>
                <a:effectLst/>
                <a:latin typeface="Arial" panose="020B0604020202020204" pitchFamily="34" charset="0"/>
              </a:rPr>
              <a:t>-Longueville, F., </a:t>
            </a:r>
            <a:r>
              <a:rPr lang="en-CA" b="0" i="0" dirty="0" err="1">
                <a:solidFill>
                  <a:srgbClr val="000000"/>
                </a:solidFill>
                <a:effectLst/>
                <a:latin typeface="Arial" panose="020B0604020202020204" pitchFamily="34" charset="0"/>
              </a:rPr>
              <a:t>Rovere</a:t>
            </a:r>
            <a:r>
              <a:rPr lang="en-CA" b="0" i="0" dirty="0">
                <a:solidFill>
                  <a:srgbClr val="000000"/>
                </a:solidFill>
                <a:effectLst/>
                <a:latin typeface="Arial" panose="020B0604020202020204" pitchFamily="34" charset="0"/>
              </a:rPr>
              <a:t>, C., Easthope, C. S., Schwabe, L., El</a:t>
            </a:r>
          </a:p>
          <a:p>
            <a:pPr algn="l"/>
            <a:r>
              <a:rPr lang="en-CA" b="0" i="0" dirty="0">
                <a:solidFill>
                  <a:srgbClr val="000000"/>
                </a:solidFill>
                <a:effectLst/>
                <a:latin typeface="Arial" panose="020B0604020202020204" pitchFamily="34" charset="0"/>
              </a:rPr>
              <a:t>	</a:t>
            </a:r>
            <a:r>
              <a:rPr lang="en-CA" b="0" i="0" dirty="0" err="1">
                <a:solidFill>
                  <a:srgbClr val="000000"/>
                </a:solidFill>
                <a:effectLst/>
                <a:latin typeface="Arial" panose="020B0604020202020204" pitchFamily="34" charset="0"/>
              </a:rPr>
              <a:t>Methni</a:t>
            </a:r>
            <a:r>
              <a:rPr lang="en-CA" b="0" i="0" dirty="0">
                <a:solidFill>
                  <a:srgbClr val="000000"/>
                </a:solidFill>
                <a:effectLst/>
                <a:latin typeface="Arial" panose="020B0604020202020204" pitchFamily="34" charset="0"/>
              </a:rPr>
              <a:t>, J., &amp; </a:t>
            </a:r>
            <a:r>
              <a:rPr lang="en-CA" b="0" i="0" dirty="0" err="1">
                <a:solidFill>
                  <a:srgbClr val="000000"/>
                </a:solidFill>
                <a:effectLst/>
                <a:latin typeface="Arial" panose="020B0604020202020204" pitchFamily="34" charset="0"/>
              </a:rPr>
              <a:t>Radel</a:t>
            </a:r>
            <a:r>
              <a:rPr lang="en-CA" b="0" i="0" dirty="0">
                <a:solidFill>
                  <a:srgbClr val="000000"/>
                </a:solidFill>
                <a:effectLst/>
                <a:latin typeface="Arial" panose="020B0604020202020204" pitchFamily="34" charset="0"/>
              </a:rPr>
              <a:t>, R. (2017). Effects of circadian cortisol on the development of</a:t>
            </a:r>
          </a:p>
          <a:p>
            <a:pPr algn="l"/>
            <a:r>
              <a:rPr lang="en-CA" b="0" i="0" dirty="0">
                <a:solidFill>
                  <a:srgbClr val="000000"/>
                </a:solidFill>
                <a:effectLst/>
                <a:latin typeface="Arial" panose="020B0604020202020204" pitchFamily="34" charset="0"/>
              </a:rPr>
              <a:t>	a health habit. </a:t>
            </a:r>
            <a:r>
              <a:rPr lang="en-CA" b="0" i="1" dirty="0">
                <a:solidFill>
                  <a:srgbClr val="000000"/>
                </a:solidFill>
                <a:effectLst/>
                <a:latin typeface="Arial" panose="020B0604020202020204" pitchFamily="34" charset="0"/>
              </a:rPr>
              <a:t>Health Psychology</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36</a:t>
            </a:r>
            <a:r>
              <a:rPr lang="en-CA" b="0" i="0" dirty="0">
                <a:solidFill>
                  <a:srgbClr val="000000"/>
                </a:solidFill>
                <a:effectLst/>
                <a:latin typeface="Arial" panose="020B0604020202020204" pitchFamily="34" charset="0"/>
              </a:rPr>
              <a:t>(11), 1059–1064.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https://doi.org/10.1037/hea0000510</a:t>
            </a:r>
            <a:r>
              <a:rPr lang="en-CA" b="0" i="0" dirty="0">
                <a:solidFill>
                  <a:srgbClr val="002476"/>
                </a:solidFill>
                <a:effectLst/>
                <a:latin typeface="Arial" panose="020B0604020202020204" pitchFamily="34" charset="0"/>
              </a:rPr>
              <a:t> </a:t>
            </a:r>
            <a:endParaRPr lang="en-CA" b="0" i="0" dirty="0">
              <a:solidFill>
                <a:srgbClr val="002476"/>
              </a:solidFill>
              <a:effectLst/>
              <a:latin typeface="Courier New" panose="02070309020205020404" pitchFamily="49"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2476"/>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56463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4" name="TextBox 3">
            <a:extLst>
              <a:ext uri="{FF2B5EF4-FFF2-40B4-BE49-F238E27FC236}">
                <a16:creationId xmlns:a16="http://schemas.microsoft.com/office/drawing/2014/main" id="{09206858-E21B-0388-A81B-C3641DF87FFB}"/>
              </a:ext>
            </a:extLst>
          </p:cNvPr>
          <p:cNvSpPr txBox="1"/>
          <p:nvPr/>
        </p:nvSpPr>
        <p:spPr>
          <a:xfrm>
            <a:off x="2099733" y="140546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BF624C36-E5E1-5F24-9054-18D55FDD73AF}"/>
              </a:ext>
            </a:extLst>
          </p:cNvPr>
          <p:cNvSpPr txBox="1"/>
          <p:nvPr/>
        </p:nvSpPr>
        <p:spPr>
          <a:xfrm>
            <a:off x="1237895" y="922611"/>
            <a:ext cx="9939867" cy="8402300"/>
          </a:xfrm>
          <a:prstGeom prst="rect">
            <a:avLst/>
          </a:prstGeom>
          <a:noFill/>
        </p:spPr>
        <p:txBody>
          <a:bodyPr wrap="square" rtlCol="0">
            <a:spAutoFit/>
          </a:bodyPr>
          <a:lstStyle/>
          <a:p>
            <a:pPr algn="l"/>
            <a:r>
              <a:rPr lang="en-CA" b="0" i="0" dirty="0" err="1">
                <a:solidFill>
                  <a:srgbClr val="000000"/>
                </a:solidFill>
                <a:effectLst/>
                <a:latin typeface="Arial" panose="020B0604020202020204" pitchFamily="34" charset="0"/>
              </a:rPr>
              <a:t>Lakens</a:t>
            </a:r>
            <a:r>
              <a:rPr lang="en-CA" b="0" i="0" dirty="0">
                <a:solidFill>
                  <a:srgbClr val="000000"/>
                </a:solidFill>
                <a:effectLst/>
                <a:latin typeface="Arial" panose="020B0604020202020204" pitchFamily="34" charset="0"/>
              </a:rPr>
              <a:t>, D. (2017). Equivalence tests: A practical primer for </a:t>
            </a:r>
            <a:r>
              <a:rPr lang="en-CA" b="0" i="1" dirty="0">
                <a:solidFill>
                  <a:srgbClr val="000000"/>
                </a:solidFill>
                <a:effectLst/>
                <a:latin typeface="Arial" panose="020B0604020202020204" pitchFamily="34" charset="0"/>
              </a:rPr>
              <a:t>t</a:t>
            </a:r>
            <a:r>
              <a:rPr lang="en-CA" b="0" i="0" dirty="0">
                <a:solidFill>
                  <a:srgbClr val="000000"/>
                </a:solidFill>
                <a:effectLst/>
                <a:latin typeface="Arial" panose="020B0604020202020204" pitchFamily="34" charset="0"/>
              </a:rPr>
              <a:t> tests, correlations, and</a:t>
            </a:r>
          </a:p>
          <a:p>
            <a:pPr algn="l"/>
            <a:r>
              <a:rPr lang="en-CA" dirty="0">
                <a:solidFill>
                  <a:srgbClr val="000000"/>
                </a:solidFill>
                <a:latin typeface="Arial" panose="020B0604020202020204" pitchFamily="34" charset="0"/>
              </a:rPr>
              <a:t>	</a:t>
            </a:r>
            <a:r>
              <a:rPr lang="en-CA" b="0" i="0" dirty="0">
                <a:solidFill>
                  <a:srgbClr val="000000"/>
                </a:solidFill>
                <a:effectLst/>
                <a:latin typeface="Arial" panose="020B0604020202020204" pitchFamily="34" charset="0"/>
              </a:rPr>
              <a:t>meta-analyses. </a:t>
            </a:r>
            <a:r>
              <a:rPr lang="en-CA" b="0" i="1" dirty="0">
                <a:solidFill>
                  <a:srgbClr val="000000"/>
                </a:solidFill>
                <a:effectLst/>
                <a:latin typeface="Arial" panose="020B0604020202020204" pitchFamily="34" charset="0"/>
              </a:rPr>
              <a:t>Social Psychological and Personality Science</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8</a:t>
            </a:r>
            <a:r>
              <a:rPr lang="en-CA" b="0" i="0" dirty="0">
                <a:solidFill>
                  <a:srgbClr val="000000"/>
                </a:solidFill>
                <a:effectLst/>
                <a:latin typeface="Arial" panose="020B0604020202020204" pitchFamily="34" charset="0"/>
              </a:rPr>
              <a:t>(4), 355–362. 	</a:t>
            </a:r>
            <a:r>
              <a:rPr lang="en-CA" b="0" i="0" dirty="0">
                <a:solidFill>
                  <a:srgbClr val="002476"/>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https://doi.org/10.1177/1948550617697177</a:t>
            </a:r>
            <a:r>
              <a:rPr lang="en-CA" b="0" i="0" dirty="0">
                <a:solidFill>
                  <a:srgbClr val="002476"/>
                </a:solidFill>
                <a:effectLst/>
                <a:latin typeface="Arial" panose="020B0604020202020204" pitchFamily="34" charset="0"/>
              </a:rPr>
              <a:t> </a:t>
            </a:r>
          </a:p>
          <a:p>
            <a:pPr algn="l"/>
            <a:r>
              <a:rPr lang="en-CA" b="0" i="0" dirty="0" err="1">
                <a:solidFill>
                  <a:srgbClr val="000000"/>
                </a:solidFill>
                <a:effectLst/>
                <a:latin typeface="Arial" panose="020B0604020202020204" pitchFamily="34" charset="0"/>
              </a:rPr>
              <a:t>Lakens</a:t>
            </a:r>
            <a:r>
              <a:rPr lang="en-CA" b="0" i="0" dirty="0">
                <a:solidFill>
                  <a:srgbClr val="000000"/>
                </a:solidFill>
                <a:effectLst/>
                <a:latin typeface="Arial" panose="020B0604020202020204" pitchFamily="34" charset="0"/>
              </a:rPr>
              <a:t>, D., Scheel, A. M., &amp; </a:t>
            </a:r>
            <a:r>
              <a:rPr lang="en-CA" b="0" i="0" dirty="0" err="1">
                <a:solidFill>
                  <a:srgbClr val="000000"/>
                </a:solidFill>
                <a:effectLst/>
                <a:latin typeface="Arial" panose="020B0604020202020204" pitchFamily="34" charset="0"/>
              </a:rPr>
              <a:t>Isager</a:t>
            </a:r>
            <a:r>
              <a:rPr lang="en-CA" b="0" i="0" dirty="0">
                <a:solidFill>
                  <a:srgbClr val="000000"/>
                </a:solidFill>
                <a:effectLst/>
                <a:latin typeface="Arial" panose="020B0604020202020204" pitchFamily="34" charset="0"/>
              </a:rPr>
              <a:t>, P. M. (2018). Equivalence testing for psychological 	research: A tutorial. </a:t>
            </a:r>
            <a:r>
              <a:rPr lang="en-CA" b="0" i="1" dirty="0">
                <a:solidFill>
                  <a:srgbClr val="000000"/>
                </a:solidFill>
                <a:effectLst/>
                <a:latin typeface="Arial" panose="020B0604020202020204" pitchFamily="34" charset="0"/>
              </a:rPr>
              <a:t>Advances in Methods and Practices in Psychological Science</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1</a:t>
            </a:r>
            <a:r>
              <a:rPr lang="en-CA" b="0" i="0" dirty="0">
                <a:solidFill>
                  <a:srgbClr val="000000"/>
                </a:solidFill>
                <a:effectLst/>
                <a:latin typeface="Arial" panose="020B0604020202020204" pitchFamily="34" charset="0"/>
              </a:rPr>
              <a:t>(2), 	259–269.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https://doi.org/10.1177/2515245918770963</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Lawrence, T. B., Winn, M. I., &amp; Jennings, P. D. (2001). The temporal dynamics of 	institutionalization. </a:t>
            </a:r>
            <a:r>
              <a:rPr lang="en-CA" b="0" i="1" dirty="0">
                <a:solidFill>
                  <a:srgbClr val="000000"/>
                </a:solidFill>
                <a:effectLst/>
                <a:latin typeface="Arial" panose="020B0604020202020204" pitchFamily="34" charset="0"/>
              </a:rPr>
              <a:t>Academy of Management Review</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26</a:t>
            </a:r>
            <a:r>
              <a:rPr lang="en-CA" b="0" i="0" dirty="0">
                <a:solidFill>
                  <a:srgbClr val="000000"/>
                </a:solidFill>
                <a:effectLst/>
                <a:latin typeface="Arial" panose="020B0604020202020204" pitchFamily="34" charset="0"/>
              </a:rPr>
              <a:t>(4), 624–644. </a:t>
            </a:r>
          </a:p>
          <a:p>
            <a:pPr algn="l"/>
            <a:r>
              <a:rPr lang="en-CA" b="0" i="0" dirty="0">
                <a:solidFill>
                  <a:srgbClr val="000000"/>
                </a:solidFill>
                <a:effectLst/>
                <a:latin typeface="Arial" panose="020B0604020202020204" pitchFamily="34" charset="0"/>
              </a:rPr>
              <a:t>	</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https://doi.org/10.5465/amr.2001.5393901</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Li, L. (2017). Sentiment-enhanced learning model for online language learning system. 	</a:t>
            </a:r>
            <a:r>
              <a:rPr lang="en-CA" b="0" i="1" dirty="0">
                <a:solidFill>
                  <a:srgbClr val="000000"/>
                </a:solidFill>
                <a:effectLst/>
                <a:latin typeface="Arial" panose="020B0604020202020204" pitchFamily="34" charset="0"/>
              </a:rPr>
              <a:t>Electronic Commerce Research</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18</a:t>
            </a:r>
            <a:r>
              <a:rPr lang="en-CA" b="0" i="0" dirty="0">
                <a:solidFill>
                  <a:srgbClr val="000000"/>
                </a:solidFill>
                <a:effectLst/>
                <a:latin typeface="Arial" panose="020B0604020202020204" pitchFamily="34" charset="0"/>
              </a:rPr>
              <a:t>(1), 23–64. </a:t>
            </a:r>
          </a:p>
          <a:p>
            <a:r>
              <a:rPr lang="en-CA" dirty="0">
                <a:solidFill>
                  <a:srgbClr val="000000"/>
                </a:solidFill>
                <a:latin typeface="Arial" panose="020B0604020202020204" pitchFamily="34" charset="0"/>
              </a:rPr>
              <a:t>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https://doi.org/10.1007/s10660-017-	9284-5</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Mayer, R. C., Davis, J. H., &amp; </a:t>
            </a:r>
            <a:r>
              <a:rPr lang="en-CA" b="0" i="0" dirty="0" err="1">
                <a:solidFill>
                  <a:srgbClr val="000000"/>
                </a:solidFill>
                <a:effectLst/>
                <a:latin typeface="Arial" panose="020B0604020202020204" pitchFamily="34" charset="0"/>
              </a:rPr>
              <a:t>Schoorman</a:t>
            </a:r>
            <a:r>
              <a:rPr lang="en-CA" b="0" i="0" dirty="0">
                <a:solidFill>
                  <a:srgbClr val="000000"/>
                </a:solidFill>
                <a:effectLst/>
                <a:latin typeface="Arial" panose="020B0604020202020204" pitchFamily="34" charset="0"/>
              </a:rPr>
              <a:t>, F. D. (1995). An integrative model of organizational 	trust. </a:t>
            </a:r>
            <a:r>
              <a:rPr lang="en-CA" b="0" i="1" dirty="0">
                <a:solidFill>
                  <a:srgbClr val="000000"/>
                </a:solidFill>
                <a:effectLst/>
                <a:latin typeface="Arial" panose="020B0604020202020204" pitchFamily="34" charset="0"/>
              </a:rPr>
              <a:t>The Academy of Management Review</a:t>
            </a:r>
            <a:r>
              <a:rPr lang="en-CA" b="0" i="0" dirty="0">
                <a:solidFill>
                  <a:srgbClr val="000000"/>
                </a:solidFill>
                <a:effectLst/>
                <a:latin typeface="Arial" panose="020B0604020202020204" pitchFamily="34" charset="0"/>
              </a:rPr>
              <a:t>, (3), 709. </a:t>
            </a:r>
            <a:r>
              <a:rPr lang="en-CA" b="0" dirty="0">
                <a:solidFill>
                  <a:srgbClr val="002476"/>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https://doi.org/10.2307/258792</a:t>
            </a:r>
            <a:r>
              <a:rPr lang="en-CA" b="0" dirty="0">
                <a:solidFill>
                  <a:srgbClr val="002476"/>
                </a:solidFill>
                <a:effectLst/>
                <a:latin typeface="Arial" panose="020B0604020202020204" pitchFamily="34" charset="0"/>
              </a:rPr>
              <a:t> </a:t>
            </a:r>
            <a:endParaRPr lang="en-CA" b="0" dirty="0">
              <a:solidFill>
                <a:srgbClr val="002476"/>
              </a:solidFill>
              <a:effectLst/>
              <a:latin typeface="Courier New" panose="02070309020205020404" pitchFamily="49" charset="0"/>
            </a:endParaRPr>
          </a:p>
          <a:p>
            <a:pPr algn="l"/>
            <a:r>
              <a:rPr lang="en-CA" b="0" i="0" dirty="0">
                <a:solidFill>
                  <a:srgbClr val="000000"/>
                </a:solidFill>
                <a:effectLst/>
                <a:latin typeface="Arial" panose="020B0604020202020204" pitchFamily="34" charset="0"/>
              </a:rPr>
              <a:t>McKnight, P., McKnight, P. K., </a:t>
            </a:r>
            <a:r>
              <a:rPr lang="en-CA" b="0" i="0" dirty="0" err="1">
                <a:solidFill>
                  <a:srgbClr val="000000"/>
                </a:solidFill>
                <a:effectLst/>
                <a:latin typeface="Arial" panose="020B0604020202020204" pitchFamily="34" charset="0"/>
              </a:rPr>
              <a:t>Sidani</a:t>
            </a:r>
            <a:r>
              <a:rPr lang="en-CA" b="0" i="0" dirty="0">
                <a:solidFill>
                  <a:srgbClr val="000000"/>
                </a:solidFill>
                <a:effectLst/>
                <a:latin typeface="Arial" panose="020B0604020202020204" pitchFamily="34" charset="0"/>
              </a:rPr>
              <a:t>, S., &amp; Figueredo, A. J. (2007). </a:t>
            </a:r>
            <a:r>
              <a:rPr lang="en-CA" b="0" i="1" dirty="0">
                <a:solidFill>
                  <a:srgbClr val="000000"/>
                </a:solidFill>
                <a:effectLst/>
                <a:latin typeface="Arial" panose="020B0604020202020204" pitchFamily="34" charset="0"/>
              </a:rPr>
              <a:t>Missing data: A gentle 	introduction. </a:t>
            </a:r>
            <a:r>
              <a:rPr lang="en-CA" b="0" dirty="0">
                <a:solidFill>
                  <a:srgbClr val="000000"/>
                </a:solidFill>
                <a:effectLst/>
                <a:latin typeface="Arial" panose="020B0604020202020204" pitchFamily="34" charset="0"/>
              </a:rPr>
              <a:t>Guilford Press</a:t>
            </a:r>
            <a:r>
              <a:rPr lang="en-CA" b="0" i="0" dirty="0">
                <a:solidFill>
                  <a:srgbClr val="000000"/>
                </a:solidFill>
                <a:effectLst/>
                <a:latin typeface="Arial" panose="020B0604020202020204" pitchFamily="34" charset="0"/>
              </a:rPr>
              <a:t>. </a:t>
            </a:r>
            <a:r>
              <a:rPr lang="en-CA" b="0" i="0" dirty="0">
                <a:solidFill>
                  <a:srgbClr val="002476"/>
                </a:solidFill>
                <a:effectLst/>
                <a:latin typeface="Arial" panose="020B0604020202020204" pitchFamily="34" charset="0"/>
                <a:hlinkClick r:id="rId7">
                  <a:extLst>
                    <a:ext uri="{A12FA001-AC4F-418D-AE19-62706E023703}">
                      <ahyp:hlinkClr xmlns:ahyp="http://schemas.microsoft.com/office/drawing/2018/hyperlinkcolor" val="tx"/>
                    </a:ext>
                  </a:extLst>
                </a:hlinkClick>
              </a:rPr>
              <a:t>https://bit.ly/3i5of1W</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Mehta, P. D., &amp; Neale, M. C. (2005). People are variables too: Multilevel structural equations 	modeling. </a:t>
            </a:r>
            <a:r>
              <a:rPr lang="en-CA" b="0" i="1" dirty="0">
                <a:solidFill>
                  <a:srgbClr val="000000"/>
                </a:solidFill>
                <a:effectLst/>
                <a:latin typeface="Arial" panose="020B0604020202020204" pitchFamily="34" charset="0"/>
              </a:rPr>
              <a:t>Psychological Methods</a:t>
            </a:r>
            <a:r>
              <a:rPr lang="en-CA" b="0" i="0" dirty="0">
                <a:solidFill>
                  <a:srgbClr val="000000"/>
                </a:solidFill>
                <a:effectLst/>
                <a:latin typeface="Arial" panose="020B0604020202020204" pitchFamily="34" charset="0"/>
              </a:rPr>
              <a:t>,</a:t>
            </a:r>
            <a:r>
              <a:rPr lang="en-CA" b="0" i="1" dirty="0">
                <a:solidFill>
                  <a:srgbClr val="000000"/>
                </a:solidFill>
                <a:effectLst/>
                <a:latin typeface="Arial" panose="020B0604020202020204" pitchFamily="34" charset="0"/>
              </a:rPr>
              <a:t>10</a:t>
            </a:r>
            <a:r>
              <a:rPr lang="en-CA" b="0" i="0" dirty="0">
                <a:solidFill>
                  <a:srgbClr val="000000"/>
                </a:solidFill>
                <a:effectLst/>
                <a:latin typeface="Arial" panose="020B0604020202020204" pitchFamily="34" charset="0"/>
              </a:rPr>
              <a:t>(3), 259–284. </a:t>
            </a:r>
            <a:endParaRPr lang="en-CA" dirty="0">
              <a:solidFill>
                <a:srgbClr val="000000"/>
              </a:solidFill>
              <a:latin typeface="Arial" panose="020B0604020202020204" pitchFamily="34" charset="0"/>
            </a:endParaRPr>
          </a:p>
          <a:p>
            <a:r>
              <a:rPr lang="en-CA" b="0" i="0" dirty="0">
                <a:solidFill>
                  <a:srgbClr val="000000"/>
                </a:solidFill>
                <a:effectLst/>
                <a:latin typeface="Arial" panose="020B0604020202020204" pitchFamily="34" charset="0"/>
              </a:rPr>
              <a:t>	</a:t>
            </a:r>
            <a:r>
              <a:rPr lang="en-CA" b="0" i="0" dirty="0">
                <a:solidFill>
                  <a:srgbClr val="002476"/>
                </a:solidFill>
                <a:effectLst/>
                <a:latin typeface="Arial" panose="020B0604020202020204" pitchFamily="34" charset="0"/>
                <a:hlinkClick r:id="rId8">
                  <a:extLst>
                    <a:ext uri="{A12FA001-AC4F-418D-AE19-62706E023703}">
                      <ahyp:hlinkClr xmlns:ahyp="http://schemas.microsoft.com/office/drawing/2018/hyperlinkcolor" val="tx"/>
                    </a:ext>
                  </a:extLst>
                </a:hlinkClick>
              </a:rPr>
              <a:t>https://doi.org/10.1037/1082-989x.10.3.259</a:t>
            </a:r>
            <a:r>
              <a:rPr lang="en-CA" b="0" i="0" dirty="0">
                <a:solidFill>
                  <a:srgbClr val="002476"/>
                </a:solidFill>
                <a:effectLst/>
                <a:latin typeface="Arial" panose="020B0604020202020204" pitchFamily="34" charset="0"/>
              </a:rPr>
              <a:t> </a:t>
            </a:r>
          </a:p>
          <a:p>
            <a:endParaRPr lang="en-CA" b="0" i="0" dirty="0">
              <a:solidFill>
                <a:srgbClr val="000000"/>
              </a:solidFill>
              <a:effectLst/>
              <a:latin typeface="Courier New" panose="02070309020205020404" pitchFamily="49"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2476"/>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4636094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4" name="TextBox 3">
            <a:extLst>
              <a:ext uri="{FF2B5EF4-FFF2-40B4-BE49-F238E27FC236}">
                <a16:creationId xmlns:a16="http://schemas.microsoft.com/office/drawing/2014/main" id="{09206858-E21B-0388-A81B-C3641DF87FFB}"/>
              </a:ext>
            </a:extLst>
          </p:cNvPr>
          <p:cNvSpPr txBox="1"/>
          <p:nvPr/>
        </p:nvSpPr>
        <p:spPr>
          <a:xfrm>
            <a:off x="2099733" y="140546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BF624C36-E5E1-5F24-9054-18D55FDD73AF}"/>
              </a:ext>
            </a:extLst>
          </p:cNvPr>
          <p:cNvSpPr txBox="1"/>
          <p:nvPr/>
        </p:nvSpPr>
        <p:spPr>
          <a:xfrm>
            <a:off x="1237895" y="922611"/>
            <a:ext cx="9939867" cy="9787295"/>
          </a:xfrm>
          <a:prstGeom prst="rect">
            <a:avLst/>
          </a:prstGeom>
          <a:noFill/>
        </p:spPr>
        <p:txBody>
          <a:bodyPr wrap="square" rtlCol="0">
            <a:spAutoFit/>
          </a:bodyPr>
          <a:lstStyle/>
          <a:p>
            <a:pPr algn="l"/>
            <a:r>
              <a:rPr lang="en-CA" b="0" i="0" dirty="0">
                <a:solidFill>
                  <a:srgbClr val="000000"/>
                </a:solidFill>
                <a:effectLst/>
                <a:latin typeface="Arial" panose="020B0604020202020204" pitchFamily="34" charset="0"/>
              </a:rPr>
              <a:t>Mehta, P. D., &amp; West, S. G. (2000). Putting the individual back into individual growth</a:t>
            </a:r>
          </a:p>
          <a:p>
            <a:pPr algn="l"/>
            <a:r>
              <a:rPr lang="en-CA" b="0" i="0" dirty="0">
                <a:solidFill>
                  <a:srgbClr val="000000"/>
                </a:solidFill>
                <a:effectLst/>
                <a:latin typeface="Arial" panose="020B0604020202020204" pitchFamily="34" charset="0"/>
              </a:rPr>
              <a:t>	curves. </a:t>
            </a:r>
            <a:r>
              <a:rPr lang="en-CA" b="0" i="1" dirty="0">
                <a:solidFill>
                  <a:srgbClr val="000000"/>
                </a:solidFill>
                <a:effectLst/>
                <a:latin typeface="Arial" panose="020B0604020202020204" pitchFamily="34" charset="0"/>
              </a:rPr>
              <a:t>Psychological Methods</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5</a:t>
            </a:r>
            <a:r>
              <a:rPr lang="en-CA" b="0" i="0" dirty="0">
                <a:solidFill>
                  <a:srgbClr val="000000"/>
                </a:solidFill>
                <a:effectLst/>
                <a:latin typeface="Arial" panose="020B0604020202020204" pitchFamily="34" charset="0"/>
              </a:rPr>
              <a:t>(1), 23–43. </a:t>
            </a:r>
            <a:r>
              <a:rPr lang="en-CA" b="0" i="0" dirty="0">
                <a:solidFill>
                  <a:srgbClr val="002476"/>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https://doi.org/10.1037/1082-989x.5.1.23</a:t>
            </a:r>
            <a:r>
              <a:rPr lang="en-CA" b="0" i="0" dirty="0">
                <a:solidFill>
                  <a:srgbClr val="002476"/>
                </a:solidFill>
                <a:effectLst/>
                <a:latin typeface="Arial" panose="020B0604020202020204" pitchFamily="34" charset="0"/>
              </a:rPr>
              <a:t> </a:t>
            </a:r>
          </a:p>
          <a:p>
            <a:pPr algn="l"/>
            <a:r>
              <a:rPr lang="en-CA" b="0" i="0" dirty="0" err="1">
                <a:solidFill>
                  <a:srgbClr val="000000"/>
                </a:solidFill>
                <a:effectLst/>
                <a:latin typeface="Arial" panose="020B0604020202020204" pitchFamily="34" charset="0"/>
              </a:rPr>
              <a:t>Mellenbergh</a:t>
            </a:r>
            <a:r>
              <a:rPr lang="en-CA" b="0" i="0" dirty="0">
                <a:solidFill>
                  <a:srgbClr val="000000"/>
                </a:solidFill>
                <a:effectLst/>
                <a:latin typeface="Arial" panose="020B0604020202020204" pitchFamily="34" charset="0"/>
              </a:rPr>
              <a:t>, G. J. (1989). Item bias and item response theory. </a:t>
            </a:r>
            <a:r>
              <a:rPr lang="en-CA" b="0" i="1" dirty="0">
                <a:solidFill>
                  <a:srgbClr val="000000"/>
                </a:solidFill>
                <a:effectLst/>
                <a:latin typeface="Arial" panose="020B0604020202020204" pitchFamily="34" charset="0"/>
              </a:rPr>
              <a:t>International Journal of 	Educational Research</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13</a:t>
            </a:r>
            <a:r>
              <a:rPr lang="en-CA" b="0" i="0" dirty="0">
                <a:solidFill>
                  <a:srgbClr val="000000"/>
                </a:solidFill>
                <a:effectLst/>
                <a:latin typeface="Arial" panose="020B0604020202020204" pitchFamily="34" charset="0"/>
              </a:rPr>
              <a:t>(2), 127–143.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https://doi.org/10.1016/0883-0355(89)90002-5</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Moran, D. S., &amp; </a:t>
            </a:r>
            <a:r>
              <a:rPr lang="en-CA" b="0" i="0" dirty="0" err="1">
                <a:solidFill>
                  <a:srgbClr val="000000"/>
                </a:solidFill>
                <a:effectLst/>
                <a:latin typeface="Arial" panose="020B0604020202020204" pitchFamily="34" charset="0"/>
              </a:rPr>
              <a:t>Mendal</a:t>
            </a:r>
            <a:r>
              <a:rPr lang="en-CA" b="0" i="0" dirty="0">
                <a:solidFill>
                  <a:srgbClr val="000000"/>
                </a:solidFill>
                <a:effectLst/>
                <a:latin typeface="Arial" panose="020B0604020202020204" pitchFamily="34" charset="0"/>
              </a:rPr>
              <a:t>, L. (2002). Core temperature measurement. Sports Medicine, 32(14), 	879–885. </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https://doi.org/10.2165/00007256-200232140-00001</a:t>
            </a:r>
            <a:r>
              <a:rPr lang="en-CA" b="0" i="0" dirty="0">
                <a:solidFill>
                  <a:srgbClr val="002476"/>
                </a:solidFill>
                <a:effectLst/>
                <a:latin typeface="Arial" panose="020B0604020202020204" pitchFamily="34" charset="0"/>
              </a:rPr>
              <a:t> </a:t>
            </a:r>
          </a:p>
          <a:p>
            <a:pPr algn="l"/>
            <a:r>
              <a:rPr lang="en-CA" b="0" i="0" dirty="0" err="1">
                <a:solidFill>
                  <a:srgbClr val="000000"/>
                </a:solidFill>
                <a:effectLst/>
                <a:latin typeface="Arial" panose="020B0604020202020204" pitchFamily="34" charset="0"/>
              </a:rPr>
              <a:t>Muthén</a:t>
            </a:r>
            <a:r>
              <a:rPr lang="en-CA" b="0" i="0" dirty="0">
                <a:solidFill>
                  <a:srgbClr val="000000"/>
                </a:solidFill>
                <a:effectLst/>
                <a:latin typeface="Arial" panose="020B0604020202020204" pitchFamily="34" charset="0"/>
              </a:rPr>
              <a:t>, B. O., du Toit, S. H. C., &amp; </a:t>
            </a:r>
            <a:r>
              <a:rPr lang="en-CA" b="0" i="0" dirty="0" err="1">
                <a:solidFill>
                  <a:srgbClr val="000000"/>
                </a:solidFill>
                <a:effectLst/>
                <a:latin typeface="Arial" panose="020B0604020202020204" pitchFamily="34" charset="0"/>
              </a:rPr>
              <a:t>Spisic</a:t>
            </a:r>
            <a:r>
              <a:rPr lang="en-CA" b="0" i="0" dirty="0">
                <a:solidFill>
                  <a:srgbClr val="000000"/>
                </a:solidFill>
                <a:effectLst/>
                <a:latin typeface="Arial" panose="020B0604020202020204" pitchFamily="34" charset="0"/>
              </a:rPr>
              <a:t>, D. (1997). </a:t>
            </a:r>
            <a:r>
              <a:rPr lang="en-CA" b="0" i="1" dirty="0">
                <a:solidFill>
                  <a:srgbClr val="000000"/>
                </a:solidFill>
                <a:effectLst/>
                <a:latin typeface="Arial" panose="020B0604020202020204" pitchFamily="34" charset="0"/>
              </a:rPr>
              <a:t>Robust inference using weighted</a:t>
            </a:r>
          </a:p>
          <a:p>
            <a:pPr algn="l"/>
            <a:r>
              <a:rPr lang="en-CA" b="0" i="1" dirty="0">
                <a:solidFill>
                  <a:srgbClr val="000000"/>
                </a:solidFill>
                <a:effectLst/>
                <a:latin typeface="Arial" panose="020B0604020202020204" pitchFamily="34" charset="0"/>
              </a:rPr>
              <a:t>	least squares and quadratic estimating equations in latent variable modeling with 	categorical and continuous outcomes </a:t>
            </a:r>
            <a:r>
              <a:rPr lang="en-CA" b="0" i="0" dirty="0">
                <a:solidFill>
                  <a:srgbClr val="000000"/>
                </a:solidFill>
                <a:effectLst/>
                <a:latin typeface="Arial" panose="020B0604020202020204" pitchFamily="34" charset="0"/>
              </a:rPr>
              <a:t>[Unpublished technical report].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https://bit.ly/3Q3Yyew</a:t>
            </a:r>
            <a:r>
              <a:rPr lang="en-CA" b="0" i="0" dirty="0">
                <a:solidFill>
                  <a:srgbClr val="002476"/>
                </a:solidFill>
                <a:effectLst/>
                <a:latin typeface="Arial" panose="020B0604020202020204" pitchFamily="34" charset="0"/>
              </a:rPr>
              <a:t>  </a:t>
            </a:r>
          </a:p>
          <a:p>
            <a:pPr algn="l"/>
            <a:r>
              <a:rPr lang="en-CA" b="0" i="0" dirty="0" err="1">
                <a:solidFill>
                  <a:srgbClr val="000000"/>
                </a:solidFill>
                <a:effectLst/>
                <a:latin typeface="Arial" panose="020B0604020202020204" pitchFamily="34" charset="0"/>
              </a:rPr>
              <a:t>Nanchen</a:t>
            </a:r>
            <a:r>
              <a:rPr lang="en-CA" b="0" i="0" dirty="0">
                <a:solidFill>
                  <a:srgbClr val="000000"/>
                </a:solidFill>
                <a:effectLst/>
                <a:latin typeface="Arial" panose="020B0604020202020204" pitchFamily="34" charset="0"/>
              </a:rPr>
              <a:t>, D. (2018). Resting heart rate: What is normal? </a:t>
            </a:r>
            <a:r>
              <a:rPr lang="en-CA" b="0" i="1" dirty="0">
                <a:solidFill>
                  <a:srgbClr val="000000"/>
                </a:solidFill>
                <a:effectLst/>
                <a:latin typeface="Arial" panose="020B0604020202020204" pitchFamily="34" charset="0"/>
              </a:rPr>
              <a:t>Heart</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0" dirty="0">
                <a:solidFill>
                  <a:srgbClr val="000000"/>
                </a:solidFill>
                <a:effectLst/>
                <a:latin typeface="Arial" panose="020B0604020202020204" pitchFamily="34" charset="0"/>
              </a:rPr>
              <a:t>104(13), 1048–1049. 	</a:t>
            </a:r>
            <a:r>
              <a:rPr lang="en-CA" b="0" i="0" dirty="0">
                <a:solidFill>
                  <a:srgbClr val="002476"/>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https://doi.org/10.1136/heartjnl-2017-312731</a:t>
            </a:r>
            <a:r>
              <a:rPr lang="en-CA" b="0" i="0" dirty="0">
                <a:solidFill>
                  <a:srgbClr val="002476"/>
                </a:solidFill>
                <a:effectLst/>
                <a:latin typeface="Arial" panose="020B0604020202020204" pitchFamily="34" charset="0"/>
              </a:rPr>
              <a:t> </a:t>
            </a:r>
            <a:endParaRPr lang="en-CA" b="0" i="0" dirty="0">
              <a:solidFill>
                <a:srgbClr val="002476"/>
              </a:solidFill>
              <a:effectLst/>
              <a:latin typeface="Courier New" panose="02070309020205020404" pitchFamily="49" charset="0"/>
            </a:endParaRPr>
          </a:p>
          <a:p>
            <a:pPr algn="l"/>
            <a:r>
              <a:rPr lang="en-CA" b="0" i="0" dirty="0">
                <a:solidFill>
                  <a:srgbClr val="000000"/>
                </a:solidFill>
                <a:effectLst/>
                <a:latin typeface="Arial" panose="020B0604020202020204" pitchFamily="34" charset="0"/>
              </a:rPr>
              <a:t>Navarro, J., Roe, R. A., &amp; </a:t>
            </a:r>
            <a:r>
              <a:rPr lang="en-CA" b="0" i="0" dirty="0" err="1">
                <a:solidFill>
                  <a:srgbClr val="000000"/>
                </a:solidFill>
                <a:effectLst/>
                <a:latin typeface="Arial" panose="020B0604020202020204" pitchFamily="34" charset="0"/>
              </a:rPr>
              <a:t>Artiles</a:t>
            </a:r>
            <a:r>
              <a:rPr lang="en-CA" b="0" i="0" dirty="0">
                <a:solidFill>
                  <a:srgbClr val="000000"/>
                </a:solidFill>
                <a:effectLst/>
                <a:latin typeface="Arial" panose="020B0604020202020204" pitchFamily="34" charset="0"/>
              </a:rPr>
              <a:t>, M. (2015). Taking time seriously: Changing practices</a:t>
            </a:r>
          </a:p>
          <a:p>
            <a:pPr algn="l"/>
            <a:r>
              <a:rPr lang="en-CA" b="0" i="0" dirty="0">
                <a:solidFill>
                  <a:srgbClr val="000000"/>
                </a:solidFill>
                <a:effectLst/>
                <a:latin typeface="Arial" panose="020B0604020202020204" pitchFamily="34" charset="0"/>
              </a:rPr>
              <a:t>	and perspectives in work/organizational psychology. </a:t>
            </a:r>
            <a:r>
              <a:rPr lang="en-CA" b="0" i="1" dirty="0">
                <a:solidFill>
                  <a:srgbClr val="000000"/>
                </a:solidFill>
                <a:effectLst/>
                <a:latin typeface="Arial" panose="020B0604020202020204" pitchFamily="34" charset="0"/>
              </a:rPr>
              <a:t>Journal of Work and 	Organizational Psychology</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31</a:t>
            </a:r>
            <a:r>
              <a:rPr lang="en-CA" b="0" i="0" dirty="0">
                <a:solidFill>
                  <a:srgbClr val="000000"/>
                </a:solidFill>
                <a:effectLst/>
                <a:latin typeface="Arial" panose="020B0604020202020204" pitchFamily="34" charset="0"/>
              </a:rPr>
              <a:t>(3), 135–145. </a:t>
            </a:r>
            <a:r>
              <a:rPr lang="en-CA" b="0" i="0" dirty="0">
                <a:solidFill>
                  <a:srgbClr val="002476"/>
                </a:solidFill>
                <a:effectLst/>
                <a:latin typeface="Arial" panose="020B0604020202020204" pitchFamily="34" charset="0"/>
                <a:hlinkClick r:id="rId7">
                  <a:extLst>
                    <a:ext uri="{A12FA001-AC4F-418D-AE19-62706E023703}">
                      <ahyp:hlinkClr xmlns:ahyp="http://schemas.microsoft.com/office/drawing/2018/hyperlinkcolor" val="tx"/>
                    </a:ext>
                  </a:extLst>
                </a:hlinkClick>
              </a:rPr>
              <a:t>https://doi.org/10.1016/j.rpto.2015.07.002</a:t>
            </a:r>
            <a:endParaRPr lang="en-CA" b="0" i="0" dirty="0">
              <a:solidFill>
                <a:srgbClr val="002476"/>
              </a:solidFill>
              <a:effectLst/>
              <a:latin typeface="Arial" panose="020B0604020202020204" pitchFamily="34" charset="0"/>
            </a:endParaRPr>
          </a:p>
          <a:p>
            <a:pPr algn="l"/>
            <a:r>
              <a:rPr lang="en-CA" b="0" i="0" dirty="0">
                <a:solidFill>
                  <a:srgbClr val="000000"/>
                </a:solidFill>
                <a:effectLst/>
                <a:latin typeface="Arial" panose="020B0604020202020204" pitchFamily="34" charset="0"/>
              </a:rPr>
              <a:t>Newman, D. A. (2003). Longitudinal modeling with randomly and systematically missing data: A 	simulation of ad hoc, maximum likelihood, and multiple imputation techniques. 	</a:t>
            </a:r>
            <a:r>
              <a:rPr lang="en-CA" b="0" i="1" dirty="0">
                <a:solidFill>
                  <a:srgbClr val="000000"/>
                </a:solidFill>
                <a:effectLst/>
                <a:latin typeface="Arial" panose="020B0604020202020204" pitchFamily="34" charset="0"/>
              </a:rPr>
              <a:t>Organizational Research Methods</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6</a:t>
            </a:r>
            <a:r>
              <a:rPr lang="en-CA" b="0" i="0" dirty="0">
                <a:solidFill>
                  <a:srgbClr val="000000"/>
                </a:solidFill>
                <a:effectLst/>
                <a:latin typeface="Arial" panose="020B0604020202020204" pitchFamily="34" charset="0"/>
              </a:rPr>
              <a:t>(3), 328–362. 	</a:t>
            </a:r>
            <a:r>
              <a:rPr lang="en-CA" b="0" i="0" dirty="0">
                <a:solidFill>
                  <a:srgbClr val="002476"/>
                </a:solidFill>
                <a:effectLst/>
                <a:latin typeface="Arial" panose="020B0604020202020204" pitchFamily="34" charset="0"/>
                <a:hlinkClick r:id="rId8">
                  <a:extLst>
                    <a:ext uri="{A12FA001-AC4F-418D-AE19-62706E023703}">
                      <ahyp:hlinkClr xmlns:ahyp="http://schemas.microsoft.com/office/drawing/2018/hyperlinkcolor" val="tx"/>
                    </a:ext>
                  </a:extLst>
                </a:hlinkClick>
              </a:rPr>
              <a:t>https://doi.org/10.1177/1094428103254673</a:t>
            </a:r>
            <a:r>
              <a:rPr lang="en-CA" b="0" i="0" dirty="0">
                <a:solidFill>
                  <a:srgbClr val="002476"/>
                </a:solidFill>
                <a:effectLst/>
                <a:latin typeface="Arial" panose="020B0604020202020204" pitchFamily="34" charset="0"/>
              </a:rPr>
              <a:t> </a:t>
            </a:r>
          </a:p>
          <a:p>
            <a:pPr algn="l"/>
            <a:endParaRPr lang="en-CA" dirty="0">
              <a:solidFill>
                <a:srgbClr val="000000"/>
              </a:solidFill>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endParaRPr lang="en-CA" b="0" i="0" dirty="0">
              <a:solidFill>
                <a:srgbClr val="000000"/>
              </a:solidFill>
              <a:effectLst/>
              <a:latin typeface="Courier New" panose="02070309020205020404" pitchFamily="49"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2476"/>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999843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4" name="TextBox 3">
            <a:extLst>
              <a:ext uri="{FF2B5EF4-FFF2-40B4-BE49-F238E27FC236}">
                <a16:creationId xmlns:a16="http://schemas.microsoft.com/office/drawing/2014/main" id="{09206858-E21B-0388-A81B-C3641DF87FFB}"/>
              </a:ext>
            </a:extLst>
          </p:cNvPr>
          <p:cNvSpPr txBox="1"/>
          <p:nvPr/>
        </p:nvSpPr>
        <p:spPr>
          <a:xfrm>
            <a:off x="2099733" y="140546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BF624C36-E5E1-5F24-9054-18D55FDD73AF}"/>
              </a:ext>
            </a:extLst>
          </p:cNvPr>
          <p:cNvSpPr txBox="1"/>
          <p:nvPr/>
        </p:nvSpPr>
        <p:spPr>
          <a:xfrm>
            <a:off x="1237895" y="922611"/>
            <a:ext cx="9939867" cy="9510296"/>
          </a:xfrm>
          <a:prstGeom prst="rect">
            <a:avLst/>
          </a:prstGeom>
          <a:noFill/>
        </p:spPr>
        <p:txBody>
          <a:bodyPr wrap="square" rtlCol="0">
            <a:spAutoFit/>
          </a:bodyPr>
          <a:lstStyle/>
          <a:p>
            <a:pPr algn="l"/>
            <a:endParaRPr lang="en-CA" b="0" i="0" dirty="0">
              <a:solidFill>
                <a:srgbClr val="000000"/>
              </a:solidFill>
              <a:effectLst/>
              <a:latin typeface="Arial" panose="020B0604020202020204" pitchFamily="34" charset="0"/>
            </a:endParaRPr>
          </a:p>
          <a:p>
            <a:r>
              <a:rPr lang="en-CA" b="0" i="0" dirty="0">
                <a:solidFill>
                  <a:srgbClr val="000000"/>
                </a:solidFill>
                <a:effectLst/>
                <a:latin typeface="Arial" panose="020B0604020202020204" pitchFamily="34" charset="0"/>
              </a:rPr>
              <a:t>Pickup, M. (2014). </a:t>
            </a:r>
            <a:r>
              <a:rPr lang="en-CA" b="0" i="1" dirty="0">
                <a:solidFill>
                  <a:srgbClr val="000000"/>
                </a:solidFill>
                <a:effectLst/>
                <a:latin typeface="Arial" panose="020B0604020202020204" pitchFamily="34" charset="0"/>
              </a:rPr>
              <a:t>Introduction to time series analysis</a:t>
            </a:r>
            <a:r>
              <a:rPr lang="en-CA" b="0" i="0" dirty="0">
                <a:solidFill>
                  <a:srgbClr val="000000"/>
                </a:solidFill>
                <a:effectLst/>
                <a:latin typeface="Arial" panose="020B0604020202020204" pitchFamily="34" charset="0"/>
              </a:rPr>
              <a:t>. Sage Publications. </a:t>
            </a:r>
            <a:r>
              <a:rPr lang="en-CA" b="0" i="0" dirty="0">
                <a:solidFill>
                  <a:srgbClr val="002476"/>
                </a:solidFill>
                <a:effectLst/>
                <a:latin typeface="Arial" panose="020B0604020202020204" pitchFamily="34" charset="0"/>
              </a:rPr>
              <a:t>https://</a:t>
            </a:r>
            <a:r>
              <a:rPr lang="en-CA" b="0" i="0" dirty="0" err="1">
                <a:solidFill>
                  <a:srgbClr val="002476"/>
                </a:solidFill>
                <a:effectLst/>
                <a:latin typeface="Arial" panose="020B0604020202020204" pitchFamily="34" charset="0"/>
              </a:rPr>
              <a:t>bit.ly</a:t>
            </a:r>
            <a:r>
              <a:rPr lang="en-CA" b="0" i="0" dirty="0">
                <a:solidFill>
                  <a:srgbClr val="002476"/>
                </a:solidFill>
                <a:effectLst/>
                <a:latin typeface="Arial" panose="020B0604020202020204" pitchFamily="34" charset="0"/>
              </a:rPr>
              <a:t>/3WDtdll</a:t>
            </a:r>
            <a:endParaRPr lang="en-CA" dirty="0">
              <a:solidFill>
                <a:srgbClr val="000000"/>
              </a:solidFill>
              <a:latin typeface="Arial" panose="020B0604020202020204" pitchFamily="34" charset="0"/>
            </a:endParaRPr>
          </a:p>
          <a:p>
            <a:pPr algn="l"/>
            <a:r>
              <a:rPr lang="en-CA" b="0" i="0" dirty="0" err="1">
                <a:solidFill>
                  <a:srgbClr val="000000"/>
                </a:solidFill>
                <a:effectLst/>
                <a:latin typeface="Arial" panose="020B0604020202020204" pitchFamily="34" charset="0"/>
              </a:rPr>
              <a:t>Rynes</a:t>
            </a:r>
            <a:r>
              <a:rPr lang="en-CA" b="0" i="0" dirty="0">
                <a:solidFill>
                  <a:srgbClr val="000000"/>
                </a:solidFill>
                <a:effectLst/>
                <a:latin typeface="Arial" panose="020B0604020202020204" pitchFamily="34" charset="0"/>
              </a:rPr>
              <a:t>, S. L., Colbert, A. E., &amp; Brown, K. G. (2002). HR professionals’ beliefs about effective 	human resource practices: Correspondence between research and practice. </a:t>
            </a:r>
            <a:r>
              <a:rPr lang="en-CA" b="0" i="1" dirty="0">
                <a:solidFill>
                  <a:srgbClr val="000000"/>
                </a:solidFill>
                <a:effectLst/>
                <a:latin typeface="Arial" panose="020B0604020202020204" pitchFamily="34" charset="0"/>
              </a:rPr>
              <a:t>Human 	Resource Management</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0" dirty="0">
                <a:solidFill>
                  <a:srgbClr val="000000"/>
                </a:solidFill>
                <a:effectLst/>
                <a:latin typeface="Arial" panose="020B0604020202020204" pitchFamily="34" charset="0"/>
              </a:rPr>
              <a:t>41(2), 149–174. </a:t>
            </a:r>
            <a:r>
              <a:rPr lang="en-CA" b="0" i="0" dirty="0">
                <a:solidFill>
                  <a:srgbClr val="002476"/>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https://doi.org/10.1002/hrm.10029</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Sackett, P. R., &amp; Larson, J., J. R. (1990). Research strategies and tactics in industrial and</a:t>
            </a:r>
          </a:p>
          <a:p>
            <a:pPr algn="l"/>
            <a:r>
              <a:rPr lang="en-CA" b="0" i="0" dirty="0">
                <a:solidFill>
                  <a:srgbClr val="000000"/>
                </a:solidFill>
                <a:effectLst/>
                <a:latin typeface="Arial" panose="020B0604020202020204" pitchFamily="34" charset="0"/>
              </a:rPr>
              <a:t>	organizational psychology. In M. D. </a:t>
            </a:r>
            <a:r>
              <a:rPr lang="en-CA" b="0" i="0" dirty="0" err="1">
                <a:solidFill>
                  <a:srgbClr val="000000"/>
                </a:solidFill>
                <a:effectLst/>
                <a:latin typeface="Arial" panose="020B0604020202020204" pitchFamily="34" charset="0"/>
              </a:rPr>
              <a:t>Dunnette</a:t>
            </a:r>
            <a:r>
              <a:rPr lang="en-CA" b="0" i="0" dirty="0">
                <a:solidFill>
                  <a:srgbClr val="000000"/>
                </a:solidFill>
                <a:effectLst/>
                <a:latin typeface="Arial" panose="020B0604020202020204" pitchFamily="34" charset="0"/>
              </a:rPr>
              <a:t> &amp; L. M. Hough (Eds.), </a:t>
            </a:r>
            <a:r>
              <a:rPr lang="en-CA" b="0" i="1" dirty="0">
                <a:solidFill>
                  <a:srgbClr val="000000"/>
                </a:solidFill>
                <a:effectLst/>
                <a:latin typeface="Arial" panose="020B0604020202020204" pitchFamily="34" charset="0"/>
              </a:rPr>
              <a:t>Handbook of 	industrial and organizational psychology</a:t>
            </a:r>
            <a:r>
              <a:rPr lang="en-CA" b="0" i="0" dirty="0">
                <a:solidFill>
                  <a:srgbClr val="000000"/>
                </a:solidFill>
                <a:effectLst/>
                <a:latin typeface="Arial" panose="020B0604020202020204" pitchFamily="34" charset="0"/>
              </a:rPr>
              <a:t> (pp. 419–489). Consulting Psychologists 	Press.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https://bit.ly/3GymBiR</a:t>
            </a:r>
            <a:r>
              <a:rPr lang="en-CA" dirty="0">
                <a:solidFill>
                  <a:srgbClr val="002476"/>
                </a:solidFill>
                <a:latin typeface="Arial" panose="020B0604020202020204" pitchFamily="34" charset="0"/>
              </a:rPr>
              <a:t> </a:t>
            </a:r>
          </a:p>
          <a:p>
            <a:pPr algn="l"/>
            <a:r>
              <a:rPr lang="en-CA" b="0" i="0" dirty="0">
                <a:solidFill>
                  <a:srgbClr val="000000"/>
                </a:solidFill>
                <a:effectLst/>
                <a:latin typeface="Arial" panose="020B0604020202020204" pitchFamily="34" charset="0"/>
              </a:rPr>
              <a:t>Sanders, K., van </a:t>
            </a:r>
            <a:r>
              <a:rPr lang="en-CA" b="0" i="0" dirty="0" err="1">
                <a:solidFill>
                  <a:srgbClr val="000000"/>
                </a:solidFill>
                <a:effectLst/>
                <a:latin typeface="Arial" panose="020B0604020202020204" pitchFamily="34" charset="0"/>
              </a:rPr>
              <a:t>Riemsdijk</a:t>
            </a:r>
            <a:r>
              <a:rPr lang="en-CA" b="0" i="0" dirty="0">
                <a:solidFill>
                  <a:srgbClr val="000000"/>
                </a:solidFill>
                <a:effectLst/>
                <a:latin typeface="Arial" panose="020B0604020202020204" pitchFamily="34" charset="0"/>
              </a:rPr>
              <a:t>, M., &amp; Groen, B. (2008). The gap between research and practice: A 	replication study on the hr professionals’ beliefs about effective human resource 	practices. </a:t>
            </a:r>
            <a:r>
              <a:rPr lang="en-CA" b="0" i="1" dirty="0">
                <a:solidFill>
                  <a:srgbClr val="000000"/>
                </a:solidFill>
                <a:effectLst/>
                <a:latin typeface="Arial" panose="020B0604020202020204" pitchFamily="34" charset="0"/>
              </a:rPr>
              <a:t>The International Journal of Human Resource Management</a:t>
            </a:r>
            <a:r>
              <a:rPr lang="en-CA" b="0" i="0" dirty="0">
                <a:solidFill>
                  <a:srgbClr val="000000"/>
                </a:solidFill>
                <a:effectLst/>
                <a:latin typeface="Arial" panose="020B0604020202020204" pitchFamily="34" charset="0"/>
              </a:rPr>
              <a:t>, 19(10), 1976–	1988. </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https://doi.org/10.1080/09585190802324304</a:t>
            </a:r>
            <a:endParaRPr lang="en-CA" b="0" i="0" dirty="0">
              <a:solidFill>
                <a:srgbClr val="002476"/>
              </a:solidFill>
              <a:effectLst/>
              <a:latin typeface="Courier New" panose="02070309020205020404" pitchFamily="49" charset="0"/>
            </a:endParaRPr>
          </a:p>
          <a:p>
            <a:pPr algn="l"/>
            <a:r>
              <a:rPr lang="en-CA" b="0" i="0" dirty="0">
                <a:solidFill>
                  <a:srgbClr val="000000"/>
                </a:solidFill>
                <a:effectLst/>
                <a:latin typeface="Arial" panose="020B0604020202020204" pitchFamily="34" charset="0"/>
              </a:rPr>
              <a:t>Spears, M., &amp; Bolton, R. (2015). </a:t>
            </a:r>
            <a:r>
              <a:rPr lang="en-CA" b="0" i="1" dirty="0">
                <a:solidFill>
                  <a:srgbClr val="000000"/>
                </a:solidFill>
                <a:effectLst/>
                <a:latin typeface="Arial" panose="020B0604020202020204" pitchFamily="34" charset="0"/>
              </a:rPr>
              <a:t>Evidence-based hr: The bridge between your people and</a:t>
            </a:r>
          </a:p>
          <a:p>
            <a:pPr algn="l"/>
            <a:r>
              <a:rPr lang="en-CA" b="0" i="1" dirty="0">
                <a:solidFill>
                  <a:srgbClr val="000000"/>
                </a:solidFill>
                <a:effectLst/>
                <a:latin typeface="Arial" panose="020B0604020202020204" pitchFamily="34" charset="0"/>
              </a:rPr>
              <a:t>	delivering business strategy</a:t>
            </a:r>
            <a:r>
              <a:rPr lang="en-CA" b="0" i="0" dirty="0">
                <a:solidFill>
                  <a:srgbClr val="000000"/>
                </a:solidFill>
                <a:effectLst/>
                <a:latin typeface="Arial" panose="020B0604020202020204" pitchFamily="34" charset="0"/>
              </a:rPr>
              <a:t>. KPMG International. </a:t>
            </a:r>
          </a:p>
          <a:p>
            <a:pPr algn="l"/>
            <a:r>
              <a:rPr lang="en-CA" b="0" i="0" dirty="0">
                <a:solidFill>
                  <a:srgbClr val="000000"/>
                </a:solidFill>
                <a:effectLst/>
                <a:latin typeface="Arial" panose="020B0604020202020204" pitchFamily="34" charset="0"/>
              </a:rPr>
              <a:t>Van De </a:t>
            </a:r>
            <a:r>
              <a:rPr lang="en-CA" b="0" i="0" dirty="0" err="1">
                <a:solidFill>
                  <a:srgbClr val="000000"/>
                </a:solidFill>
                <a:effectLst/>
                <a:latin typeface="Arial" panose="020B0604020202020204" pitchFamily="34" charset="0"/>
              </a:rPr>
              <a:t>Schoot</a:t>
            </a:r>
            <a:r>
              <a:rPr lang="en-CA" b="0" i="0" dirty="0">
                <a:solidFill>
                  <a:srgbClr val="000000"/>
                </a:solidFill>
                <a:effectLst/>
                <a:latin typeface="Arial" panose="020B0604020202020204" pitchFamily="34" charset="0"/>
              </a:rPr>
              <a:t>, R., Schmidt, P., De </a:t>
            </a:r>
            <a:r>
              <a:rPr lang="en-CA" b="0" i="0" dirty="0" err="1">
                <a:solidFill>
                  <a:srgbClr val="000000"/>
                </a:solidFill>
                <a:effectLst/>
                <a:latin typeface="Arial" panose="020B0604020202020204" pitchFamily="34" charset="0"/>
              </a:rPr>
              <a:t>Beuckelaer</a:t>
            </a:r>
            <a:r>
              <a:rPr lang="en-CA" b="0" i="0" dirty="0">
                <a:solidFill>
                  <a:srgbClr val="000000"/>
                </a:solidFill>
                <a:effectLst/>
                <a:latin typeface="Arial" panose="020B0604020202020204" pitchFamily="34" charset="0"/>
              </a:rPr>
              <a:t>, A., Lek, K., &amp; Zondervan-</a:t>
            </a:r>
            <a:r>
              <a:rPr lang="en-CA" b="0" i="0" dirty="0" err="1">
                <a:solidFill>
                  <a:srgbClr val="000000"/>
                </a:solidFill>
                <a:effectLst/>
                <a:latin typeface="Arial" panose="020B0604020202020204" pitchFamily="34" charset="0"/>
              </a:rPr>
              <a:t>Zwijnenburg</a:t>
            </a:r>
            <a:r>
              <a:rPr lang="en-CA" b="0" i="0" dirty="0">
                <a:solidFill>
                  <a:srgbClr val="000000"/>
                </a:solidFill>
                <a:effectLst/>
                <a:latin typeface="Arial" panose="020B0604020202020204" pitchFamily="34" charset="0"/>
              </a:rPr>
              <a:t>,</a:t>
            </a:r>
          </a:p>
          <a:p>
            <a:pPr algn="l"/>
            <a:r>
              <a:rPr lang="en-CA" b="0" i="0" dirty="0">
                <a:solidFill>
                  <a:srgbClr val="000000"/>
                </a:solidFill>
                <a:effectLst/>
                <a:latin typeface="Arial" panose="020B0604020202020204" pitchFamily="34" charset="0"/>
              </a:rPr>
              <a:t>	M. (2015). Editorial: Measurement invariance. </a:t>
            </a:r>
            <a:r>
              <a:rPr lang="en-CA" b="0" i="1" dirty="0">
                <a:solidFill>
                  <a:srgbClr val="000000"/>
                </a:solidFill>
                <a:effectLst/>
                <a:latin typeface="Arial" panose="020B0604020202020204" pitchFamily="34" charset="0"/>
              </a:rPr>
              <a:t>Frontiers in Psychology</a:t>
            </a:r>
            <a:r>
              <a:rPr lang="en-CA" b="0" i="0" dirty="0">
                <a:solidFill>
                  <a:srgbClr val="000000"/>
                </a:solidFill>
                <a:effectLst/>
                <a:latin typeface="Arial" panose="020B0604020202020204" pitchFamily="34" charset="0"/>
              </a:rPr>
              <a:t>,</a:t>
            </a:r>
            <a:r>
              <a:rPr lang="en-CA" dirty="0">
                <a:solidFill>
                  <a:srgbClr val="000000"/>
                </a:solidFill>
                <a:latin typeface="Arial" panose="020B0604020202020204" pitchFamily="34" charset="0"/>
              </a:rPr>
              <a:t> </a:t>
            </a:r>
            <a:r>
              <a:rPr lang="en-CA" b="0" i="1" dirty="0">
                <a:solidFill>
                  <a:srgbClr val="000000"/>
                </a:solidFill>
                <a:effectLst/>
                <a:latin typeface="Arial" panose="020B0604020202020204" pitchFamily="34" charset="0"/>
              </a:rPr>
              <a:t>6</a:t>
            </a:r>
            <a:r>
              <a:rPr lang="en-CA" b="0" i="0" dirty="0">
                <a:solidFill>
                  <a:srgbClr val="000000"/>
                </a:solidFill>
                <a:effectLst/>
                <a:latin typeface="Arial" panose="020B0604020202020204" pitchFamily="34" charset="0"/>
              </a:rPr>
              <a:t>, 1064. </a:t>
            </a:r>
          </a:p>
          <a:p>
            <a:r>
              <a:rPr lang="en-CA" dirty="0">
                <a:solidFill>
                  <a:srgbClr val="000000"/>
                </a:solidFill>
                <a:latin typeface="Arial" panose="020B0604020202020204" pitchFamily="34" charset="0"/>
              </a:rPr>
              <a:t>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https://doi.org/10.3389/fpsyg.2015.01064</a:t>
            </a:r>
            <a:endParaRPr lang="en-CA" b="0" i="0" dirty="0">
              <a:solidFill>
                <a:srgbClr val="002476"/>
              </a:solidFill>
              <a:effectLst/>
              <a:latin typeface="Courier New" panose="02070309020205020404" pitchFamily="49" charset="0"/>
            </a:endParaRPr>
          </a:p>
          <a:p>
            <a:pPr algn="l"/>
            <a:endParaRPr lang="en-CA" b="0" i="0" dirty="0">
              <a:solidFill>
                <a:srgbClr val="000000"/>
              </a:solidFill>
              <a:effectLst/>
              <a:latin typeface="Arial" panose="020B0604020202020204" pitchFamily="34" charset="0"/>
            </a:endParaRPr>
          </a:p>
          <a:p>
            <a:pPr algn="l"/>
            <a:endParaRPr lang="en-CA" dirty="0">
              <a:solidFill>
                <a:srgbClr val="000000"/>
              </a:solidFill>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endParaRPr lang="en-CA" b="0" i="0" dirty="0">
              <a:solidFill>
                <a:srgbClr val="000000"/>
              </a:solidFill>
              <a:effectLst/>
              <a:latin typeface="Courier New" panose="02070309020205020404" pitchFamily="49"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2476"/>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8045510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EDCF-C51D-30EF-78D7-CD7B155AFBA8}"/>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3B722B84-CF44-C8A2-E15C-8949066A0CE0}"/>
              </a:ext>
            </a:extLst>
          </p:cNvPr>
          <p:cNvSpPr>
            <a:spLocks noGrp="1"/>
          </p:cNvSpPr>
          <p:nvPr>
            <p:ph type="ftr" sz="quarter" idx="11"/>
          </p:nvPr>
        </p:nvSpPr>
        <p:spPr/>
        <p:txBody>
          <a:bodyPr/>
          <a:lstStyle/>
          <a:p>
            <a:pPr algn="l"/>
            <a:r>
              <a:rPr lang="en-US" dirty="0"/>
              <a:t>References</a:t>
            </a:r>
          </a:p>
        </p:txBody>
      </p:sp>
      <p:sp>
        <p:nvSpPr>
          <p:cNvPr id="4" name="TextBox 3">
            <a:extLst>
              <a:ext uri="{FF2B5EF4-FFF2-40B4-BE49-F238E27FC236}">
                <a16:creationId xmlns:a16="http://schemas.microsoft.com/office/drawing/2014/main" id="{09206858-E21B-0388-A81B-C3641DF87FFB}"/>
              </a:ext>
            </a:extLst>
          </p:cNvPr>
          <p:cNvSpPr txBox="1"/>
          <p:nvPr/>
        </p:nvSpPr>
        <p:spPr>
          <a:xfrm>
            <a:off x="2099733" y="140546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BF624C36-E5E1-5F24-9054-18D55FDD73AF}"/>
              </a:ext>
            </a:extLst>
          </p:cNvPr>
          <p:cNvSpPr txBox="1"/>
          <p:nvPr/>
        </p:nvSpPr>
        <p:spPr>
          <a:xfrm>
            <a:off x="1237895" y="922611"/>
            <a:ext cx="9939867" cy="8125301"/>
          </a:xfrm>
          <a:prstGeom prst="rect">
            <a:avLst/>
          </a:prstGeom>
          <a:noFill/>
        </p:spPr>
        <p:txBody>
          <a:bodyPr wrap="square" rtlCol="0">
            <a:spAutoFit/>
          </a:bodyPr>
          <a:lstStyle/>
          <a:p>
            <a:pPr algn="l"/>
            <a:r>
              <a:rPr lang="en-CA" b="0" i="0" dirty="0">
                <a:solidFill>
                  <a:srgbClr val="000000"/>
                </a:solidFill>
                <a:effectLst/>
                <a:latin typeface="Arial" panose="020B0604020202020204" pitchFamily="34" charset="0"/>
              </a:rPr>
              <a:t>van der Nest, G., Lima </a:t>
            </a:r>
            <a:r>
              <a:rPr lang="en-CA" b="0" i="0" dirty="0" err="1">
                <a:solidFill>
                  <a:srgbClr val="000000"/>
                </a:solidFill>
                <a:effectLst/>
                <a:latin typeface="Arial" panose="020B0604020202020204" pitchFamily="34" charset="0"/>
              </a:rPr>
              <a:t>Passos</a:t>
            </a:r>
            <a:r>
              <a:rPr lang="en-CA" b="0" i="0" dirty="0">
                <a:solidFill>
                  <a:srgbClr val="000000"/>
                </a:solidFill>
                <a:effectLst/>
                <a:latin typeface="Arial" panose="020B0604020202020204" pitchFamily="34" charset="0"/>
              </a:rPr>
              <a:t>, V., </a:t>
            </a:r>
            <a:r>
              <a:rPr lang="en-CA" b="0" i="0" dirty="0" err="1">
                <a:solidFill>
                  <a:srgbClr val="000000"/>
                </a:solidFill>
                <a:effectLst/>
                <a:latin typeface="Arial" panose="020B0604020202020204" pitchFamily="34" charset="0"/>
              </a:rPr>
              <a:t>Candel</a:t>
            </a:r>
            <a:r>
              <a:rPr lang="en-CA" b="0" i="0" dirty="0">
                <a:solidFill>
                  <a:srgbClr val="000000"/>
                </a:solidFill>
                <a:effectLst/>
                <a:latin typeface="Arial" panose="020B0604020202020204" pitchFamily="34" charset="0"/>
              </a:rPr>
              <a:t>, M. J., &amp; van </a:t>
            </a:r>
            <a:r>
              <a:rPr lang="en-CA" b="0" i="0" dirty="0" err="1">
                <a:solidFill>
                  <a:srgbClr val="000000"/>
                </a:solidFill>
                <a:effectLst/>
                <a:latin typeface="Arial" panose="020B0604020202020204" pitchFamily="34" charset="0"/>
              </a:rPr>
              <a:t>Breukelen</a:t>
            </a:r>
            <a:r>
              <a:rPr lang="en-CA" b="0" i="0" dirty="0">
                <a:solidFill>
                  <a:srgbClr val="000000"/>
                </a:solidFill>
                <a:effectLst/>
                <a:latin typeface="Arial" panose="020B0604020202020204" pitchFamily="34" charset="0"/>
              </a:rPr>
              <a:t>, G. J. (2020). An</a:t>
            </a:r>
          </a:p>
          <a:p>
            <a:pPr algn="l"/>
            <a:r>
              <a:rPr lang="en-CA" b="0" i="0" dirty="0">
                <a:solidFill>
                  <a:srgbClr val="000000"/>
                </a:solidFill>
                <a:effectLst/>
                <a:latin typeface="Arial" panose="020B0604020202020204" pitchFamily="34" charset="0"/>
              </a:rPr>
              <a:t>	overview of mixture modelling for latent evolutions in longitudinal data: Modelling 	approaches, fit statistics and software. </a:t>
            </a:r>
            <a:r>
              <a:rPr lang="en-CA" b="0" i="1" dirty="0">
                <a:solidFill>
                  <a:srgbClr val="000000"/>
                </a:solidFill>
                <a:effectLst/>
                <a:latin typeface="Arial" panose="020B0604020202020204" pitchFamily="34" charset="0"/>
              </a:rPr>
              <a:t>Advances in Life Course Research</a:t>
            </a:r>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43</a:t>
            </a:r>
            <a:r>
              <a:rPr lang="en-CA" b="0" i="0" dirty="0">
                <a:solidFill>
                  <a:srgbClr val="000000"/>
                </a:solidFill>
                <a:effectLst/>
                <a:latin typeface="Arial" panose="020B0604020202020204" pitchFamily="34" charset="0"/>
              </a:rPr>
              <a:t>, 100323. 	</a:t>
            </a:r>
            <a:r>
              <a:rPr lang="en-CA" b="0" i="0" dirty="0">
                <a:solidFill>
                  <a:srgbClr val="002476"/>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https://doi.org/10.1016/j.alcr.2019.100323</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Vancouver, J. B., Wang, M., &amp; Li, X. (2020). Translating informal theories into formal theories: 	The case of the dynamic computational model of the integrated model of work 	motivation. </a:t>
            </a:r>
            <a:r>
              <a:rPr lang="en-CA" i="1" dirty="0">
                <a:solidFill>
                  <a:srgbClr val="000000"/>
                </a:solidFill>
                <a:latin typeface="Arial" panose="020B0604020202020204" pitchFamily="34" charset="0"/>
              </a:rPr>
              <a:t>Organizational Research Methods</a:t>
            </a:r>
            <a:r>
              <a:rPr lang="en-CA" dirty="0">
                <a:solidFill>
                  <a:srgbClr val="000000"/>
                </a:solidFill>
                <a:latin typeface="Arial" panose="020B0604020202020204" pitchFamily="34" charset="0"/>
              </a:rPr>
              <a:t>, </a:t>
            </a:r>
            <a:r>
              <a:rPr lang="en-CA" i="1" dirty="0">
                <a:solidFill>
                  <a:srgbClr val="000000"/>
                </a:solidFill>
                <a:latin typeface="Arial" panose="020B0604020202020204" pitchFamily="34" charset="0"/>
              </a:rPr>
              <a:t>23</a:t>
            </a:r>
            <a:r>
              <a:rPr lang="en-CA" dirty="0">
                <a:solidFill>
                  <a:srgbClr val="000000"/>
                </a:solidFill>
                <a:latin typeface="Arial" panose="020B0604020202020204" pitchFamily="34" charset="0"/>
              </a:rPr>
              <a:t>(2), 238–274. 	</a:t>
            </a:r>
            <a:r>
              <a:rPr lang="en-CA" dirty="0">
                <a:solidFill>
                  <a:srgbClr val="002476"/>
                </a:solidFill>
                <a:latin typeface="Arial" panose="020B0604020202020204" pitchFamily="34" charset="0"/>
                <a:hlinkClick r:id="rId4">
                  <a:extLst>
                    <a:ext uri="{A12FA001-AC4F-418D-AE19-62706E023703}">
                      <ahyp:hlinkClr xmlns:ahyp="http://schemas.microsoft.com/office/drawing/2018/hyperlinkcolor" val="tx"/>
                    </a:ext>
                  </a:extLst>
                </a:hlinkClick>
              </a:rPr>
              <a:t>https://doi.</a:t>
            </a:r>
            <a:r>
              <a:rPr lang="en-CA" b="0" i="0" dirty="0">
                <a:solidFill>
                  <a:srgbClr val="002476"/>
                </a:solidFill>
                <a:effectLst/>
                <a:latin typeface="Arial" panose="020B0604020202020204" pitchFamily="34" charset="0"/>
                <a:hlinkClick r:id="rId4">
                  <a:extLst>
                    <a:ext uri="{A12FA001-AC4F-418D-AE19-62706E023703}">
                      <ahyp:hlinkClr xmlns:ahyp="http://schemas.microsoft.com/office/drawing/2018/hyperlinkcolor" val="tx"/>
                    </a:ext>
                  </a:extLst>
                </a:hlinkClick>
              </a:rPr>
              <a:t>org/10.1177/1094428118780308</a:t>
            </a:r>
            <a:r>
              <a:rPr lang="en-CA" b="0" i="0" dirty="0">
                <a:solidFill>
                  <a:srgbClr val="002476"/>
                </a:solidFill>
                <a:effectLst/>
                <a:latin typeface="Arial" panose="020B0604020202020204" pitchFamily="34" charset="0"/>
              </a:rPr>
              <a:t> </a:t>
            </a:r>
          </a:p>
          <a:p>
            <a:pPr algn="l"/>
            <a:r>
              <a:rPr lang="en-CA" b="0" i="0" dirty="0">
                <a:solidFill>
                  <a:srgbClr val="000000"/>
                </a:solidFill>
                <a:effectLst/>
                <a:latin typeface="Arial" panose="020B0604020202020204" pitchFamily="34" charset="0"/>
              </a:rPr>
              <a:t>Whitley, J. D., &amp; Schoene, L. L. (1987). Comparison of heart rate responses. </a:t>
            </a:r>
            <a:r>
              <a:rPr lang="en-CA" b="0" i="1" dirty="0">
                <a:solidFill>
                  <a:srgbClr val="000000"/>
                </a:solidFill>
                <a:effectLst/>
                <a:latin typeface="Arial" panose="020B0604020202020204" pitchFamily="34" charset="0"/>
              </a:rPr>
              <a:t>Physical Therapy</a:t>
            </a:r>
            <a:r>
              <a:rPr lang="en-CA" b="0" i="0" dirty="0">
                <a:solidFill>
                  <a:srgbClr val="000000"/>
                </a:solidFill>
                <a:effectLst/>
                <a:latin typeface="Arial" panose="020B0604020202020204" pitchFamily="34" charset="0"/>
              </a:rPr>
              <a:t>,</a:t>
            </a:r>
          </a:p>
          <a:p>
            <a:pPr algn="l"/>
            <a:r>
              <a:rPr lang="en-CA" b="0" i="0" dirty="0">
                <a:solidFill>
                  <a:srgbClr val="000000"/>
                </a:solidFill>
                <a:effectLst/>
                <a:latin typeface="Arial" panose="020B0604020202020204" pitchFamily="34" charset="0"/>
              </a:rPr>
              <a:t>	</a:t>
            </a:r>
            <a:r>
              <a:rPr lang="en-CA" b="0" i="1" dirty="0">
                <a:solidFill>
                  <a:srgbClr val="000000"/>
                </a:solidFill>
                <a:effectLst/>
                <a:latin typeface="Arial" panose="020B0604020202020204" pitchFamily="34" charset="0"/>
              </a:rPr>
              <a:t>67</a:t>
            </a:r>
            <a:r>
              <a:rPr lang="en-CA" b="0" i="0" dirty="0">
                <a:solidFill>
                  <a:srgbClr val="000000"/>
                </a:solidFill>
                <a:effectLst/>
                <a:latin typeface="Arial" panose="020B0604020202020204" pitchFamily="34" charset="0"/>
              </a:rPr>
              <a:t>(10), 1501–1504. </a:t>
            </a:r>
            <a:r>
              <a:rPr lang="en-CA" b="0" i="0" dirty="0">
                <a:solidFill>
                  <a:srgbClr val="002476"/>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https://doi.org/10.1093/ptj/67.10.1501</a:t>
            </a:r>
            <a:r>
              <a:rPr lang="en-CA" dirty="0">
                <a:solidFill>
                  <a:srgbClr val="002476"/>
                </a:solidFill>
                <a:latin typeface="Courier New" panose="02070309020205020404" pitchFamily="49" charset="0"/>
              </a:rPr>
              <a:t> </a:t>
            </a:r>
          </a:p>
          <a:p>
            <a:pPr algn="l"/>
            <a:r>
              <a:rPr lang="en-CA" b="0" i="0" dirty="0">
                <a:effectLst/>
                <a:latin typeface="Arial" panose="020B0604020202020204" pitchFamily="34" charset="0"/>
              </a:rPr>
              <a:t>Yang, Y., &amp; Li, X. (2021). The impact of challenge and hindrance stressors on thriving at work 	double mediation based on affect and motivation. </a:t>
            </a:r>
            <a:r>
              <a:rPr lang="en-CA" b="0" i="1" dirty="0">
                <a:effectLst/>
                <a:latin typeface="Arial" panose="020B0604020202020204" pitchFamily="34" charset="0"/>
              </a:rPr>
              <a:t>Frontiers in Psychology</a:t>
            </a:r>
            <a:r>
              <a:rPr lang="en-CA" b="0" i="0" dirty="0">
                <a:effectLst/>
                <a:latin typeface="Arial" panose="020B0604020202020204" pitchFamily="34" charset="0"/>
              </a:rPr>
              <a:t>, </a:t>
            </a:r>
            <a:r>
              <a:rPr lang="en-CA" b="0" i="1" dirty="0">
                <a:effectLst/>
                <a:latin typeface="Arial" panose="020B0604020202020204" pitchFamily="34" charset="0"/>
              </a:rPr>
              <a:t>12</a:t>
            </a:r>
            <a:r>
              <a:rPr lang="en-CA" b="0" i="0" dirty="0">
                <a:effectLst/>
                <a:latin typeface="Arial" panose="020B0604020202020204" pitchFamily="34" charset="0"/>
              </a:rPr>
              <a:t>. 	</a:t>
            </a:r>
            <a:r>
              <a:rPr lang="en-CA" b="0" i="0" dirty="0">
                <a:solidFill>
                  <a:srgbClr val="002476"/>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https://doi.org/10.3389/fpsyg.2021.613871</a:t>
            </a:r>
            <a:r>
              <a:rPr lang="en-CA" b="0" i="0" dirty="0">
                <a:solidFill>
                  <a:srgbClr val="002476"/>
                </a:solidFill>
                <a:effectLst/>
                <a:latin typeface="Arial" panose="020B0604020202020204" pitchFamily="34" charset="0"/>
              </a:rPr>
              <a:t> </a:t>
            </a:r>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dirty="0">
              <a:solidFill>
                <a:srgbClr val="000000"/>
              </a:solidFill>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endParaRPr lang="en-CA" b="0" i="0" dirty="0">
              <a:solidFill>
                <a:srgbClr val="000000"/>
              </a:solidFill>
              <a:effectLst/>
              <a:latin typeface="Courier New" panose="02070309020205020404" pitchFamily="49"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2476"/>
              </a:solidFill>
              <a:effectLst/>
              <a:latin typeface="Arial" panose="020B0604020202020204" pitchFamily="34" charset="0"/>
            </a:endParaRPr>
          </a:p>
          <a:p>
            <a:pPr algn="l"/>
            <a:br>
              <a:rPr lang="en-CA" b="0" i="0" dirty="0">
                <a:solidFill>
                  <a:srgbClr val="000000"/>
                </a:solidFill>
                <a:effectLst/>
                <a:latin typeface="Arial" panose="020B0604020202020204" pitchFamily="34" charset="0"/>
              </a:rPr>
            </a:br>
            <a:endParaRPr lang="en-CA" b="0" i="0" dirty="0">
              <a:solidFill>
                <a:srgbClr val="000000"/>
              </a:solidFill>
              <a:effectLst/>
              <a:latin typeface="Arial" panose="020B0604020202020204" pitchFamily="34" charset="0"/>
            </a:endParaRPr>
          </a:p>
          <a:p>
            <a:pPr algn="l"/>
            <a:endParaRPr lang="en-CA" b="0" i="0"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3657367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3D9805-062E-FA47-A088-D3F588AD0EA0}"/>
              </a:ext>
              <a:ext uri="{C183D7F6-B498-43B3-948B-1728B52AA6E4}">
                <adec:decorative xmlns:adec="http://schemas.microsoft.com/office/drawing/2017/decorative" val="1"/>
              </a:ext>
            </a:extLst>
          </p:cNvPr>
          <p:cNvSpPr/>
          <p:nvPr/>
        </p:nvSpPr>
        <p:spPr>
          <a:xfrm>
            <a:off x="2400" y="0"/>
            <a:ext cx="12189600" cy="6858000"/>
          </a:xfrm>
          <a:prstGeom prst="rect">
            <a:avLst/>
          </a:prstGeom>
          <a:solidFill>
            <a:srgbClr val="001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182D"/>
              </a:highlight>
            </a:endParaRPr>
          </a:p>
        </p:txBody>
      </p:sp>
      <p:cxnSp>
        <p:nvCxnSpPr>
          <p:cNvPr id="3" name="Прямая соединительная линия 12">
            <a:extLst>
              <a:ext uri="{FF2B5EF4-FFF2-40B4-BE49-F238E27FC236}">
                <a16:creationId xmlns:a16="http://schemas.microsoft.com/office/drawing/2014/main" id="{9088BAF1-5BAE-9242-B159-15282A388DDB}"/>
              </a:ext>
              <a:ext uri="{C183D7F6-B498-43B3-948B-1728B52AA6E4}">
                <adec:decorative xmlns:adec="http://schemas.microsoft.com/office/drawing/2017/decorative" val="1"/>
              </a:ext>
            </a:extLst>
          </p:cNvPr>
          <p:cNvCxnSpPr/>
          <p:nvPr/>
        </p:nvCxnSpPr>
        <p:spPr>
          <a:xfrm>
            <a:off x="7795539" y="4966179"/>
            <a:ext cx="250825" cy="0"/>
          </a:xfrm>
          <a:prstGeom prst="line">
            <a:avLst/>
          </a:prstGeom>
          <a:ln w="34925">
            <a:no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BBBCEDA5-49ED-0B44-BA11-31ACFE096A1F}"/>
              </a:ext>
              <a:ext uri="{C183D7F6-B498-43B3-948B-1728B52AA6E4}">
                <adec:decorative xmlns:adec="http://schemas.microsoft.com/office/drawing/2017/decorative" val="1"/>
              </a:ext>
            </a:extLst>
          </p:cNvPr>
          <p:cNvPicPr>
            <a:picLocks noChangeAspect="1"/>
          </p:cNvPicPr>
          <p:nvPr/>
        </p:nvPicPr>
        <p:blipFill rotWithShape="1">
          <a:blip r:embed="rId3"/>
          <a:srcRect r="46819"/>
          <a:stretch/>
        </p:blipFill>
        <p:spPr>
          <a:xfrm>
            <a:off x="-1" y="5530830"/>
            <a:ext cx="1086377" cy="1089945"/>
          </a:xfrm>
          <a:prstGeom prst="rect">
            <a:avLst/>
          </a:prstGeom>
        </p:spPr>
      </p:pic>
      <p:sp>
        <p:nvSpPr>
          <p:cNvPr id="5" name="Title 1">
            <a:extLst>
              <a:ext uri="{FF2B5EF4-FFF2-40B4-BE49-F238E27FC236}">
                <a16:creationId xmlns:a16="http://schemas.microsoft.com/office/drawing/2014/main" id="{50DD10A3-9859-1A4D-B32A-A45F1890E5D9}"/>
              </a:ext>
            </a:extLst>
          </p:cNvPr>
          <p:cNvSpPr txBox="1">
            <a:spLocks noGrp="1"/>
          </p:cNvSpPr>
          <p:nvPr>
            <p:ph type="title"/>
          </p:nvPr>
        </p:nvSpPr>
        <p:spPr>
          <a:xfrm>
            <a:off x="7677098" y="3429000"/>
            <a:ext cx="2409248" cy="13611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mj-ea"/>
                <a:cs typeface="+mj-cs"/>
              </a:rPr>
              <a:t>Break</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mj-ea"/>
                <a:cs typeface="+mj-cs"/>
              </a:rPr>
              <a:t>Slide.</a:t>
            </a:r>
          </a:p>
        </p:txBody>
      </p:sp>
      <p:cxnSp>
        <p:nvCxnSpPr>
          <p:cNvPr id="14" name="Straight Connector 13">
            <a:extLst>
              <a:ext uri="{FF2B5EF4-FFF2-40B4-BE49-F238E27FC236}">
                <a16:creationId xmlns:a16="http://schemas.microsoft.com/office/drawing/2014/main" id="{3C8C0F9B-A354-B541-9AF2-736D2CD527B1}"/>
              </a:ext>
              <a:ext uri="{C183D7F6-B498-43B3-948B-1728B52AA6E4}">
                <adec:decorative xmlns:adec="http://schemas.microsoft.com/office/drawing/2017/decorative" val="1"/>
              </a:ext>
            </a:extLst>
          </p:cNvPr>
          <p:cNvCxnSpPr>
            <a:cxnSpLocks/>
          </p:cNvCxnSpPr>
          <p:nvPr/>
        </p:nvCxnSpPr>
        <p:spPr>
          <a:xfrm>
            <a:off x="7795539" y="4967762"/>
            <a:ext cx="25082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E2CE02C2-8F53-1CA2-B712-D3B8A72A7EBB}"/>
              </a:ext>
            </a:extLst>
          </p:cNvPr>
          <p:cNvPicPr>
            <a:picLocks noChangeAspect="1"/>
          </p:cNvPicPr>
          <p:nvPr/>
        </p:nvPicPr>
        <p:blipFill>
          <a:blip r:embed="rId4"/>
          <a:stretch>
            <a:fillRect/>
          </a:stretch>
        </p:blipFill>
        <p:spPr>
          <a:xfrm>
            <a:off x="0" y="5530830"/>
            <a:ext cx="1089945" cy="1089945"/>
          </a:xfrm>
          <a:prstGeom prst="rect">
            <a:avLst/>
          </a:prstGeom>
          <a:ln w="3175">
            <a:noFill/>
          </a:ln>
        </p:spPr>
      </p:pic>
    </p:spTree>
    <p:extLst>
      <p:ext uri="{BB962C8B-B14F-4D97-AF65-F5344CB8AC3E}">
        <p14:creationId xmlns:p14="http://schemas.microsoft.com/office/powerpoint/2010/main" val="354443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2"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1" nodeType="clickEffect">
                                  <p:stCondLst>
                                    <p:cond delay="0"/>
                                  </p:stCondLst>
                                  <p:childTnLst>
                                    <p:anim calcmode="lin" valueType="num">
                                      <p:cBhvr additive="base">
                                        <p:cTn id="18" dur="500"/>
                                        <p:tgtEl>
                                          <p:spTgt spid="5"/>
                                        </p:tgtEl>
                                        <p:attrNameLst>
                                          <p:attrName>ppt_x</p:attrName>
                                        </p:attrNameLst>
                                      </p:cBhvr>
                                      <p:tavLst>
                                        <p:tav tm="0">
                                          <p:val>
                                            <p:strVal val="ppt_x"/>
                                          </p:val>
                                        </p:tav>
                                        <p:tav tm="100000">
                                          <p:val>
                                            <p:strVal val="1+ppt_w/2"/>
                                          </p:val>
                                        </p:tav>
                                      </p:tavLst>
                                    </p:anim>
                                    <p:anim calcmode="lin" valueType="num">
                                      <p:cBhvr additive="base">
                                        <p:cTn id="19" dur="500"/>
                                        <p:tgtEl>
                                          <p:spTgt spid="5"/>
                                        </p:tgtEl>
                                        <p:attrNameLst>
                                          <p:attrName>ppt_y</p:attrName>
                                        </p:attrNameLst>
                                      </p:cBhvr>
                                      <p:tavLst>
                                        <p:tav tm="0">
                                          <p:val>
                                            <p:strVal val="ppt_y"/>
                                          </p:val>
                                        </p:tav>
                                        <p:tav tm="100000">
                                          <p:val>
                                            <p:strVal val="ppt_y"/>
                                          </p:val>
                                        </p:tav>
                                      </p:tavLst>
                                    </p:anim>
                                    <p:set>
                                      <p:cBhvr>
                                        <p:cTn id="20" dur="1" fill="hold">
                                          <p:stCondLst>
                                            <p:cond delay="499"/>
                                          </p:stCondLst>
                                        </p:cTn>
                                        <p:tgtEl>
                                          <p:spTgt spid="5"/>
                                        </p:tgtEl>
                                        <p:attrNameLst>
                                          <p:attrName>style.visibility</p:attrName>
                                        </p:attrNameLst>
                                      </p:cBhvr>
                                      <p:to>
                                        <p:strVal val="hidden"/>
                                      </p:to>
                                    </p:set>
                                  </p:childTnLst>
                                </p:cTn>
                              </p:par>
                              <p:par>
                                <p:cTn id="21" presetID="2" presetClass="exit" presetSubtype="2" fill="hold" nodeType="withEffect">
                                  <p:stCondLst>
                                    <p:cond delay="0"/>
                                  </p:stCondLst>
                                  <p:childTnLst>
                                    <p:anim calcmode="lin" valueType="num">
                                      <p:cBhvr additive="base">
                                        <p:cTn id="22" dur="500"/>
                                        <p:tgtEl>
                                          <p:spTgt spid="14"/>
                                        </p:tgtEl>
                                        <p:attrNameLst>
                                          <p:attrName>ppt_x</p:attrName>
                                        </p:attrNameLst>
                                      </p:cBhvr>
                                      <p:tavLst>
                                        <p:tav tm="0">
                                          <p:val>
                                            <p:strVal val="ppt_x"/>
                                          </p:val>
                                        </p:tav>
                                        <p:tav tm="100000">
                                          <p:val>
                                            <p:strVal val="1+ppt_w/2"/>
                                          </p:val>
                                        </p:tav>
                                      </p:tavLst>
                                    </p:anim>
                                    <p:anim calcmode="lin" valueType="num">
                                      <p:cBhvr additive="base">
                                        <p:cTn id="23" dur="500"/>
                                        <p:tgtEl>
                                          <p:spTgt spid="14"/>
                                        </p:tgtEl>
                                        <p:attrNameLst>
                                          <p:attrName>ppt_y</p:attrName>
                                        </p:attrNameLst>
                                      </p:cBhvr>
                                      <p:tavLst>
                                        <p:tav tm="0">
                                          <p:val>
                                            <p:strVal val="ppt_y"/>
                                          </p:val>
                                        </p:tav>
                                        <p:tav tm="100000">
                                          <p:val>
                                            <p:strVal val="ppt_y"/>
                                          </p:val>
                                        </p:tav>
                                      </p:tavLst>
                                    </p:anim>
                                    <p:set>
                                      <p:cBhvr>
                                        <p:cTn id="24" dur="1" fill="hold">
                                          <p:stCondLst>
                                            <p:cond delay="499"/>
                                          </p:stCondLst>
                                        </p:cTn>
                                        <p:tgtEl>
                                          <p:spTgt spid="14"/>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grpId="1" nodeType="after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p:bldP spid="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3"/>
          <a:stretch>
            <a:fillRect/>
          </a:stretch>
        </p:blipFill>
        <p:spPr>
          <a:xfrm>
            <a:off x="1296181" y="1643831"/>
            <a:ext cx="5819633" cy="4364725"/>
          </a:xfrm>
          <a:prstGeom prst="rect">
            <a:avLst/>
          </a:prstGeom>
        </p:spPr>
      </p:pic>
      <p:pic>
        <p:nvPicPr>
          <p:cNvPr id="4" name="Picture 3">
            <a:extLst>
              <a:ext uri="{FF2B5EF4-FFF2-40B4-BE49-F238E27FC236}">
                <a16:creationId xmlns:a16="http://schemas.microsoft.com/office/drawing/2014/main" id="{CADC2DFC-F695-F866-EF97-E6035051E07D}"/>
              </a:ext>
            </a:extLst>
          </p:cNvPr>
          <p:cNvPicPr>
            <a:picLocks noChangeAspect="1"/>
          </p:cNvPicPr>
          <p:nvPr/>
        </p:nvPicPr>
        <p:blipFill>
          <a:blip r:embed="rId4"/>
          <a:stretch>
            <a:fillRect/>
          </a:stretch>
        </p:blipFill>
        <p:spPr>
          <a:xfrm>
            <a:off x="1296180" y="1639621"/>
            <a:ext cx="5819633" cy="436472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CFCF8F-D8D2-6DF1-4BED-C71BE6A85865}"/>
                  </a:ext>
                </a:extLst>
              </p:cNvPr>
              <p:cNvSpPr txBox="1"/>
              <p:nvPr/>
            </p:nvSpPr>
            <p:spPr>
              <a:xfrm>
                <a:off x="7505182" y="1820335"/>
                <a:ext cx="2392322"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3.00</a:t>
                </a:r>
              </a:p>
            </p:txBody>
          </p:sp>
        </mc:Choice>
        <mc:Fallback xmlns="">
          <p:sp>
            <p:nvSpPr>
              <p:cNvPr id="6" name="TextBox 5">
                <a:extLst>
                  <a:ext uri="{FF2B5EF4-FFF2-40B4-BE49-F238E27FC236}">
                    <a16:creationId xmlns:a16="http://schemas.microsoft.com/office/drawing/2014/main" id="{A4CFCF8F-D8D2-6DF1-4BED-C71BE6A85865}"/>
                  </a:ext>
                </a:extLst>
              </p:cNvPr>
              <p:cNvSpPr txBox="1">
                <a:spLocks noRot="1" noChangeAspect="1" noMove="1" noResize="1" noEditPoints="1" noAdjustHandles="1" noChangeArrowheads="1" noChangeShapeType="1" noTextEdit="1"/>
              </p:cNvSpPr>
              <p:nvPr/>
            </p:nvSpPr>
            <p:spPr>
              <a:xfrm>
                <a:off x="7505182" y="1820335"/>
                <a:ext cx="2392322" cy="369332"/>
              </a:xfrm>
              <a:prstGeom prst="rect">
                <a:avLst/>
              </a:prstGeom>
              <a:blipFill>
                <a:blip r:embed="rId5"/>
                <a:stretch>
                  <a:fillRect l="-1579" t="-10000" r="-1053" b="-2333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D6FB317-1EBD-582B-C942-ABB389D6B9DC}"/>
              </a:ext>
            </a:extLst>
          </p:cNvPr>
          <p:cNvPicPr>
            <a:picLocks noChangeAspect="1"/>
          </p:cNvPicPr>
          <p:nvPr/>
        </p:nvPicPr>
        <p:blipFill>
          <a:blip r:embed="rId6"/>
          <a:stretch>
            <a:fillRect/>
          </a:stretch>
        </p:blipFill>
        <p:spPr>
          <a:xfrm>
            <a:off x="1237895" y="1595906"/>
            <a:ext cx="5877918" cy="4408439"/>
          </a:xfrm>
          <a:prstGeom prst="rect">
            <a:avLst/>
          </a:prstGeom>
        </p:spPr>
      </p:pic>
    </p:spTree>
    <p:extLst>
      <p:ext uri="{BB962C8B-B14F-4D97-AF65-F5344CB8AC3E}">
        <p14:creationId xmlns:p14="http://schemas.microsoft.com/office/powerpoint/2010/main" val="4196251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3"/>
          <a:stretch>
            <a:fillRect/>
          </a:stretch>
        </p:blipFill>
        <p:spPr>
          <a:xfrm>
            <a:off x="1296181" y="1643831"/>
            <a:ext cx="5819633" cy="4364725"/>
          </a:xfrm>
          <a:prstGeom prst="rect">
            <a:avLst/>
          </a:prstGeom>
        </p:spPr>
      </p:pic>
      <p:pic>
        <p:nvPicPr>
          <p:cNvPr id="4" name="Picture 3">
            <a:extLst>
              <a:ext uri="{FF2B5EF4-FFF2-40B4-BE49-F238E27FC236}">
                <a16:creationId xmlns:a16="http://schemas.microsoft.com/office/drawing/2014/main" id="{CADC2DFC-F695-F866-EF97-E6035051E07D}"/>
              </a:ext>
            </a:extLst>
          </p:cNvPr>
          <p:cNvPicPr>
            <a:picLocks noChangeAspect="1"/>
          </p:cNvPicPr>
          <p:nvPr/>
        </p:nvPicPr>
        <p:blipFill>
          <a:blip r:embed="rId4"/>
          <a:stretch>
            <a:fillRect/>
          </a:stretch>
        </p:blipFill>
        <p:spPr>
          <a:xfrm>
            <a:off x="1296180" y="1639621"/>
            <a:ext cx="5819633" cy="436472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CFCF8F-D8D2-6DF1-4BED-C71BE6A85865}"/>
                  </a:ext>
                </a:extLst>
              </p:cNvPr>
              <p:cNvSpPr txBox="1"/>
              <p:nvPr/>
            </p:nvSpPr>
            <p:spPr>
              <a:xfrm>
                <a:off x="7505182" y="1820335"/>
                <a:ext cx="2392322"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3.00</a:t>
                </a:r>
              </a:p>
            </p:txBody>
          </p:sp>
        </mc:Choice>
        <mc:Fallback xmlns="">
          <p:sp>
            <p:nvSpPr>
              <p:cNvPr id="6" name="TextBox 5">
                <a:extLst>
                  <a:ext uri="{FF2B5EF4-FFF2-40B4-BE49-F238E27FC236}">
                    <a16:creationId xmlns:a16="http://schemas.microsoft.com/office/drawing/2014/main" id="{A4CFCF8F-D8D2-6DF1-4BED-C71BE6A85865}"/>
                  </a:ext>
                </a:extLst>
              </p:cNvPr>
              <p:cNvSpPr txBox="1">
                <a:spLocks noRot="1" noChangeAspect="1" noMove="1" noResize="1" noEditPoints="1" noAdjustHandles="1" noChangeArrowheads="1" noChangeShapeType="1" noTextEdit="1"/>
              </p:cNvSpPr>
              <p:nvPr/>
            </p:nvSpPr>
            <p:spPr>
              <a:xfrm>
                <a:off x="7505182" y="1820335"/>
                <a:ext cx="2392322" cy="369332"/>
              </a:xfrm>
              <a:prstGeom prst="rect">
                <a:avLst/>
              </a:prstGeom>
              <a:blipFill>
                <a:blip r:embed="rId5"/>
                <a:stretch>
                  <a:fillRect l="-1579" t="-10000" r="-1053" b="-2333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D6FB317-1EBD-582B-C942-ABB389D6B9DC}"/>
              </a:ext>
            </a:extLst>
          </p:cNvPr>
          <p:cNvPicPr>
            <a:picLocks noChangeAspect="1"/>
          </p:cNvPicPr>
          <p:nvPr/>
        </p:nvPicPr>
        <p:blipFill>
          <a:blip r:embed="rId6"/>
          <a:stretch>
            <a:fillRect/>
          </a:stretch>
        </p:blipFill>
        <p:spPr>
          <a:xfrm>
            <a:off x="1237895" y="1595906"/>
            <a:ext cx="5877918" cy="440843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0B38C-844D-55D6-0133-31AAEA1D5E08}"/>
                  </a:ext>
                </a:extLst>
              </p:cNvPr>
              <p:cNvSpPr txBox="1"/>
              <p:nvPr/>
            </p:nvSpPr>
            <p:spPr>
              <a:xfrm>
                <a:off x="7505182" y="2242202"/>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3.32</a:t>
                </a:r>
              </a:p>
            </p:txBody>
          </p:sp>
        </mc:Choice>
        <mc:Fallback xmlns="">
          <p:sp>
            <p:nvSpPr>
              <p:cNvPr id="8" name="TextBox 7">
                <a:extLst>
                  <a:ext uri="{FF2B5EF4-FFF2-40B4-BE49-F238E27FC236}">
                    <a16:creationId xmlns:a16="http://schemas.microsoft.com/office/drawing/2014/main" id="{D6F0B38C-844D-55D6-0133-31AAEA1D5E08}"/>
                  </a:ext>
                </a:extLst>
              </p:cNvPr>
              <p:cNvSpPr txBox="1">
                <a:spLocks noRot="1" noChangeAspect="1" noMove="1" noResize="1" noEditPoints="1" noAdjustHandles="1" noChangeArrowheads="1" noChangeShapeType="1" noTextEdit="1"/>
              </p:cNvSpPr>
              <p:nvPr/>
            </p:nvSpPr>
            <p:spPr>
              <a:xfrm>
                <a:off x="7505182" y="2242202"/>
                <a:ext cx="3362395" cy="369332"/>
              </a:xfrm>
              <a:prstGeom prst="rect">
                <a:avLst/>
              </a:prstGeom>
              <a:blipFill>
                <a:blip r:embed="rId7"/>
                <a:stretch>
                  <a:fillRect l="-1128" t="-10000" r="-752" b="-2666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8E183E4-D545-82D4-2D79-35BAD0A38E88}"/>
              </a:ext>
            </a:extLst>
          </p:cNvPr>
          <p:cNvPicPr>
            <a:picLocks noChangeAspect="1"/>
          </p:cNvPicPr>
          <p:nvPr/>
        </p:nvPicPr>
        <p:blipFill>
          <a:blip r:embed="rId8"/>
          <a:stretch>
            <a:fillRect/>
          </a:stretch>
        </p:blipFill>
        <p:spPr>
          <a:xfrm>
            <a:off x="1237893" y="1595906"/>
            <a:ext cx="5877917" cy="4408439"/>
          </a:xfrm>
          <a:prstGeom prst="rect">
            <a:avLst/>
          </a:prstGeom>
        </p:spPr>
      </p:pic>
    </p:spTree>
    <p:extLst>
      <p:ext uri="{BB962C8B-B14F-4D97-AF65-F5344CB8AC3E}">
        <p14:creationId xmlns:p14="http://schemas.microsoft.com/office/powerpoint/2010/main" val="1182195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3"/>
          <a:stretch>
            <a:fillRect/>
          </a:stretch>
        </p:blipFill>
        <p:spPr>
          <a:xfrm>
            <a:off x="1296181" y="1643831"/>
            <a:ext cx="5819633" cy="4364725"/>
          </a:xfrm>
          <a:prstGeom prst="rect">
            <a:avLst/>
          </a:prstGeom>
        </p:spPr>
      </p:pic>
      <p:pic>
        <p:nvPicPr>
          <p:cNvPr id="4" name="Picture 3">
            <a:extLst>
              <a:ext uri="{FF2B5EF4-FFF2-40B4-BE49-F238E27FC236}">
                <a16:creationId xmlns:a16="http://schemas.microsoft.com/office/drawing/2014/main" id="{CADC2DFC-F695-F866-EF97-E6035051E07D}"/>
              </a:ext>
            </a:extLst>
          </p:cNvPr>
          <p:cNvPicPr>
            <a:picLocks noChangeAspect="1"/>
          </p:cNvPicPr>
          <p:nvPr/>
        </p:nvPicPr>
        <p:blipFill>
          <a:blip r:embed="rId4"/>
          <a:stretch>
            <a:fillRect/>
          </a:stretch>
        </p:blipFill>
        <p:spPr>
          <a:xfrm>
            <a:off x="1296180" y="1639621"/>
            <a:ext cx="5819633" cy="436472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CFCF8F-D8D2-6DF1-4BED-C71BE6A85865}"/>
                  </a:ext>
                </a:extLst>
              </p:cNvPr>
              <p:cNvSpPr txBox="1"/>
              <p:nvPr/>
            </p:nvSpPr>
            <p:spPr>
              <a:xfrm>
                <a:off x="7505182" y="1820335"/>
                <a:ext cx="2392322"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3.00</a:t>
                </a:r>
              </a:p>
            </p:txBody>
          </p:sp>
        </mc:Choice>
        <mc:Fallback xmlns="">
          <p:sp>
            <p:nvSpPr>
              <p:cNvPr id="6" name="TextBox 5">
                <a:extLst>
                  <a:ext uri="{FF2B5EF4-FFF2-40B4-BE49-F238E27FC236}">
                    <a16:creationId xmlns:a16="http://schemas.microsoft.com/office/drawing/2014/main" id="{A4CFCF8F-D8D2-6DF1-4BED-C71BE6A85865}"/>
                  </a:ext>
                </a:extLst>
              </p:cNvPr>
              <p:cNvSpPr txBox="1">
                <a:spLocks noRot="1" noChangeAspect="1" noMove="1" noResize="1" noEditPoints="1" noAdjustHandles="1" noChangeArrowheads="1" noChangeShapeType="1" noTextEdit="1"/>
              </p:cNvSpPr>
              <p:nvPr/>
            </p:nvSpPr>
            <p:spPr>
              <a:xfrm>
                <a:off x="7505182" y="1820335"/>
                <a:ext cx="2392322" cy="369332"/>
              </a:xfrm>
              <a:prstGeom prst="rect">
                <a:avLst/>
              </a:prstGeom>
              <a:blipFill>
                <a:blip r:embed="rId5"/>
                <a:stretch>
                  <a:fillRect l="-1579" t="-10000" r="-1053" b="-2333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D6FB317-1EBD-582B-C942-ABB389D6B9DC}"/>
              </a:ext>
            </a:extLst>
          </p:cNvPr>
          <p:cNvPicPr>
            <a:picLocks noChangeAspect="1"/>
          </p:cNvPicPr>
          <p:nvPr/>
        </p:nvPicPr>
        <p:blipFill>
          <a:blip r:embed="rId6"/>
          <a:stretch>
            <a:fillRect/>
          </a:stretch>
        </p:blipFill>
        <p:spPr>
          <a:xfrm>
            <a:off x="1237895" y="1595906"/>
            <a:ext cx="5877918" cy="440843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0B38C-844D-55D6-0133-31AAEA1D5E08}"/>
                  </a:ext>
                </a:extLst>
              </p:cNvPr>
              <p:cNvSpPr txBox="1"/>
              <p:nvPr/>
            </p:nvSpPr>
            <p:spPr>
              <a:xfrm>
                <a:off x="7505182" y="2242202"/>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3.32</a:t>
                </a:r>
              </a:p>
            </p:txBody>
          </p:sp>
        </mc:Choice>
        <mc:Fallback xmlns="">
          <p:sp>
            <p:nvSpPr>
              <p:cNvPr id="8" name="TextBox 7">
                <a:extLst>
                  <a:ext uri="{FF2B5EF4-FFF2-40B4-BE49-F238E27FC236}">
                    <a16:creationId xmlns:a16="http://schemas.microsoft.com/office/drawing/2014/main" id="{D6F0B38C-844D-55D6-0133-31AAEA1D5E08}"/>
                  </a:ext>
                </a:extLst>
              </p:cNvPr>
              <p:cNvSpPr txBox="1">
                <a:spLocks noRot="1" noChangeAspect="1" noMove="1" noResize="1" noEditPoints="1" noAdjustHandles="1" noChangeArrowheads="1" noChangeShapeType="1" noTextEdit="1"/>
              </p:cNvSpPr>
              <p:nvPr/>
            </p:nvSpPr>
            <p:spPr>
              <a:xfrm>
                <a:off x="7505182" y="2242202"/>
                <a:ext cx="3362395" cy="369332"/>
              </a:xfrm>
              <a:prstGeom prst="rect">
                <a:avLst/>
              </a:prstGeom>
              <a:blipFill>
                <a:blip r:embed="rId7"/>
                <a:stretch>
                  <a:fillRect l="-1128" t="-10000" r="-752" b="-26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E227879-8E24-E8DE-C96C-F4D9A7C7675A}"/>
              </a:ext>
            </a:extLst>
          </p:cNvPr>
          <p:cNvPicPr>
            <a:picLocks noChangeAspect="1"/>
          </p:cNvPicPr>
          <p:nvPr/>
        </p:nvPicPr>
        <p:blipFill>
          <a:blip r:embed="rId8"/>
          <a:stretch>
            <a:fillRect/>
          </a:stretch>
        </p:blipFill>
        <p:spPr>
          <a:xfrm>
            <a:off x="1237894" y="1595906"/>
            <a:ext cx="5877918" cy="440843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8A66191-3854-A397-E500-174DA3EDEC08}"/>
                  </a:ext>
                </a:extLst>
              </p:cNvPr>
              <p:cNvSpPr txBox="1"/>
              <p:nvPr/>
            </p:nvSpPr>
            <p:spPr>
              <a:xfrm>
                <a:off x="7505182" y="2637801"/>
                <a:ext cx="4396306" cy="369332"/>
              </a:xfrm>
              <a:prstGeom prst="rect">
                <a:avLst/>
              </a:prstGeom>
              <a:noFill/>
            </p:spPr>
            <p:txBody>
              <a:bodyPr wrap="square" rtlCol="0">
                <a:spAutoFit/>
              </a:bodyPr>
              <a:lstStyle/>
              <a:p>
                <a:r>
                  <a:rPr lang="en-US" dirty="0">
                    <a:ea typeface="Cambria Math" panose="02040503050406030204" pitchFamily="18" charset="0"/>
                  </a:rPr>
                  <a:t>3. Days to halfway elevation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CA" b="0" i="1" smtClean="0">
                        <a:latin typeface="Cambria Math" panose="02040503050406030204" pitchFamily="18" charset="0"/>
                        <a:ea typeface="Cambria Math" panose="02040503050406030204" pitchFamily="18" charset="0"/>
                      </a:rPr>
                      <m:t>)</m:t>
                    </m:r>
                  </m:oMath>
                </a14:m>
                <a:r>
                  <a:rPr lang="en-US" dirty="0">
                    <a:latin typeface="Helvetica" pitchFamily="2" charset="0"/>
                  </a:rPr>
                  <a:t>= 180.00</a:t>
                </a:r>
              </a:p>
            </p:txBody>
          </p:sp>
        </mc:Choice>
        <mc:Fallback xmlns="">
          <p:sp>
            <p:nvSpPr>
              <p:cNvPr id="11" name="TextBox 10">
                <a:extLst>
                  <a:ext uri="{FF2B5EF4-FFF2-40B4-BE49-F238E27FC236}">
                    <a16:creationId xmlns:a16="http://schemas.microsoft.com/office/drawing/2014/main" id="{B8A66191-3854-A397-E500-174DA3EDEC08}"/>
                  </a:ext>
                </a:extLst>
              </p:cNvPr>
              <p:cNvSpPr txBox="1">
                <a:spLocks noRot="1" noChangeAspect="1" noMove="1" noResize="1" noEditPoints="1" noAdjustHandles="1" noChangeArrowheads="1" noChangeShapeType="1" noTextEdit="1"/>
              </p:cNvSpPr>
              <p:nvPr/>
            </p:nvSpPr>
            <p:spPr>
              <a:xfrm>
                <a:off x="7505182" y="2637801"/>
                <a:ext cx="4396306" cy="369332"/>
              </a:xfrm>
              <a:prstGeom prst="rect">
                <a:avLst/>
              </a:prstGeom>
              <a:blipFill>
                <a:blip r:embed="rId9"/>
                <a:stretch>
                  <a:fillRect l="-865"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592621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3"/>
          <a:stretch>
            <a:fillRect/>
          </a:stretch>
        </p:blipFill>
        <p:spPr>
          <a:xfrm>
            <a:off x="1296181" y="1643831"/>
            <a:ext cx="5819633" cy="4364725"/>
          </a:xfrm>
          <a:prstGeom prst="rect">
            <a:avLst/>
          </a:prstGeom>
        </p:spPr>
      </p:pic>
      <p:pic>
        <p:nvPicPr>
          <p:cNvPr id="4" name="Picture 3">
            <a:extLst>
              <a:ext uri="{FF2B5EF4-FFF2-40B4-BE49-F238E27FC236}">
                <a16:creationId xmlns:a16="http://schemas.microsoft.com/office/drawing/2014/main" id="{CADC2DFC-F695-F866-EF97-E6035051E07D}"/>
              </a:ext>
            </a:extLst>
          </p:cNvPr>
          <p:cNvPicPr>
            <a:picLocks noChangeAspect="1"/>
          </p:cNvPicPr>
          <p:nvPr/>
        </p:nvPicPr>
        <p:blipFill>
          <a:blip r:embed="rId4"/>
          <a:stretch>
            <a:fillRect/>
          </a:stretch>
        </p:blipFill>
        <p:spPr>
          <a:xfrm>
            <a:off x="1296180" y="1639621"/>
            <a:ext cx="5819633" cy="436472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CFCF8F-D8D2-6DF1-4BED-C71BE6A85865}"/>
                  </a:ext>
                </a:extLst>
              </p:cNvPr>
              <p:cNvSpPr txBox="1"/>
              <p:nvPr/>
            </p:nvSpPr>
            <p:spPr>
              <a:xfrm>
                <a:off x="7505182" y="1820335"/>
                <a:ext cx="2392322"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3.00</a:t>
                </a:r>
              </a:p>
            </p:txBody>
          </p:sp>
        </mc:Choice>
        <mc:Fallback xmlns="">
          <p:sp>
            <p:nvSpPr>
              <p:cNvPr id="6" name="TextBox 5">
                <a:extLst>
                  <a:ext uri="{FF2B5EF4-FFF2-40B4-BE49-F238E27FC236}">
                    <a16:creationId xmlns:a16="http://schemas.microsoft.com/office/drawing/2014/main" id="{A4CFCF8F-D8D2-6DF1-4BED-C71BE6A85865}"/>
                  </a:ext>
                </a:extLst>
              </p:cNvPr>
              <p:cNvSpPr txBox="1">
                <a:spLocks noRot="1" noChangeAspect="1" noMove="1" noResize="1" noEditPoints="1" noAdjustHandles="1" noChangeArrowheads="1" noChangeShapeType="1" noTextEdit="1"/>
              </p:cNvSpPr>
              <p:nvPr/>
            </p:nvSpPr>
            <p:spPr>
              <a:xfrm>
                <a:off x="7505182" y="1820335"/>
                <a:ext cx="2392322" cy="369332"/>
              </a:xfrm>
              <a:prstGeom prst="rect">
                <a:avLst/>
              </a:prstGeom>
              <a:blipFill>
                <a:blip r:embed="rId5"/>
                <a:stretch>
                  <a:fillRect l="-1579" t="-10000" r="-1053" b="-2333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D6FB317-1EBD-582B-C942-ABB389D6B9DC}"/>
              </a:ext>
            </a:extLst>
          </p:cNvPr>
          <p:cNvPicPr>
            <a:picLocks noChangeAspect="1"/>
          </p:cNvPicPr>
          <p:nvPr/>
        </p:nvPicPr>
        <p:blipFill>
          <a:blip r:embed="rId6"/>
          <a:stretch>
            <a:fillRect/>
          </a:stretch>
        </p:blipFill>
        <p:spPr>
          <a:xfrm>
            <a:off x="1237895" y="1595906"/>
            <a:ext cx="5877918" cy="440843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0B38C-844D-55D6-0133-31AAEA1D5E08}"/>
                  </a:ext>
                </a:extLst>
              </p:cNvPr>
              <p:cNvSpPr txBox="1"/>
              <p:nvPr/>
            </p:nvSpPr>
            <p:spPr>
              <a:xfrm>
                <a:off x="7505182" y="2242202"/>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3.32</a:t>
                </a:r>
              </a:p>
            </p:txBody>
          </p:sp>
        </mc:Choice>
        <mc:Fallback xmlns="">
          <p:sp>
            <p:nvSpPr>
              <p:cNvPr id="8" name="TextBox 7">
                <a:extLst>
                  <a:ext uri="{FF2B5EF4-FFF2-40B4-BE49-F238E27FC236}">
                    <a16:creationId xmlns:a16="http://schemas.microsoft.com/office/drawing/2014/main" id="{D6F0B38C-844D-55D6-0133-31AAEA1D5E08}"/>
                  </a:ext>
                </a:extLst>
              </p:cNvPr>
              <p:cNvSpPr txBox="1">
                <a:spLocks noRot="1" noChangeAspect="1" noMove="1" noResize="1" noEditPoints="1" noAdjustHandles="1" noChangeArrowheads="1" noChangeShapeType="1" noTextEdit="1"/>
              </p:cNvSpPr>
              <p:nvPr/>
            </p:nvSpPr>
            <p:spPr>
              <a:xfrm>
                <a:off x="7505182" y="2242202"/>
                <a:ext cx="3362395" cy="369332"/>
              </a:xfrm>
              <a:prstGeom prst="rect">
                <a:avLst/>
              </a:prstGeom>
              <a:blipFill>
                <a:blip r:embed="rId7"/>
                <a:stretch>
                  <a:fillRect l="-1128" t="-10000" r="-752" b="-26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E227879-8E24-E8DE-C96C-F4D9A7C7675A}"/>
              </a:ext>
            </a:extLst>
          </p:cNvPr>
          <p:cNvPicPr>
            <a:picLocks noChangeAspect="1"/>
          </p:cNvPicPr>
          <p:nvPr/>
        </p:nvPicPr>
        <p:blipFill>
          <a:blip r:embed="rId8"/>
          <a:stretch>
            <a:fillRect/>
          </a:stretch>
        </p:blipFill>
        <p:spPr>
          <a:xfrm>
            <a:off x="1237894" y="1595906"/>
            <a:ext cx="5877918" cy="440843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8A66191-3854-A397-E500-174DA3EDEC08}"/>
                  </a:ext>
                </a:extLst>
              </p:cNvPr>
              <p:cNvSpPr txBox="1"/>
              <p:nvPr/>
            </p:nvSpPr>
            <p:spPr>
              <a:xfrm>
                <a:off x="7505182" y="2637801"/>
                <a:ext cx="4396306" cy="369332"/>
              </a:xfrm>
              <a:prstGeom prst="rect">
                <a:avLst/>
              </a:prstGeom>
              <a:noFill/>
            </p:spPr>
            <p:txBody>
              <a:bodyPr wrap="square" rtlCol="0">
                <a:spAutoFit/>
              </a:bodyPr>
              <a:lstStyle/>
              <a:p>
                <a:r>
                  <a:rPr lang="en-US" dirty="0">
                    <a:ea typeface="Cambria Math" panose="02040503050406030204" pitchFamily="18" charset="0"/>
                  </a:rPr>
                  <a:t>3. Days to halfway elevation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CA" b="0" i="1" smtClean="0">
                        <a:latin typeface="Cambria Math" panose="02040503050406030204" pitchFamily="18" charset="0"/>
                        <a:ea typeface="Cambria Math" panose="02040503050406030204" pitchFamily="18" charset="0"/>
                      </a:rPr>
                      <m:t>)</m:t>
                    </m:r>
                  </m:oMath>
                </a14:m>
                <a:r>
                  <a:rPr lang="en-US" dirty="0">
                    <a:latin typeface="Helvetica" pitchFamily="2" charset="0"/>
                  </a:rPr>
                  <a:t>= 180.00</a:t>
                </a:r>
              </a:p>
            </p:txBody>
          </p:sp>
        </mc:Choice>
        <mc:Fallback xmlns="">
          <p:sp>
            <p:nvSpPr>
              <p:cNvPr id="11" name="TextBox 10">
                <a:extLst>
                  <a:ext uri="{FF2B5EF4-FFF2-40B4-BE49-F238E27FC236}">
                    <a16:creationId xmlns:a16="http://schemas.microsoft.com/office/drawing/2014/main" id="{B8A66191-3854-A397-E500-174DA3EDEC08}"/>
                  </a:ext>
                </a:extLst>
              </p:cNvPr>
              <p:cNvSpPr txBox="1">
                <a:spLocks noRot="1" noChangeAspect="1" noMove="1" noResize="1" noEditPoints="1" noAdjustHandles="1" noChangeArrowheads="1" noChangeShapeType="1" noTextEdit="1"/>
              </p:cNvSpPr>
              <p:nvPr/>
            </p:nvSpPr>
            <p:spPr>
              <a:xfrm>
                <a:off x="7505182" y="2637801"/>
                <a:ext cx="4396306" cy="369332"/>
              </a:xfrm>
              <a:prstGeom prst="rect">
                <a:avLst/>
              </a:prstGeom>
              <a:blipFill>
                <a:blip r:embed="rId9"/>
                <a:stretch>
                  <a:fillRect l="-8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45B34B-2F88-7B51-0B57-DA3D7A4C056A}"/>
                  </a:ext>
                </a:extLst>
              </p:cNvPr>
              <p:cNvSpPr txBox="1"/>
              <p:nvPr/>
            </p:nvSpPr>
            <p:spPr>
              <a:xfrm>
                <a:off x="7505182" y="3064283"/>
                <a:ext cx="4309762"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4. </a:t>
                </a:r>
                <a:r>
                  <a:rPr lang="en-US" dirty="0" err="1">
                    <a:solidFill>
                      <a:srgbClr val="00182D"/>
                    </a:solidFill>
                    <a:ea typeface="Cambria Math" panose="02040503050406030204" pitchFamily="18" charset="0"/>
                  </a:rPr>
                  <a:t>Triquarter</a:t>
                </a:r>
                <a:r>
                  <a:rPr lang="en-US" dirty="0">
                    <a:solidFill>
                      <a:srgbClr val="00182D"/>
                    </a:solidFill>
                    <a:ea typeface="Cambria Math" panose="02040503050406030204" pitchFamily="18" charset="0"/>
                  </a:rPr>
                  <a:t>-halfway delta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𝛾</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 20.00</a:t>
                </a:r>
              </a:p>
            </p:txBody>
          </p:sp>
        </mc:Choice>
        <mc:Fallback xmlns="">
          <p:sp>
            <p:nvSpPr>
              <p:cNvPr id="9" name="TextBox 8">
                <a:extLst>
                  <a:ext uri="{FF2B5EF4-FFF2-40B4-BE49-F238E27FC236}">
                    <a16:creationId xmlns:a16="http://schemas.microsoft.com/office/drawing/2014/main" id="{8945B34B-2F88-7B51-0B57-DA3D7A4C056A}"/>
                  </a:ext>
                </a:extLst>
              </p:cNvPr>
              <p:cNvSpPr txBox="1">
                <a:spLocks noRot="1" noChangeAspect="1" noMove="1" noResize="1" noEditPoints="1" noAdjustHandles="1" noChangeArrowheads="1" noChangeShapeType="1" noTextEdit="1"/>
              </p:cNvSpPr>
              <p:nvPr/>
            </p:nvSpPr>
            <p:spPr>
              <a:xfrm>
                <a:off x="7505182" y="3064283"/>
                <a:ext cx="4309762" cy="369332"/>
              </a:xfrm>
              <a:prstGeom prst="rect">
                <a:avLst/>
              </a:prstGeom>
              <a:blipFill>
                <a:blip r:embed="rId10"/>
                <a:stretch>
                  <a:fillRect l="-880" t="-10000"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F171A371-E6D0-F7AE-A265-DD3659593314}"/>
              </a:ext>
            </a:extLst>
          </p:cNvPr>
          <p:cNvPicPr>
            <a:picLocks noChangeAspect="1"/>
          </p:cNvPicPr>
          <p:nvPr/>
        </p:nvPicPr>
        <p:blipFill>
          <a:blip r:embed="rId11"/>
          <a:stretch>
            <a:fillRect/>
          </a:stretch>
        </p:blipFill>
        <p:spPr>
          <a:xfrm>
            <a:off x="1237893" y="1591695"/>
            <a:ext cx="5877918" cy="4408439"/>
          </a:xfrm>
          <a:prstGeom prst="rect">
            <a:avLst/>
          </a:prstGeom>
        </p:spPr>
      </p:pic>
    </p:spTree>
    <p:extLst>
      <p:ext uri="{BB962C8B-B14F-4D97-AF65-F5344CB8AC3E}">
        <p14:creationId xmlns:p14="http://schemas.microsoft.com/office/powerpoint/2010/main" val="194371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24" name="Picture 23" descr="Rectangle&#10;&#10;Description automatically generated">
            <a:extLst>
              <a:ext uri="{FF2B5EF4-FFF2-40B4-BE49-F238E27FC236}">
                <a16:creationId xmlns:a16="http://schemas.microsoft.com/office/drawing/2014/main" id="{B63736F0-A24D-EDC0-0795-94D37A47DBAA}"/>
              </a:ext>
            </a:extLst>
          </p:cNvPr>
          <p:cNvPicPr>
            <a:picLocks noChangeAspect="1"/>
          </p:cNvPicPr>
          <p:nvPr/>
        </p:nvPicPr>
        <p:blipFill>
          <a:blip r:embed="rId3"/>
          <a:stretch>
            <a:fillRect/>
          </a:stretch>
        </p:blipFill>
        <p:spPr>
          <a:xfrm>
            <a:off x="7301538" y="1225452"/>
            <a:ext cx="2826867" cy="1884578"/>
          </a:xfrm>
          <a:prstGeom prst="rect">
            <a:avLst/>
          </a:prstGeom>
        </p:spPr>
      </p:pic>
      <p:pic>
        <p:nvPicPr>
          <p:cNvPr id="25" name="Picture 24" descr="Rectangle&#10;&#10;Description automatically generated">
            <a:extLst>
              <a:ext uri="{FF2B5EF4-FFF2-40B4-BE49-F238E27FC236}">
                <a16:creationId xmlns:a16="http://schemas.microsoft.com/office/drawing/2014/main" id="{28B5741A-CD2D-E3EC-A407-4CE1CF34FB68}"/>
              </a:ext>
            </a:extLst>
          </p:cNvPr>
          <p:cNvPicPr>
            <a:picLocks noChangeAspect="1"/>
          </p:cNvPicPr>
          <p:nvPr/>
        </p:nvPicPr>
        <p:blipFill>
          <a:blip r:embed="rId3"/>
          <a:stretch>
            <a:fillRect/>
          </a:stretch>
        </p:blipFill>
        <p:spPr>
          <a:xfrm>
            <a:off x="2924488" y="1327416"/>
            <a:ext cx="2826867" cy="1884578"/>
          </a:xfrm>
          <a:prstGeom prst="rect">
            <a:avLst/>
          </a:prstGeom>
        </p:spPr>
      </p:pic>
      <p:sp>
        <p:nvSpPr>
          <p:cNvPr id="26" name="TextBox 25">
            <a:extLst>
              <a:ext uri="{FF2B5EF4-FFF2-40B4-BE49-F238E27FC236}">
                <a16:creationId xmlns:a16="http://schemas.microsoft.com/office/drawing/2014/main" id="{17E3B079-1DFB-39B3-E146-C5E5460A49D6}"/>
              </a:ext>
            </a:extLst>
          </p:cNvPr>
          <p:cNvSpPr txBox="1"/>
          <p:nvPr/>
        </p:nvSpPr>
        <p:spPr>
          <a:xfrm>
            <a:off x="3829630" y="1128453"/>
            <a:ext cx="1314784" cy="400110"/>
          </a:xfrm>
          <a:prstGeom prst="rect">
            <a:avLst/>
          </a:prstGeom>
          <a:noFill/>
        </p:spPr>
        <p:txBody>
          <a:bodyPr wrap="none" rtlCol="0">
            <a:spAutoFit/>
          </a:bodyPr>
          <a:lstStyle/>
          <a:p>
            <a:r>
              <a:rPr lang="en-US" sz="2000" dirty="0">
                <a:latin typeface="Helvetica" pitchFamily="2" charset="0"/>
              </a:rPr>
              <a:t>µ</a:t>
            </a:r>
            <a:r>
              <a:rPr lang="en-US" sz="2000" i="1" dirty="0">
                <a:latin typeface="Helvetica" pitchFamily="2" charset="0"/>
              </a:rPr>
              <a:t> </a:t>
            </a:r>
            <a:r>
              <a:rPr lang="en-US" sz="2000" dirty="0">
                <a:latin typeface="Helvetica" pitchFamily="2" charset="0"/>
              </a:rPr>
              <a:t>(known)</a:t>
            </a:r>
          </a:p>
        </p:txBody>
      </p:sp>
      <p:sp>
        <p:nvSpPr>
          <p:cNvPr id="27" name="TextBox 26">
            <a:extLst>
              <a:ext uri="{FF2B5EF4-FFF2-40B4-BE49-F238E27FC236}">
                <a16:creationId xmlns:a16="http://schemas.microsoft.com/office/drawing/2014/main" id="{2E7A46B3-53A6-077A-9370-AB7E26B7AFC4}"/>
              </a:ext>
            </a:extLst>
          </p:cNvPr>
          <p:cNvSpPr txBox="1"/>
          <p:nvPr/>
        </p:nvSpPr>
        <p:spPr>
          <a:xfrm>
            <a:off x="7972642" y="1019705"/>
            <a:ext cx="1683474" cy="400110"/>
          </a:xfrm>
          <a:prstGeom prst="rect">
            <a:avLst/>
          </a:prstGeom>
          <a:noFill/>
        </p:spPr>
        <p:txBody>
          <a:bodyPr wrap="none" rtlCol="0">
            <a:spAutoFit/>
          </a:bodyPr>
          <a:lstStyle/>
          <a:p>
            <a:r>
              <a:rPr lang="en-US" sz="2000" dirty="0">
                <a:latin typeface="Helvetica" pitchFamily="2" charset="0"/>
              </a:rPr>
              <a:t>µ (estimated)</a:t>
            </a:r>
          </a:p>
        </p:txBody>
      </p:sp>
      <p:sp>
        <p:nvSpPr>
          <p:cNvPr id="28" name="Right Brace 27">
            <a:extLst>
              <a:ext uri="{FF2B5EF4-FFF2-40B4-BE49-F238E27FC236}">
                <a16:creationId xmlns:a16="http://schemas.microsoft.com/office/drawing/2014/main" id="{DC3B5A99-52AE-070C-4037-7A03AFBED44E}"/>
              </a:ext>
            </a:extLst>
          </p:cNvPr>
          <p:cNvSpPr/>
          <p:nvPr/>
        </p:nvSpPr>
        <p:spPr>
          <a:xfrm rot="16200000">
            <a:off x="8441392" y="1209963"/>
            <a:ext cx="265834" cy="496687"/>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solidFill>
                <a:sysClr val="windowText" lastClr="000000"/>
              </a:solidFill>
            </a:endParaRPr>
          </a:p>
        </p:txBody>
      </p:sp>
      <p:cxnSp>
        <p:nvCxnSpPr>
          <p:cNvPr id="29" name="Straight Connector 28">
            <a:extLst>
              <a:ext uri="{FF2B5EF4-FFF2-40B4-BE49-F238E27FC236}">
                <a16:creationId xmlns:a16="http://schemas.microsoft.com/office/drawing/2014/main" id="{1E28DBAA-8681-34C8-197C-696190E64BA0}"/>
              </a:ext>
            </a:extLst>
          </p:cNvPr>
          <p:cNvCxnSpPr>
            <a:cxnSpLocks/>
          </p:cNvCxnSpPr>
          <p:nvPr/>
        </p:nvCxnSpPr>
        <p:spPr>
          <a:xfrm>
            <a:off x="8325965" y="1684327"/>
            <a:ext cx="0" cy="12546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B5E31AD-1652-08EE-CC3B-D277036249D3}"/>
              </a:ext>
            </a:extLst>
          </p:cNvPr>
          <p:cNvSpPr txBox="1"/>
          <p:nvPr/>
        </p:nvSpPr>
        <p:spPr>
          <a:xfrm>
            <a:off x="9725145" y="1320635"/>
            <a:ext cx="1576072" cy="338554"/>
          </a:xfrm>
          <a:prstGeom prst="rect">
            <a:avLst/>
          </a:prstGeom>
          <a:noFill/>
        </p:spPr>
        <p:txBody>
          <a:bodyPr wrap="none" rtlCol="0">
            <a:spAutoFit/>
          </a:bodyPr>
          <a:lstStyle/>
          <a:p>
            <a:r>
              <a:rPr lang="en-US" sz="1600" i="1" dirty="0">
                <a:latin typeface="Helvetica" pitchFamily="2" charset="0"/>
              </a:rPr>
              <a:t>Parameter bias</a:t>
            </a:r>
          </a:p>
        </p:txBody>
      </p:sp>
      <p:cxnSp>
        <p:nvCxnSpPr>
          <p:cNvPr id="35" name="Straight Arrow Connector 34">
            <a:extLst>
              <a:ext uri="{FF2B5EF4-FFF2-40B4-BE49-F238E27FC236}">
                <a16:creationId xmlns:a16="http://schemas.microsoft.com/office/drawing/2014/main" id="{B0D813B4-EA09-A190-8C3E-5665E838D3A2}"/>
              </a:ext>
            </a:extLst>
          </p:cNvPr>
          <p:cNvCxnSpPr>
            <a:cxnSpLocks/>
            <a:stCxn id="34" idx="1"/>
          </p:cNvCxnSpPr>
          <p:nvPr/>
        </p:nvCxnSpPr>
        <p:spPr>
          <a:xfrm flipH="1">
            <a:off x="8843254" y="1489912"/>
            <a:ext cx="8818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E621518-7979-776F-3653-534737189159}"/>
                  </a:ext>
                </a:extLst>
              </p:cNvPr>
              <p:cNvSpPr txBox="1"/>
              <p:nvPr/>
            </p:nvSpPr>
            <p:spPr>
              <a:xfrm>
                <a:off x="8188998" y="3040777"/>
                <a:ext cx="336576"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𝑥</m:t>
                          </m:r>
                        </m:e>
                      </m:acc>
                    </m:oMath>
                  </m:oMathPara>
                </a14:m>
                <a:endParaRPr lang="en-US" sz="2400" dirty="0"/>
              </a:p>
            </p:txBody>
          </p:sp>
        </mc:Choice>
        <mc:Fallback xmlns="">
          <p:sp>
            <p:nvSpPr>
              <p:cNvPr id="36" name="TextBox 35">
                <a:extLst>
                  <a:ext uri="{FF2B5EF4-FFF2-40B4-BE49-F238E27FC236}">
                    <a16:creationId xmlns:a16="http://schemas.microsoft.com/office/drawing/2014/main" id="{5E621518-7979-776F-3653-534737189159}"/>
                  </a:ext>
                </a:extLst>
              </p:cNvPr>
              <p:cNvSpPr txBox="1">
                <a:spLocks noRot="1" noChangeAspect="1" noMove="1" noResize="1" noEditPoints="1" noAdjustHandles="1" noChangeArrowheads="1" noChangeShapeType="1" noTextEdit="1"/>
              </p:cNvSpPr>
              <p:nvPr/>
            </p:nvSpPr>
            <p:spPr>
              <a:xfrm>
                <a:off x="8188998" y="3040777"/>
                <a:ext cx="336576" cy="461665"/>
              </a:xfrm>
              <a:prstGeom prst="rect">
                <a:avLst/>
              </a:prstGeom>
              <a:blipFill>
                <a:blip r:embed="rId4"/>
                <a:stretch>
                  <a:fillRect l="-7143" t="-5405"/>
                </a:stretch>
              </a:blipFill>
            </p:spPr>
            <p:txBody>
              <a:bodyPr/>
              <a:lstStyle/>
              <a:p>
                <a:r>
                  <a:rPr lang="en-US">
                    <a:noFill/>
                  </a:rPr>
                  <a:t> </a:t>
                </a:r>
              </a:p>
            </p:txBody>
          </p:sp>
        </mc:Fallback>
      </mc:AlternateContent>
    </p:spTree>
    <p:extLst>
      <p:ext uri="{BB962C8B-B14F-4D97-AF65-F5344CB8AC3E}">
        <p14:creationId xmlns:p14="http://schemas.microsoft.com/office/powerpoint/2010/main" val="3873288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DCF60E-3C7B-2A7A-8153-7ED825780798}"/>
              </a:ext>
            </a:extLst>
          </p:cNvPr>
          <p:cNvPicPr>
            <a:picLocks noChangeAspect="1"/>
          </p:cNvPicPr>
          <p:nvPr/>
        </p:nvPicPr>
        <p:blipFill>
          <a:blip r:embed="rId3"/>
          <a:stretch>
            <a:fillRect/>
          </a:stretch>
        </p:blipFill>
        <p:spPr>
          <a:xfrm>
            <a:off x="3074092" y="1508392"/>
            <a:ext cx="2765326" cy="2073995"/>
          </a:xfrm>
          <a:prstGeom prst="rect">
            <a:avLst/>
          </a:prstGeom>
        </p:spPr>
      </p:pic>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7E3B079-1DFB-39B3-E146-C5E5460A49D6}"/>
                  </a:ext>
                </a:extLst>
              </p:cNvPr>
              <p:cNvSpPr txBox="1"/>
              <p:nvPr/>
            </p:nvSpPr>
            <p:spPr>
              <a:xfrm>
                <a:off x="3426385" y="1110847"/>
                <a:ext cx="2072490" cy="400110"/>
              </a:xfrm>
              <a:prstGeom prst="rect">
                <a:avLst/>
              </a:prstGeom>
              <a:noFill/>
            </p:spPr>
            <p:txBody>
              <a:bodyPr wrap="none" rtlCol="0">
                <a:spAutoFit/>
              </a:bodyPr>
              <a:lstStyle/>
              <a:p>
                <a14:m>
                  <m:oMath xmlns:m="http://schemas.openxmlformats.org/officeDocument/2006/math">
                    <m:r>
                      <a:rPr lang="en-CA" sz="2000" b="0" i="1" smtClean="0">
                        <a:latin typeface="Cambria Math" panose="02040503050406030204" pitchFamily="18" charset="0"/>
                      </a:rPr>
                      <m:t>𝜃</m:t>
                    </m:r>
                    <m:r>
                      <a:rPr lang="en-CA" sz="2000" b="0" i="1" smtClean="0">
                        <a:latin typeface="Cambria Math" panose="02040503050406030204" pitchFamily="18" charset="0"/>
                      </a:rPr>
                      <m:t>, </m:t>
                    </m:r>
                    <m:r>
                      <a:rPr lang="en-CA" sz="2000" b="0" i="1" smtClean="0">
                        <a:latin typeface="Cambria Math" panose="02040503050406030204" pitchFamily="18" charset="0"/>
                      </a:rPr>
                      <m:t>𝛼</m:t>
                    </m:r>
                    <m:r>
                      <a:rPr lang="en-CA" sz="2000" b="0" i="1" smtClean="0">
                        <a:latin typeface="Cambria Math" panose="02040503050406030204" pitchFamily="18" charset="0"/>
                      </a:rPr>
                      <m:t>, </m:t>
                    </m:r>
                    <m:r>
                      <a:rPr lang="en-CA" sz="2000" b="0" i="1" smtClean="0">
                        <a:latin typeface="Cambria Math" panose="02040503050406030204" pitchFamily="18" charset="0"/>
                      </a:rPr>
                      <m:t>𝛽</m:t>
                    </m:r>
                    <m:r>
                      <a:rPr lang="en-CA" sz="2000" b="0" i="1" smtClean="0">
                        <a:latin typeface="Cambria Math" panose="02040503050406030204" pitchFamily="18" charset="0"/>
                      </a:rPr>
                      <m:t>, </m:t>
                    </m:r>
                    <m:r>
                      <a:rPr lang="en-CA" sz="2000" b="0" i="1" smtClean="0">
                        <a:latin typeface="Cambria Math" panose="02040503050406030204" pitchFamily="18" charset="0"/>
                      </a:rPr>
                      <m:t>𝛾</m:t>
                    </m:r>
                  </m:oMath>
                </a14:m>
                <a:r>
                  <a:rPr lang="en-US" sz="2000" i="1" dirty="0">
                    <a:latin typeface="Helvetica" pitchFamily="2" charset="0"/>
                  </a:rPr>
                  <a:t> </a:t>
                </a:r>
                <a:r>
                  <a:rPr lang="en-US" sz="2000" dirty="0">
                    <a:latin typeface="Helvetica" pitchFamily="2" charset="0"/>
                  </a:rPr>
                  <a:t>(known)</a:t>
                </a:r>
              </a:p>
            </p:txBody>
          </p:sp>
        </mc:Choice>
        <mc:Fallback xmlns="">
          <p:sp>
            <p:nvSpPr>
              <p:cNvPr id="26" name="TextBox 25">
                <a:extLst>
                  <a:ext uri="{FF2B5EF4-FFF2-40B4-BE49-F238E27FC236}">
                    <a16:creationId xmlns:a16="http://schemas.microsoft.com/office/drawing/2014/main" id="{17E3B079-1DFB-39B3-E146-C5E5460A49D6}"/>
                  </a:ext>
                </a:extLst>
              </p:cNvPr>
              <p:cNvSpPr txBox="1">
                <a:spLocks noRot="1" noChangeAspect="1" noMove="1" noResize="1" noEditPoints="1" noAdjustHandles="1" noChangeArrowheads="1" noChangeShapeType="1" noTextEdit="1"/>
              </p:cNvSpPr>
              <p:nvPr/>
            </p:nvSpPr>
            <p:spPr>
              <a:xfrm>
                <a:off x="3426385" y="1110847"/>
                <a:ext cx="2072490" cy="400110"/>
              </a:xfrm>
              <a:prstGeom prst="rect">
                <a:avLst/>
              </a:prstGeom>
              <a:blipFill>
                <a:blip r:embed="rId4"/>
                <a:stretch>
                  <a:fillRect t="-6061" r="-2439"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E7A46B3-53A6-077A-9370-AB7E26B7AFC4}"/>
                  </a:ext>
                </a:extLst>
              </p:cNvPr>
              <p:cNvSpPr txBox="1"/>
              <p:nvPr/>
            </p:nvSpPr>
            <p:spPr>
              <a:xfrm>
                <a:off x="7153961" y="985271"/>
                <a:ext cx="2370649" cy="400110"/>
              </a:xfrm>
              <a:prstGeom prst="rect">
                <a:avLst/>
              </a:prstGeom>
              <a:noFill/>
            </p:spPr>
            <p:txBody>
              <a:bodyPr wrap="none" rtlCol="0">
                <a:spAutoFit/>
              </a:bodyPr>
              <a:lstStyle/>
              <a:p>
                <a14:m>
                  <m:oMath xmlns:m="http://schemas.openxmlformats.org/officeDocument/2006/math">
                    <m:r>
                      <a:rPr lang="en-CA" sz="2000" i="1">
                        <a:latin typeface="Cambria Math" panose="02040503050406030204" pitchFamily="18" charset="0"/>
                      </a:rPr>
                      <m:t>𝜃</m:t>
                    </m:r>
                    <m:r>
                      <a:rPr lang="en-CA" sz="2000" i="1">
                        <a:latin typeface="Cambria Math" panose="02040503050406030204" pitchFamily="18" charset="0"/>
                      </a:rPr>
                      <m:t>, </m:t>
                    </m:r>
                    <m:r>
                      <a:rPr lang="en-CA" sz="2000" i="1">
                        <a:latin typeface="Cambria Math" panose="02040503050406030204" pitchFamily="18" charset="0"/>
                      </a:rPr>
                      <m:t>𝛼</m:t>
                    </m:r>
                    <m:r>
                      <a:rPr lang="en-CA" sz="2000" i="1">
                        <a:latin typeface="Cambria Math" panose="02040503050406030204" pitchFamily="18" charset="0"/>
                      </a:rPr>
                      <m:t>, </m:t>
                    </m:r>
                    <m:r>
                      <a:rPr lang="en-CA" sz="2000" i="1">
                        <a:latin typeface="Cambria Math" panose="02040503050406030204" pitchFamily="18" charset="0"/>
                      </a:rPr>
                      <m:t>𝛽</m:t>
                    </m:r>
                    <m:r>
                      <a:rPr lang="en-CA" sz="2000" i="1">
                        <a:latin typeface="Cambria Math" panose="02040503050406030204" pitchFamily="18" charset="0"/>
                      </a:rPr>
                      <m:t>, </m:t>
                    </m:r>
                    <m:r>
                      <a:rPr lang="en-CA" sz="2000" i="1">
                        <a:latin typeface="Cambria Math" panose="02040503050406030204" pitchFamily="18" charset="0"/>
                      </a:rPr>
                      <m:t>𝛾</m:t>
                    </m:r>
                  </m:oMath>
                </a14:m>
                <a:r>
                  <a:rPr lang="en-US" sz="2000" dirty="0">
                    <a:latin typeface="Helvetica" pitchFamily="2" charset="0"/>
                  </a:rPr>
                  <a:t>(estimated)</a:t>
                </a:r>
              </a:p>
            </p:txBody>
          </p:sp>
        </mc:Choice>
        <mc:Fallback xmlns="">
          <p:sp>
            <p:nvSpPr>
              <p:cNvPr id="27" name="TextBox 26">
                <a:extLst>
                  <a:ext uri="{FF2B5EF4-FFF2-40B4-BE49-F238E27FC236}">
                    <a16:creationId xmlns:a16="http://schemas.microsoft.com/office/drawing/2014/main" id="{2E7A46B3-53A6-077A-9370-AB7E26B7AFC4}"/>
                  </a:ext>
                </a:extLst>
              </p:cNvPr>
              <p:cNvSpPr txBox="1">
                <a:spLocks noRot="1" noChangeAspect="1" noMove="1" noResize="1" noEditPoints="1" noAdjustHandles="1" noChangeArrowheads="1" noChangeShapeType="1" noTextEdit="1"/>
              </p:cNvSpPr>
              <p:nvPr/>
            </p:nvSpPr>
            <p:spPr>
              <a:xfrm>
                <a:off x="7153961" y="985271"/>
                <a:ext cx="2370649" cy="400110"/>
              </a:xfrm>
              <a:prstGeom prst="rect">
                <a:avLst/>
              </a:prstGeom>
              <a:blipFill>
                <a:blip r:embed="rId5"/>
                <a:stretch>
                  <a:fillRect t="-6250" r="-2139" b="-3125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2380EAA-BF6D-F0D9-8BF6-C36B568F01FE}"/>
              </a:ext>
            </a:extLst>
          </p:cNvPr>
          <p:cNvPicPr>
            <a:picLocks noChangeAspect="1"/>
          </p:cNvPicPr>
          <p:nvPr/>
        </p:nvPicPr>
        <p:blipFill>
          <a:blip r:embed="rId6"/>
          <a:stretch>
            <a:fillRect/>
          </a:stretch>
        </p:blipFill>
        <p:spPr>
          <a:xfrm>
            <a:off x="3085844" y="1531161"/>
            <a:ext cx="2753573" cy="2065179"/>
          </a:xfrm>
          <a:prstGeom prst="rect">
            <a:avLst/>
          </a:prstGeom>
        </p:spPr>
      </p:pic>
      <p:pic>
        <p:nvPicPr>
          <p:cNvPr id="7" name="Picture 6">
            <a:extLst>
              <a:ext uri="{FF2B5EF4-FFF2-40B4-BE49-F238E27FC236}">
                <a16:creationId xmlns:a16="http://schemas.microsoft.com/office/drawing/2014/main" id="{1A5CDA24-5011-F209-AD4F-470C81266D7E}"/>
              </a:ext>
            </a:extLst>
          </p:cNvPr>
          <p:cNvPicPr>
            <a:picLocks noChangeAspect="1"/>
          </p:cNvPicPr>
          <p:nvPr/>
        </p:nvPicPr>
        <p:blipFill>
          <a:blip r:embed="rId3"/>
          <a:stretch>
            <a:fillRect/>
          </a:stretch>
        </p:blipFill>
        <p:spPr>
          <a:xfrm>
            <a:off x="7006463" y="1376565"/>
            <a:ext cx="2765326" cy="2073995"/>
          </a:xfrm>
          <a:prstGeom prst="rect">
            <a:avLst/>
          </a:prstGeom>
        </p:spPr>
      </p:pic>
      <p:pic>
        <p:nvPicPr>
          <p:cNvPr id="8" name="Picture 7">
            <a:extLst>
              <a:ext uri="{FF2B5EF4-FFF2-40B4-BE49-F238E27FC236}">
                <a16:creationId xmlns:a16="http://schemas.microsoft.com/office/drawing/2014/main" id="{1ECCEA17-22C7-5842-84CF-09AA48B1C008}"/>
              </a:ext>
            </a:extLst>
          </p:cNvPr>
          <p:cNvPicPr>
            <a:picLocks noChangeAspect="1"/>
          </p:cNvPicPr>
          <p:nvPr/>
        </p:nvPicPr>
        <p:blipFill>
          <a:blip r:embed="rId6"/>
          <a:stretch>
            <a:fillRect/>
          </a:stretch>
        </p:blipFill>
        <p:spPr>
          <a:xfrm>
            <a:off x="7006462" y="1373890"/>
            <a:ext cx="2871186" cy="2153389"/>
          </a:xfrm>
          <a:prstGeom prst="rect">
            <a:avLst/>
          </a:prstGeom>
        </p:spPr>
      </p:pic>
    </p:spTree>
    <p:extLst>
      <p:ext uri="{BB962C8B-B14F-4D97-AF65-F5344CB8AC3E}">
        <p14:creationId xmlns:p14="http://schemas.microsoft.com/office/powerpoint/2010/main" val="2818084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spTree>
    <p:extLst>
      <p:ext uri="{BB962C8B-B14F-4D97-AF65-F5344CB8AC3E}">
        <p14:creationId xmlns:p14="http://schemas.microsoft.com/office/powerpoint/2010/main" val="3482678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pic>
        <p:nvPicPr>
          <p:cNvPr id="5" name="Picture 4">
            <a:extLst>
              <a:ext uri="{FF2B5EF4-FFF2-40B4-BE49-F238E27FC236}">
                <a16:creationId xmlns:a16="http://schemas.microsoft.com/office/drawing/2014/main" id="{1D8E9227-CAA4-A37A-E05E-DFE4C32F6A83}"/>
              </a:ext>
            </a:extLst>
          </p:cNvPr>
          <p:cNvPicPr>
            <a:picLocks noChangeAspect="1"/>
          </p:cNvPicPr>
          <p:nvPr/>
        </p:nvPicPr>
        <p:blipFill>
          <a:blip r:embed="rId6"/>
          <a:stretch>
            <a:fillRect/>
          </a:stretch>
        </p:blipFill>
        <p:spPr>
          <a:xfrm>
            <a:off x="1296181" y="1643833"/>
            <a:ext cx="5819633" cy="4364724"/>
          </a:xfrm>
          <a:prstGeom prst="rect">
            <a:avLst/>
          </a:prstGeom>
        </p:spPr>
      </p:pic>
    </p:spTree>
    <p:extLst>
      <p:ext uri="{BB962C8B-B14F-4D97-AF65-F5344CB8AC3E}">
        <p14:creationId xmlns:p14="http://schemas.microsoft.com/office/powerpoint/2010/main" val="2040168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sp>
        <p:nvSpPr>
          <p:cNvPr id="8" name="TextBox 7">
            <a:extLst>
              <a:ext uri="{FF2B5EF4-FFF2-40B4-BE49-F238E27FC236}">
                <a16:creationId xmlns:a16="http://schemas.microsoft.com/office/drawing/2014/main" id="{9C789ED7-47E0-B14B-1F6D-6404AD4B5A61}"/>
              </a:ext>
            </a:extLst>
          </p:cNvPr>
          <p:cNvSpPr txBox="1"/>
          <p:nvPr/>
        </p:nvSpPr>
        <p:spPr>
          <a:xfrm>
            <a:off x="5785656" y="536363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pic>
        <p:nvPicPr>
          <p:cNvPr id="6" name="Picture 5" descr="Diagram, schematic&#10;&#10;Description automatically generated">
            <a:extLst>
              <a:ext uri="{FF2B5EF4-FFF2-40B4-BE49-F238E27FC236}">
                <a16:creationId xmlns:a16="http://schemas.microsoft.com/office/drawing/2014/main" id="{01B80F0F-0B92-D3AF-A958-02D4522D3BC6}"/>
              </a:ext>
            </a:extLst>
          </p:cNvPr>
          <p:cNvPicPr>
            <a:picLocks noChangeAspect="1"/>
          </p:cNvPicPr>
          <p:nvPr/>
        </p:nvPicPr>
        <p:blipFill>
          <a:blip r:embed="rId2"/>
          <a:stretch>
            <a:fillRect/>
          </a:stretch>
        </p:blipFill>
        <p:spPr>
          <a:xfrm>
            <a:off x="2026023" y="1925249"/>
            <a:ext cx="6347011" cy="3800718"/>
          </a:xfrm>
          <a:prstGeom prst="rect">
            <a:avLst/>
          </a:prstGeom>
        </p:spPr>
      </p:pic>
      <p:sp>
        <p:nvSpPr>
          <p:cNvPr id="9" name="TextBox 8">
            <a:extLst>
              <a:ext uri="{FF2B5EF4-FFF2-40B4-BE49-F238E27FC236}">
                <a16:creationId xmlns:a16="http://schemas.microsoft.com/office/drawing/2014/main" id="{C3AD23B7-A0F3-473A-C522-20BDDC681B1A}"/>
              </a:ext>
            </a:extLst>
          </p:cNvPr>
          <p:cNvSpPr txBox="1"/>
          <p:nvPr/>
        </p:nvSpPr>
        <p:spPr>
          <a:xfrm>
            <a:off x="3779709" y="2895159"/>
            <a:ext cx="261610"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15849CBC-4864-BF3B-9248-AAFC63D5D577}"/>
              </a:ext>
            </a:extLst>
          </p:cNvPr>
          <p:cNvSpPr txBox="1"/>
          <p:nvPr/>
        </p:nvSpPr>
        <p:spPr>
          <a:xfrm>
            <a:off x="3779709" y="4310563"/>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F5B448BD-498B-0422-B289-421DFEA0BBB5}"/>
              </a:ext>
            </a:extLst>
          </p:cNvPr>
          <p:cNvSpPr txBox="1"/>
          <p:nvPr/>
        </p:nvSpPr>
        <p:spPr>
          <a:xfrm>
            <a:off x="6406339" y="4310563"/>
            <a:ext cx="319318"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6DFE856D-8E4F-1FE6-569D-4BE1F12B0E12}"/>
              </a:ext>
            </a:extLst>
          </p:cNvPr>
          <p:cNvSpPr txBox="1"/>
          <p:nvPr/>
        </p:nvSpPr>
        <p:spPr>
          <a:xfrm>
            <a:off x="6465207" y="2895159"/>
            <a:ext cx="261610"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F464ABDB-4797-F8FD-013A-6A56F9900FD8}"/>
              </a:ext>
            </a:extLst>
          </p:cNvPr>
          <p:cNvSpPr/>
          <p:nvPr/>
        </p:nvSpPr>
        <p:spPr>
          <a:xfrm>
            <a:off x="3779709" y="1942494"/>
            <a:ext cx="2945948" cy="3622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34160355-8D46-B413-C05A-4D8C1446C8F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19289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pic>
        <p:nvPicPr>
          <p:cNvPr id="6" name="Picture 5">
            <a:extLst>
              <a:ext uri="{FF2B5EF4-FFF2-40B4-BE49-F238E27FC236}">
                <a16:creationId xmlns:a16="http://schemas.microsoft.com/office/drawing/2014/main" id="{D9518A6C-F118-60F6-0503-BD01D89B3EA2}"/>
              </a:ext>
            </a:extLst>
          </p:cNvPr>
          <p:cNvPicPr>
            <a:picLocks noChangeAspect="1"/>
          </p:cNvPicPr>
          <p:nvPr/>
        </p:nvPicPr>
        <p:blipFill>
          <a:blip r:embed="rId6"/>
          <a:stretch>
            <a:fillRect/>
          </a:stretch>
        </p:blipFill>
        <p:spPr>
          <a:xfrm>
            <a:off x="1296182" y="1643830"/>
            <a:ext cx="5819632" cy="4364724"/>
          </a:xfrm>
          <a:prstGeom prst="rect">
            <a:avLst/>
          </a:prstGeom>
        </p:spPr>
      </p:pic>
    </p:spTree>
    <p:extLst>
      <p:ext uri="{BB962C8B-B14F-4D97-AF65-F5344CB8AC3E}">
        <p14:creationId xmlns:p14="http://schemas.microsoft.com/office/powerpoint/2010/main" val="120803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pic>
        <p:nvPicPr>
          <p:cNvPr id="5" name="Picture 4">
            <a:extLst>
              <a:ext uri="{FF2B5EF4-FFF2-40B4-BE49-F238E27FC236}">
                <a16:creationId xmlns:a16="http://schemas.microsoft.com/office/drawing/2014/main" id="{E027377F-D9EC-66B3-7B8E-8BCB4A0AB402}"/>
              </a:ext>
            </a:extLst>
          </p:cNvPr>
          <p:cNvPicPr>
            <a:picLocks noChangeAspect="1"/>
          </p:cNvPicPr>
          <p:nvPr/>
        </p:nvPicPr>
        <p:blipFill>
          <a:blip r:embed="rId6"/>
          <a:stretch>
            <a:fillRect/>
          </a:stretch>
        </p:blipFill>
        <p:spPr>
          <a:xfrm>
            <a:off x="1296182" y="1643832"/>
            <a:ext cx="5819632" cy="4364724"/>
          </a:xfrm>
          <a:prstGeom prst="rect">
            <a:avLst/>
          </a:prstGeom>
        </p:spPr>
      </p:pic>
    </p:spTree>
    <p:extLst>
      <p:ext uri="{BB962C8B-B14F-4D97-AF65-F5344CB8AC3E}">
        <p14:creationId xmlns:p14="http://schemas.microsoft.com/office/powerpoint/2010/main" val="378339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pic>
        <p:nvPicPr>
          <p:cNvPr id="5" name="Picture 4">
            <a:extLst>
              <a:ext uri="{FF2B5EF4-FFF2-40B4-BE49-F238E27FC236}">
                <a16:creationId xmlns:a16="http://schemas.microsoft.com/office/drawing/2014/main" id="{E027377F-D9EC-66B3-7B8E-8BCB4A0AB402}"/>
              </a:ext>
            </a:extLst>
          </p:cNvPr>
          <p:cNvPicPr>
            <a:picLocks noChangeAspect="1"/>
          </p:cNvPicPr>
          <p:nvPr/>
        </p:nvPicPr>
        <p:blipFill>
          <a:blip r:embed="rId6"/>
          <a:stretch>
            <a:fillRect/>
          </a:stretch>
        </p:blipFill>
        <p:spPr>
          <a:xfrm>
            <a:off x="1296182" y="1643832"/>
            <a:ext cx="5819632" cy="4364724"/>
          </a:xfrm>
          <a:prstGeom prst="rect">
            <a:avLst/>
          </a:prstGeom>
        </p:spPr>
      </p:pic>
      <p:pic>
        <p:nvPicPr>
          <p:cNvPr id="6" name="Picture 5">
            <a:extLst>
              <a:ext uri="{FF2B5EF4-FFF2-40B4-BE49-F238E27FC236}">
                <a16:creationId xmlns:a16="http://schemas.microsoft.com/office/drawing/2014/main" id="{AC6C6E49-6E20-D617-3FED-B5D513B10012}"/>
              </a:ext>
            </a:extLst>
          </p:cNvPr>
          <p:cNvPicPr>
            <a:picLocks noChangeAspect="1"/>
          </p:cNvPicPr>
          <p:nvPr/>
        </p:nvPicPr>
        <p:blipFill>
          <a:blip r:embed="rId7"/>
          <a:stretch>
            <a:fillRect/>
          </a:stretch>
        </p:blipFill>
        <p:spPr>
          <a:xfrm>
            <a:off x="1296179" y="1643830"/>
            <a:ext cx="5819636" cy="4364727"/>
          </a:xfrm>
          <a:prstGeom prst="rect">
            <a:avLst/>
          </a:prstGeom>
        </p:spPr>
      </p:pic>
    </p:spTree>
    <p:extLst>
      <p:ext uri="{BB962C8B-B14F-4D97-AF65-F5344CB8AC3E}">
        <p14:creationId xmlns:p14="http://schemas.microsoft.com/office/powerpoint/2010/main" val="3635544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DBEAB-D979-22CC-C5F6-630BF3E9E1D3}"/>
              </a:ext>
            </a:extLst>
          </p:cNvPr>
          <p:cNvPicPr>
            <a:picLocks noChangeAspect="1"/>
          </p:cNvPicPr>
          <p:nvPr/>
        </p:nvPicPr>
        <p:blipFill>
          <a:blip r:embed="rId3"/>
          <a:stretch>
            <a:fillRect/>
          </a:stretch>
        </p:blipFill>
        <p:spPr>
          <a:xfrm>
            <a:off x="1296181" y="1643831"/>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7" name="Picture 6">
            <a:extLst>
              <a:ext uri="{FF2B5EF4-FFF2-40B4-BE49-F238E27FC236}">
                <a16:creationId xmlns:a16="http://schemas.microsoft.com/office/drawing/2014/main" id="{45BC8546-34BE-1A26-2D29-7C0707DBCBD4}"/>
              </a:ext>
            </a:extLst>
          </p:cNvPr>
          <p:cNvPicPr>
            <a:picLocks noChangeAspect="1"/>
          </p:cNvPicPr>
          <p:nvPr/>
        </p:nvPicPr>
        <p:blipFill>
          <a:blip r:embed="rId4"/>
          <a:stretch>
            <a:fillRect/>
          </a:stretch>
        </p:blipFill>
        <p:spPr>
          <a:xfrm>
            <a:off x="1296181" y="1615256"/>
            <a:ext cx="5819633" cy="4364725"/>
          </a:xfrm>
          <a:prstGeom prst="rect">
            <a:avLst/>
          </a:prstGeom>
        </p:spPr>
      </p:pic>
      <p:pic>
        <p:nvPicPr>
          <p:cNvPr id="4" name="Picture 3">
            <a:extLst>
              <a:ext uri="{FF2B5EF4-FFF2-40B4-BE49-F238E27FC236}">
                <a16:creationId xmlns:a16="http://schemas.microsoft.com/office/drawing/2014/main" id="{F6002BCD-C298-1766-BC4D-3196D518CF2F}"/>
              </a:ext>
            </a:extLst>
          </p:cNvPr>
          <p:cNvPicPr>
            <a:picLocks noChangeAspect="1"/>
          </p:cNvPicPr>
          <p:nvPr/>
        </p:nvPicPr>
        <p:blipFill>
          <a:blip r:embed="rId5"/>
          <a:stretch>
            <a:fillRect/>
          </a:stretch>
        </p:blipFill>
        <p:spPr>
          <a:xfrm>
            <a:off x="1296181" y="1643833"/>
            <a:ext cx="5819633" cy="4364724"/>
          </a:xfrm>
          <a:prstGeom prst="rect">
            <a:avLst/>
          </a:prstGeom>
        </p:spPr>
      </p:pic>
      <p:pic>
        <p:nvPicPr>
          <p:cNvPr id="9" name="Picture 8">
            <a:extLst>
              <a:ext uri="{FF2B5EF4-FFF2-40B4-BE49-F238E27FC236}">
                <a16:creationId xmlns:a16="http://schemas.microsoft.com/office/drawing/2014/main" id="{8E14C98F-2BA9-996E-C027-39695790F98A}"/>
              </a:ext>
            </a:extLst>
          </p:cNvPr>
          <p:cNvPicPr>
            <a:picLocks noChangeAspect="1"/>
          </p:cNvPicPr>
          <p:nvPr/>
        </p:nvPicPr>
        <p:blipFill>
          <a:blip r:embed="rId6"/>
          <a:stretch>
            <a:fillRect/>
          </a:stretch>
        </p:blipFill>
        <p:spPr>
          <a:xfrm>
            <a:off x="1296180" y="1643831"/>
            <a:ext cx="5819633" cy="4364726"/>
          </a:xfrm>
          <a:prstGeom prst="rect">
            <a:avLst/>
          </a:prstGeom>
        </p:spPr>
      </p:pic>
    </p:spTree>
    <p:extLst>
      <p:ext uri="{BB962C8B-B14F-4D97-AF65-F5344CB8AC3E}">
        <p14:creationId xmlns:p14="http://schemas.microsoft.com/office/powerpoint/2010/main" val="356214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8CF5F4-A8FC-869E-2CBB-F001BFABC264}"/>
              </a:ext>
            </a:extLst>
          </p:cNvPr>
          <p:cNvPicPr>
            <a:picLocks noChangeAspect="1"/>
          </p:cNvPicPr>
          <p:nvPr/>
        </p:nvPicPr>
        <p:blipFill>
          <a:blip r:embed="rId3"/>
          <a:stretch>
            <a:fillRect/>
          </a:stretch>
        </p:blipFill>
        <p:spPr>
          <a:xfrm>
            <a:off x="1296182" y="1615252"/>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4"/>
          <a:stretch>
            <a:fillRect/>
          </a:stretch>
        </p:blipFill>
        <p:spPr>
          <a:xfrm>
            <a:off x="1296181" y="1615252"/>
            <a:ext cx="5819633" cy="436472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2232DC-9D73-12CB-5B1B-48D0E4D35113}"/>
                  </a:ext>
                </a:extLst>
              </p:cNvPr>
              <p:cNvSpPr txBox="1"/>
              <p:nvPr/>
            </p:nvSpPr>
            <p:spPr>
              <a:xfrm>
                <a:off x="7505182" y="4395276"/>
                <a:ext cx="2482090"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0.05</a:t>
                </a:r>
              </a:p>
            </p:txBody>
          </p:sp>
        </mc:Choice>
        <mc:Fallback xmlns="">
          <p:sp>
            <p:nvSpPr>
              <p:cNvPr id="17" name="TextBox 16">
                <a:extLst>
                  <a:ext uri="{FF2B5EF4-FFF2-40B4-BE49-F238E27FC236}">
                    <a16:creationId xmlns:a16="http://schemas.microsoft.com/office/drawing/2014/main" id="{1A2232DC-9D73-12CB-5B1B-48D0E4D35113}"/>
                  </a:ext>
                </a:extLst>
              </p:cNvPr>
              <p:cNvSpPr txBox="1">
                <a:spLocks noRot="1" noChangeAspect="1" noMove="1" noResize="1" noEditPoints="1" noAdjustHandles="1" noChangeArrowheads="1" noChangeShapeType="1" noTextEdit="1"/>
              </p:cNvSpPr>
              <p:nvPr/>
            </p:nvSpPr>
            <p:spPr>
              <a:xfrm>
                <a:off x="7505182" y="4395276"/>
                <a:ext cx="2482090" cy="369332"/>
              </a:xfrm>
              <a:prstGeom prst="rect">
                <a:avLst/>
              </a:prstGeom>
              <a:blipFill>
                <a:blip r:embed="rId9"/>
                <a:stretch>
                  <a:fillRect l="-1523" t="-1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76317C-DB42-A458-81E7-952AA5F3ACB0}"/>
                  </a:ext>
                </a:extLst>
              </p:cNvPr>
              <p:cNvSpPr txBox="1"/>
              <p:nvPr/>
            </p:nvSpPr>
            <p:spPr>
              <a:xfrm>
                <a:off x="7505182" y="4817143"/>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0.05</a:t>
                </a:r>
              </a:p>
            </p:txBody>
          </p:sp>
        </mc:Choice>
        <mc:Fallback xmlns="">
          <p:sp>
            <p:nvSpPr>
              <p:cNvPr id="18" name="TextBox 17">
                <a:extLst>
                  <a:ext uri="{FF2B5EF4-FFF2-40B4-BE49-F238E27FC236}">
                    <a16:creationId xmlns:a16="http://schemas.microsoft.com/office/drawing/2014/main" id="{3476317C-DB42-A458-81E7-952AA5F3ACB0}"/>
                  </a:ext>
                </a:extLst>
              </p:cNvPr>
              <p:cNvSpPr txBox="1">
                <a:spLocks noRot="1" noChangeAspect="1" noMove="1" noResize="1" noEditPoints="1" noAdjustHandles="1" noChangeArrowheads="1" noChangeShapeType="1" noTextEdit="1"/>
              </p:cNvSpPr>
              <p:nvPr/>
            </p:nvSpPr>
            <p:spPr>
              <a:xfrm>
                <a:off x="7505182" y="4817143"/>
                <a:ext cx="3362395" cy="369332"/>
              </a:xfrm>
              <a:prstGeom prst="rect">
                <a:avLst/>
              </a:prstGeom>
              <a:blipFill>
                <a:blip r:embed="rId10"/>
                <a:stretch>
                  <a:fillRect l="-1128" t="-10000" r="-75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5D1B14-AC99-E5AF-C296-B65B6E319CA9}"/>
                  </a:ext>
                </a:extLst>
              </p:cNvPr>
              <p:cNvSpPr txBox="1"/>
              <p:nvPr/>
            </p:nvSpPr>
            <p:spPr>
              <a:xfrm>
                <a:off x="7505182" y="5212742"/>
                <a:ext cx="4396306"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3. Days to halfway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𝛽</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10.00</a:t>
                </a:r>
              </a:p>
            </p:txBody>
          </p:sp>
        </mc:Choice>
        <mc:Fallback xmlns="">
          <p:sp>
            <p:nvSpPr>
              <p:cNvPr id="19" name="TextBox 18">
                <a:extLst>
                  <a:ext uri="{FF2B5EF4-FFF2-40B4-BE49-F238E27FC236}">
                    <a16:creationId xmlns:a16="http://schemas.microsoft.com/office/drawing/2014/main" id="{DC5D1B14-AC99-E5AF-C296-B65B6E319CA9}"/>
                  </a:ext>
                </a:extLst>
              </p:cNvPr>
              <p:cNvSpPr txBox="1">
                <a:spLocks noRot="1" noChangeAspect="1" noMove="1" noResize="1" noEditPoints="1" noAdjustHandles="1" noChangeArrowheads="1" noChangeShapeType="1" noTextEdit="1"/>
              </p:cNvSpPr>
              <p:nvPr/>
            </p:nvSpPr>
            <p:spPr>
              <a:xfrm>
                <a:off x="7505182" y="5212742"/>
                <a:ext cx="4396306" cy="369332"/>
              </a:xfrm>
              <a:prstGeom prst="rect">
                <a:avLst/>
              </a:prstGeom>
              <a:blipFill>
                <a:blip r:embed="rId11"/>
                <a:stretch>
                  <a:fillRect l="-8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2D70D6-F0A9-9B57-2C79-399479C69F26}"/>
                  </a:ext>
                </a:extLst>
              </p:cNvPr>
              <p:cNvSpPr txBox="1"/>
              <p:nvPr/>
            </p:nvSpPr>
            <p:spPr>
              <a:xfrm>
                <a:off x="7505182" y="5639224"/>
                <a:ext cx="4309762"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4. </a:t>
                </a:r>
                <a:r>
                  <a:rPr lang="en-US" dirty="0" err="1">
                    <a:solidFill>
                      <a:srgbClr val="00182D"/>
                    </a:solidFill>
                    <a:ea typeface="Cambria Math" panose="02040503050406030204" pitchFamily="18" charset="0"/>
                  </a:rPr>
                  <a:t>Triquarter</a:t>
                </a:r>
                <a:r>
                  <a:rPr lang="en-US" dirty="0">
                    <a:solidFill>
                      <a:srgbClr val="00182D"/>
                    </a:solidFill>
                    <a:ea typeface="Cambria Math" panose="02040503050406030204" pitchFamily="18" charset="0"/>
                  </a:rPr>
                  <a:t>-halfway delta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𝛾</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 4.00</a:t>
                </a:r>
              </a:p>
            </p:txBody>
          </p:sp>
        </mc:Choice>
        <mc:Fallback xmlns="">
          <p:sp>
            <p:nvSpPr>
              <p:cNvPr id="20" name="TextBox 19">
                <a:extLst>
                  <a:ext uri="{FF2B5EF4-FFF2-40B4-BE49-F238E27FC236}">
                    <a16:creationId xmlns:a16="http://schemas.microsoft.com/office/drawing/2014/main" id="{002D70D6-F0A9-9B57-2C79-399479C69F26}"/>
                  </a:ext>
                </a:extLst>
              </p:cNvPr>
              <p:cNvSpPr txBox="1">
                <a:spLocks noRot="1" noChangeAspect="1" noMove="1" noResize="1" noEditPoints="1" noAdjustHandles="1" noChangeArrowheads="1" noChangeShapeType="1" noTextEdit="1"/>
              </p:cNvSpPr>
              <p:nvPr/>
            </p:nvSpPr>
            <p:spPr>
              <a:xfrm>
                <a:off x="7505182" y="5639224"/>
                <a:ext cx="4309762" cy="369332"/>
              </a:xfrm>
              <a:prstGeom prst="rect">
                <a:avLst/>
              </a:prstGeom>
              <a:blipFill>
                <a:blip r:embed="rId12"/>
                <a:stretch>
                  <a:fillRect l="-880" t="-10000" b="-2333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B27490E-CD7A-D682-4BDE-45B9A5A554C6}"/>
              </a:ext>
            </a:extLst>
          </p:cNvPr>
          <p:cNvSpPr txBox="1"/>
          <p:nvPr/>
        </p:nvSpPr>
        <p:spPr>
          <a:xfrm>
            <a:off x="7286625" y="4061823"/>
            <a:ext cx="3300904" cy="369332"/>
          </a:xfrm>
          <a:prstGeom prst="rect">
            <a:avLst/>
          </a:prstGeom>
          <a:noFill/>
        </p:spPr>
        <p:txBody>
          <a:bodyPr wrap="none" rtlCol="0">
            <a:spAutoFit/>
          </a:bodyPr>
          <a:lstStyle/>
          <a:p>
            <a:r>
              <a:rPr lang="en-US" i="1" dirty="0">
                <a:solidFill>
                  <a:srgbClr val="00182D"/>
                </a:solidFill>
              </a:rPr>
              <a:t>Random effects* (grey curves)</a:t>
            </a:r>
          </a:p>
        </p:txBody>
      </p:sp>
      <p:sp>
        <p:nvSpPr>
          <p:cNvPr id="22" name="Date Placeholder 3">
            <a:extLst>
              <a:ext uri="{FF2B5EF4-FFF2-40B4-BE49-F238E27FC236}">
                <a16:creationId xmlns:a16="http://schemas.microsoft.com/office/drawing/2014/main" id="{BB6B84AB-4F91-8983-4A9B-18D3997C9337}"/>
              </a:ext>
            </a:extLst>
          </p:cNvPr>
          <p:cNvSpPr>
            <a:spLocks noGrp="1"/>
          </p:cNvSpPr>
          <p:nvPr>
            <p:ph type="dt" sz="half" idx="12"/>
          </p:nvPr>
        </p:nvSpPr>
        <p:spPr>
          <a:xfrm>
            <a:off x="9071744" y="6303311"/>
            <a:ext cx="2743200" cy="365125"/>
          </a:xfrm>
        </p:spPr>
        <p:txBody>
          <a:bodyPr/>
          <a:lstStyle/>
          <a:p>
            <a:r>
              <a:rPr lang="en-US" dirty="0"/>
              <a:t>*random effects are given in standard deviation units</a:t>
            </a:r>
          </a:p>
        </p:txBody>
      </p:sp>
      <p:pic>
        <p:nvPicPr>
          <p:cNvPr id="4" name="Picture 3">
            <a:extLst>
              <a:ext uri="{FF2B5EF4-FFF2-40B4-BE49-F238E27FC236}">
                <a16:creationId xmlns:a16="http://schemas.microsoft.com/office/drawing/2014/main" id="{FEA9C593-CF64-4CA8-0AE9-7AED7A544515}"/>
              </a:ext>
            </a:extLst>
          </p:cNvPr>
          <p:cNvPicPr>
            <a:picLocks noChangeAspect="1"/>
          </p:cNvPicPr>
          <p:nvPr/>
        </p:nvPicPr>
        <p:blipFill>
          <a:blip r:embed="rId13"/>
          <a:stretch>
            <a:fillRect/>
          </a:stretch>
        </p:blipFill>
        <p:spPr>
          <a:xfrm>
            <a:off x="1296180" y="1643831"/>
            <a:ext cx="5819633" cy="4364726"/>
          </a:xfrm>
          <a:prstGeom prst="rect">
            <a:avLst/>
          </a:prstGeom>
        </p:spPr>
      </p:pic>
    </p:spTree>
    <p:extLst>
      <p:ext uri="{BB962C8B-B14F-4D97-AF65-F5344CB8AC3E}">
        <p14:creationId xmlns:p14="http://schemas.microsoft.com/office/powerpoint/2010/main" val="4222144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8CF5F4-A8FC-869E-2CBB-F001BFABC264}"/>
              </a:ext>
            </a:extLst>
          </p:cNvPr>
          <p:cNvPicPr>
            <a:picLocks noChangeAspect="1"/>
          </p:cNvPicPr>
          <p:nvPr/>
        </p:nvPicPr>
        <p:blipFill>
          <a:blip r:embed="rId3"/>
          <a:stretch>
            <a:fillRect/>
          </a:stretch>
        </p:blipFill>
        <p:spPr>
          <a:xfrm>
            <a:off x="1296182" y="1615252"/>
            <a:ext cx="5819633" cy="4364725"/>
          </a:xfrm>
          <a:prstGeom prst="rect">
            <a:avLst/>
          </a:prstGeom>
        </p:spPr>
      </p:pic>
      <p:sp>
        <p:nvSpPr>
          <p:cNvPr id="2" name="Title 1">
            <a:extLst>
              <a:ext uri="{FF2B5EF4-FFF2-40B4-BE49-F238E27FC236}">
                <a16:creationId xmlns:a16="http://schemas.microsoft.com/office/drawing/2014/main" id="{C5AD5920-3AA3-E904-B31E-7D6E89492DFC}"/>
              </a:ext>
            </a:extLst>
          </p:cNvPr>
          <p:cNvSpPr>
            <a:spLocks noGrp="1"/>
          </p:cNvSpPr>
          <p:nvPr>
            <p:ph type="title"/>
          </p:nvPr>
        </p:nvSpPr>
        <p:spPr>
          <a:xfrm>
            <a:off x="820800" y="484556"/>
            <a:ext cx="8773576" cy="682010"/>
          </a:xfrm>
        </p:spPr>
        <p:txBody>
          <a:bodyPr>
            <a:normAutofit/>
          </a:bodyPr>
          <a:lstStyle/>
          <a:p>
            <a:r>
              <a:rPr lang="en-US" dirty="0"/>
              <a:t>The Monte Carlo method: Population definition</a:t>
            </a:r>
          </a:p>
        </p:txBody>
      </p:sp>
      <p:sp>
        <p:nvSpPr>
          <p:cNvPr id="3" name="Footer Placeholder 2">
            <a:extLst>
              <a:ext uri="{FF2B5EF4-FFF2-40B4-BE49-F238E27FC236}">
                <a16:creationId xmlns:a16="http://schemas.microsoft.com/office/drawing/2014/main" id="{73881A8F-D20B-C053-FB3F-E882C5D0330C}"/>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33730DE0-3B3B-531E-AD88-E32CACAABF69}"/>
              </a:ext>
            </a:extLst>
          </p:cNvPr>
          <p:cNvPicPr>
            <a:picLocks noChangeAspect="1"/>
          </p:cNvPicPr>
          <p:nvPr/>
        </p:nvPicPr>
        <p:blipFill>
          <a:blip r:embed="rId4"/>
          <a:stretch>
            <a:fillRect/>
          </a:stretch>
        </p:blipFill>
        <p:spPr>
          <a:xfrm>
            <a:off x="1296181" y="1615252"/>
            <a:ext cx="5819633" cy="43647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044F796-865D-444B-0737-7F70484757C5}"/>
                  </a:ext>
                </a:extLst>
              </p:cNvPr>
              <p:cNvSpPr txBox="1"/>
              <p:nvPr/>
            </p:nvSpPr>
            <p:spPr>
              <a:xfrm>
                <a:off x="7505182" y="1820335"/>
                <a:ext cx="2392322"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3.00</a:t>
                </a:r>
              </a:p>
            </p:txBody>
          </p:sp>
        </mc:Choice>
        <mc:Fallback xmlns="">
          <p:sp>
            <p:nvSpPr>
              <p:cNvPr id="8" name="TextBox 7">
                <a:extLst>
                  <a:ext uri="{FF2B5EF4-FFF2-40B4-BE49-F238E27FC236}">
                    <a16:creationId xmlns:a16="http://schemas.microsoft.com/office/drawing/2014/main" id="{6044F796-865D-444B-0737-7F70484757C5}"/>
                  </a:ext>
                </a:extLst>
              </p:cNvPr>
              <p:cNvSpPr txBox="1">
                <a:spLocks noRot="1" noChangeAspect="1" noMove="1" noResize="1" noEditPoints="1" noAdjustHandles="1" noChangeArrowheads="1" noChangeShapeType="1" noTextEdit="1"/>
              </p:cNvSpPr>
              <p:nvPr/>
            </p:nvSpPr>
            <p:spPr>
              <a:xfrm>
                <a:off x="7505182" y="1820335"/>
                <a:ext cx="2392322" cy="369332"/>
              </a:xfrm>
              <a:prstGeom prst="rect">
                <a:avLst/>
              </a:prstGeom>
              <a:blipFill>
                <a:blip r:embed="rId5"/>
                <a:stretch>
                  <a:fillRect l="-1579" t="-10000" r="-105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1F83C9-958E-989F-914F-39D7516726F6}"/>
                  </a:ext>
                </a:extLst>
              </p:cNvPr>
              <p:cNvSpPr txBox="1"/>
              <p:nvPr/>
            </p:nvSpPr>
            <p:spPr>
              <a:xfrm>
                <a:off x="7505182" y="2242202"/>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3.32</a:t>
                </a:r>
              </a:p>
            </p:txBody>
          </p:sp>
        </mc:Choice>
        <mc:Fallback xmlns="">
          <p:sp>
            <p:nvSpPr>
              <p:cNvPr id="9" name="TextBox 8">
                <a:extLst>
                  <a:ext uri="{FF2B5EF4-FFF2-40B4-BE49-F238E27FC236}">
                    <a16:creationId xmlns:a16="http://schemas.microsoft.com/office/drawing/2014/main" id="{E31F83C9-958E-989F-914F-39D7516726F6}"/>
                  </a:ext>
                </a:extLst>
              </p:cNvPr>
              <p:cNvSpPr txBox="1">
                <a:spLocks noRot="1" noChangeAspect="1" noMove="1" noResize="1" noEditPoints="1" noAdjustHandles="1" noChangeArrowheads="1" noChangeShapeType="1" noTextEdit="1"/>
              </p:cNvSpPr>
              <p:nvPr/>
            </p:nvSpPr>
            <p:spPr>
              <a:xfrm>
                <a:off x="7505182" y="2242202"/>
                <a:ext cx="3362395" cy="369332"/>
              </a:xfrm>
              <a:prstGeom prst="rect">
                <a:avLst/>
              </a:prstGeom>
              <a:blipFill>
                <a:blip r:embed="rId6"/>
                <a:stretch>
                  <a:fillRect l="-1128" t="-10000" r="-75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EF84ACD-7EC7-6948-9B3A-DE311954657D}"/>
                  </a:ext>
                </a:extLst>
              </p:cNvPr>
              <p:cNvSpPr txBox="1"/>
              <p:nvPr/>
            </p:nvSpPr>
            <p:spPr>
              <a:xfrm>
                <a:off x="7505182" y="2637801"/>
                <a:ext cx="4396306" cy="369332"/>
              </a:xfrm>
              <a:prstGeom prst="rect">
                <a:avLst/>
              </a:prstGeom>
              <a:noFill/>
            </p:spPr>
            <p:txBody>
              <a:bodyPr wrap="square" rtlCol="0">
                <a:spAutoFit/>
              </a:bodyPr>
              <a:lstStyle/>
              <a:p>
                <a:r>
                  <a:rPr lang="en-US" dirty="0">
                    <a:ea typeface="Cambria Math" panose="02040503050406030204" pitchFamily="18" charset="0"/>
                  </a:rPr>
                  <a:t>3. Days to halfway elevation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CA" b="0" i="1" smtClean="0">
                        <a:latin typeface="Cambria Math" panose="02040503050406030204" pitchFamily="18" charset="0"/>
                        <a:ea typeface="Cambria Math" panose="02040503050406030204" pitchFamily="18" charset="0"/>
                      </a:rPr>
                      <m:t>)</m:t>
                    </m:r>
                  </m:oMath>
                </a14:m>
                <a:r>
                  <a:rPr lang="en-US" dirty="0">
                    <a:latin typeface="Helvetica" pitchFamily="2" charset="0"/>
                  </a:rPr>
                  <a:t>= 180.00</a:t>
                </a:r>
              </a:p>
            </p:txBody>
          </p:sp>
        </mc:Choice>
        <mc:Fallback xmlns="">
          <p:sp>
            <p:nvSpPr>
              <p:cNvPr id="10" name="TextBox 9">
                <a:extLst>
                  <a:ext uri="{FF2B5EF4-FFF2-40B4-BE49-F238E27FC236}">
                    <a16:creationId xmlns:a16="http://schemas.microsoft.com/office/drawing/2014/main" id="{9EF84ACD-7EC7-6948-9B3A-DE311954657D}"/>
                  </a:ext>
                </a:extLst>
              </p:cNvPr>
              <p:cNvSpPr txBox="1">
                <a:spLocks noRot="1" noChangeAspect="1" noMove="1" noResize="1" noEditPoints="1" noAdjustHandles="1" noChangeArrowheads="1" noChangeShapeType="1" noTextEdit="1"/>
              </p:cNvSpPr>
              <p:nvPr/>
            </p:nvSpPr>
            <p:spPr>
              <a:xfrm>
                <a:off x="7505182" y="2637801"/>
                <a:ext cx="4396306" cy="369332"/>
              </a:xfrm>
              <a:prstGeom prst="rect">
                <a:avLst/>
              </a:prstGeom>
              <a:blipFill>
                <a:blip r:embed="rId7"/>
                <a:stretch>
                  <a:fillRect l="-8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05354B-320E-2060-74BB-DF765A2DE86F}"/>
                  </a:ext>
                </a:extLst>
              </p:cNvPr>
              <p:cNvSpPr txBox="1"/>
              <p:nvPr/>
            </p:nvSpPr>
            <p:spPr>
              <a:xfrm>
                <a:off x="7505182" y="3064283"/>
                <a:ext cx="4309762"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4. </a:t>
                </a:r>
                <a:r>
                  <a:rPr lang="en-US" dirty="0" err="1">
                    <a:solidFill>
                      <a:srgbClr val="00182D"/>
                    </a:solidFill>
                    <a:ea typeface="Cambria Math" panose="02040503050406030204" pitchFamily="18" charset="0"/>
                  </a:rPr>
                  <a:t>Triquarter</a:t>
                </a:r>
                <a:r>
                  <a:rPr lang="en-US" dirty="0">
                    <a:solidFill>
                      <a:srgbClr val="00182D"/>
                    </a:solidFill>
                    <a:ea typeface="Cambria Math" panose="02040503050406030204" pitchFamily="18" charset="0"/>
                  </a:rPr>
                  <a:t>-halfway delta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𝛾</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 20.00</a:t>
                </a:r>
              </a:p>
            </p:txBody>
          </p:sp>
        </mc:Choice>
        <mc:Fallback xmlns="">
          <p:sp>
            <p:nvSpPr>
              <p:cNvPr id="11" name="TextBox 10">
                <a:extLst>
                  <a:ext uri="{FF2B5EF4-FFF2-40B4-BE49-F238E27FC236}">
                    <a16:creationId xmlns:a16="http://schemas.microsoft.com/office/drawing/2014/main" id="{8905354B-320E-2060-74BB-DF765A2DE86F}"/>
                  </a:ext>
                </a:extLst>
              </p:cNvPr>
              <p:cNvSpPr txBox="1">
                <a:spLocks noRot="1" noChangeAspect="1" noMove="1" noResize="1" noEditPoints="1" noAdjustHandles="1" noChangeArrowheads="1" noChangeShapeType="1" noTextEdit="1"/>
              </p:cNvSpPr>
              <p:nvPr/>
            </p:nvSpPr>
            <p:spPr>
              <a:xfrm>
                <a:off x="7505182" y="3064283"/>
                <a:ext cx="4309762" cy="369332"/>
              </a:xfrm>
              <a:prstGeom prst="rect">
                <a:avLst/>
              </a:prstGeom>
              <a:blipFill>
                <a:blip r:embed="rId8"/>
                <a:stretch>
                  <a:fillRect l="-880"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2232DC-9D73-12CB-5B1B-48D0E4D35113}"/>
                  </a:ext>
                </a:extLst>
              </p:cNvPr>
              <p:cNvSpPr txBox="1"/>
              <p:nvPr/>
            </p:nvSpPr>
            <p:spPr>
              <a:xfrm>
                <a:off x="7505182" y="4395276"/>
                <a:ext cx="2482090" cy="369332"/>
              </a:xfrm>
              <a:prstGeom prst="rect">
                <a:avLst/>
              </a:prstGeom>
              <a:noFill/>
            </p:spPr>
            <p:txBody>
              <a:bodyPr wrap="none" rtlCol="0">
                <a:spAutoFit/>
              </a:bodyPr>
              <a:lstStyle/>
              <a:p>
                <a:r>
                  <a:rPr lang="en-US" dirty="0">
                    <a:solidFill>
                      <a:srgbClr val="00182D"/>
                    </a:solidFill>
                    <a:ea typeface="Cambria Math" panose="02040503050406030204" pitchFamily="18" charset="0"/>
                  </a:rPr>
                  <a:t>1. Baseline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𝜃</m:t>
                    </m:r>
                  </m:oMath>
                </a14:m>
                <a:r>
                  <a:rPr lang="en-US" dirty="0">
                    <a:solidFill>
                      <a:srgbClr val="00182D"/>
                    </a:solidFill>
                    <a:latin typeface="Helvetica" pitchFamily="2" charset="0"/>
                  </a:rPr>
                  <a:t>) = 0.05</a:t>
                </a:r>
              </a:p>
            </p:txBody>
          </p:sp>
        </mc:Choice>
        <mc:Fallback xmlns="">
          <p:sp>
            <p:nvSpPr>
              <p:cNvPr id="17" name="TextBox 16">
                <a:extLst>
                  <a:ext uri="{FF2B5EF4-FFF2-40B4-BE49-F238E27FC236}">
                    <a16:creationId xmlns:a16="http://schemas.microsoft.com/office/drawing/2014/main" id="{1A2232DC-9D73-12CB-5B1B-48D0E4D35113}"/>
                  </a:ext>
                </a:extLst>
              </p:cNvPr>
              <p:cNvSpPr txBox="1">
                <a:spLocks noRot="1" noChangeAspect="1" noMove="1" noResize="1" noEditPoints="1" noAdjustHandles="1" noChangeArrowheads="1" noChangeShapeType="1" noTextEdit="1"/>
              </p:cNvSpPr>
              <p:nvPr/>
            </p:nvSpPr>
            <p:spPr>
              <a:xfrm>
                <a:off x="7505182" y="4395276"/>
                <a:ext cx="2482090" cy="369332"/>
              </a:xfrm>
              <a:prstGeom prst="rect">
                <a:avLst/>
              </a:prstGeom>
              <a:blipFill>
                <a:blip r:embed="rId9"/>
                <a:stretch>
                  <a:fillRect l="-1523" t="-1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76317C-DB42-A458-81E7-952AA5F3ACB0}"/>
                  </a:ext>
                </a:extLst>
              </p:cNvPr>
              <p:cNvSpPr txBox="1"/>
              <p:nvPr/>
            </p:nvSpPr>
            <p:spPr>
              <a:xfrm>
                <a:off x="7505182" y="4817143"/>
                <a:ext cx="3362395" cy="369332"/>
              </a:xfrm>
              <a:prstGeom prst="rect">
                <a:avLst/>
              </a:prstGeom>
              <a:noFill/>
            </p:spPr>
            <p:txBody>
              <a:bodyPr wrap="none" rtlCol="0">
                <a:spAutoFit/>
              </a:bodyPr>
              <a:lstStyle/>
              <a:p>
                <a:r>
                  <a:rPr lang="en-US" dirty="0">
                    <a:solidFill>
                      <a:srgbClr val="00182D"/>
                    </a:solidFill>
                    <a:ea typeface="Cambria Math" panose="02040503050406030204" pitchFamily="18" charset="0"/>
                  </a:rPr>
                  <a:t>2. Maximal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𝛼</m:t>
                    </m:r>
                  </m:oMath>
                </a14:m>
                <a:r>
                  <a:rPr lang="en-US" dirty="0">
                    <a:solidFill>
                      <a:srgbClr val="00182D"/>
                    </a:solidFill>
                    <a:latin typeface="Helvetica" pitchFamily="2" charset="0"/>
                  </a:rPr>
                  <a:t>) = 0.05</a:t>
                </a:r>
              </a:p>
            </p:txBody>
          </p:sp>
        </mc:Choice>
        <mc:Fallback xmlns="">
          <p:sp>
            <p:nvSpPr>
              <p:cNvPr id="18" name="TextBox 17">
                <a:extLst>
                  <a:ext uri="{FF2B5EF4-FFF2-40B4-BE49-F238E27FC236}">
                    <a16:creationId xmlns:a16="http://schemas.microsoft.com/office/drawing/2014/main" id="{3476317C-DB42-A458-81E7-952AA5F3ACB0}"/>
                  </a:ext>
                </a:extLst>
              </p:cNvPr>
              <p:cNvSpPr txBox="1">
                <a:spLocks noRot="1" noChangeAspect="1" noMove="1" noResize="1" noEditPoints="1" noAdjustHandles="1" noChangeArrowheads="1" noChangeShapeType="1" noTextEdit="1"/>
              </p:cNvSpPr>
              <p:nvPr/>
            </p:nvSpPr>
            <p:spPr>
              <a:xfrm>
                <a:off x="7505182" y="4817143"/>
                <a:ext cx="3362395" cy="369332"/>
              </a:xfrm>
              <a:prstGeom prst="rect">
                <a:avLst/>
              </a:prstGeom>
              <a:blipFill>
                <a:blip r:embed="rId10"/>
                <a:stretch>
                  <a:fillRect l="-1128" t="-10000" r="-75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5D1B14-AC99-E5AF-C296-B65B6E319CA9}"/>
                  </a:ext>
                </a:extLst>
              </p:cNvPr>
              <p:cNvSpPr txBox="1"/>
              <p:nvPr/>
            </p:nvSpPr>
            <p:spPr>
              <a:xfrm>
                <a:off x="7505182" y="5212742"/>
                <a:ext cx="4396306"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3. Days to halfway elevation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𝛽</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 10.00</a:t>
                </a:r>
              </a:p>
            </p:txBody>
          </p:sp>
        </mc:Choice>
        <mc:Fallback xmlns="">
          <p:sp>
            <p:nvSpPr>
              <p:cNvPr id="19" name="TextBox 18">
                <a:extLst>
                  <a:ext uri="{FF2B5EF4-FFF2-40B4-BE49-F238E27FC236}">
                    <a16:creationId xmlns:a16="http://schemas.microsoft.com/office/drawing/2014/main" id="{DC5D1B14-AC99-E5AF-C296-B65B6E319CA9}"/>
                  </a:ext>
                </a:extLst>
              </p:cNvPr>
              <p:cNvSpPr txBox="1">
                <a:spLocks noRot="1" noChangeAspect="1" noMove="1" noResize="1" noEditPoints="1" noAdjustHandles="1" noChangeArrowheads="1" noChangeShapeType="1" noTextEdit="1"/>
              </p:cNvSpPr>
              <p:nvPr/>
            </p:nvSpPr>
            <p:spPr>
              <a:xfrm>
                <a:off x="7505182" y="5212742"/>
                <a:ext cx="4396306" cy="369332"/>
              </a:xfrm>
              <a:prstGeom prst="rect">
                <a:avLst/>
              </a:prstGeom>
              <a:blipFill>
                <a:blip r:embed="rId11"/>
                <a:stretch>
                  <a:fillRect l="-8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2D70D6-F0A9-9B57-2C79-399479C69F26}"/>
                  </a:ext>
                </a:extLst>
              </p:cNvPr>
              <p:cNvSpPr txBox="1"/>
              <p:nvPr/>
            </p:nvSpPr>
            <p:spPr>
              <a:xfrm>
                <a:off x="7505182" y="5639224"/>
                <a:ext cx="4309762" cy="369332"/>
              </a:xfrm>
              <a:prstGeom prst="rect">
                <a:avLst/>
              </a:prstGeom>
              <a:noFill/>
            </p:spPr>
            <p:txBody>
              <a:bodyPr wrap="square" rtlCol="0">
                <a:spAutoFit/>
              </a:bodyPr>
              <a:lstStyle/>
              <a:p>
                <a:r>
                  <a:rPr lang="en-US" dirty="0">
                    <a:solidFill>
                      <a:srgbClr val="00182D"/>
                    </a:solidFill>
                    <a:ea typeface="Cambria Math" panose="02040503050406030204" pitchFamily="18" charset="0"/>
                  </a:rPr>
                  <a:t>4. </a:t>
                </a:r>
                <a:r>
                  <a:rPr lang="en-US" dirty="0" err="1">
                    <a:solidFill>
                      <a:srgbClr val="00182D"/>
                    </a:solidFill>
                    <a:ea typeface="Cambria Math" panose="02040503050406030204" pitchFamily="18" charset="0"/>
                  </a:rPr>
                  <a:t>Triquarter</a:t>
                </a:r>
                <a:r>
                  <a:rPr lang="en-US" dirty="0">
                    <a:solidFill>
                      <a:srgbClr val="00182D"/>
                    </a:solidFill>
                    <a:ea typeface="Cambria Math" panose="02040503050406030204" pitchFamily="18" charset="0"/>
                  </a:rPr>
                  <a:t>-halfway delta (</a:t>
                </a:r>
                <a14:m>
                  <m:oMath xmlns:m="http://schemas.openxmlformats.org/officeDocument/2006/math">
                    <m:r>
                      <a:rPr lang="en-US" i="1" smtClean="0">
                        <a:solidFill>
                          <a:srgbClr val="00182D"/>
                        </a:solidFill>
                        <a:latin typeface="Cambria Math" panose="02040503050406030204" pitchFamily="18" charset="0"/>
                        <a:ea typeface="Cambria Math" panose="02040503050406030204" pitchFamily="18" charset="0"/>
                      </a:rPr>
                      <m:t>𝛾</m:t>
                    </m:r>
                    <m:r>
                      <a:rPr lang="en-CA" b="0" i="1" smtClean="0">
                        <a:solidFill>
                          <a:srgbClr val="00182D"/>
                        </a:solidFill>
                        <a:latin typeface="Cambria Math" panose="02040503050406030204" pitchFamily="18" charset="0"/>
                        <a:ea typeface="Cambria Math" panose="02040503050406030204" pitchFamily="18" charset="0"/>
                      </a:rPr>
                      <m:t>)</m:t>
                    </m:r>
                  </m:oMath>
                </a14:m>
                <a:r>
                  <a:rPr lang="en-US" dirty="0">
                    <a:solidFill>
                      <a:srgbClr val="00182D"/>
                    </a:solidFill>
                    <a:latin typeface="Helvetica" pitchFamily="2" charset="0"/>
                  </a:rPr>
                  <a:t> = 4.00</a:t>
                </a:r>
              </a:p>
            </p:txBody>
          </p:sp>
        </mc:Choice>
        <mc:Fallback xmlns="">
          <p:sp>
            <p:nvSpPr>
              <p:cNvPr id="20" name="TextBox 19">
                <a:extLst>
                  <a:ext uri="{FF2B5EF4-FFF2-40B4-BE49-F238E27FC236}">
                    <a16:creationId xmlns:a16="http://schemas.microsoft.com/office/drawing/2014/main" id="{002D70D6-F0A9-9B57-2C79-399479C69F26}"/>
                  </a:ext>
                </a:extLst>
              </p:cNvPr>
              <p:cNvSpPr txBox="1">
                <a:spLocks noRot="1" noChangeAspect="1" noMove="1" noResize="1" noEditPoints="1" noAdjustHandles="1" noChangeArrowheads="1" noChangeShapeType="1" noTextEdit="1"/>
              </p:cNvSpPr>
              <p:nvPr/>
            </p:nvSpPr>
            <p:spPr>
              <a:xfrm>
                <a:off x="7505182" y="5639224"/>
                <a:ext cx="4309762" cy="369332"/>
              </a:xfrm>
              <a:prstGeom prst="rect">
                <a:avLst/>
              </a:prstGeom>
              <a:blipFill>
                <a:blip r:embed="rId12"/>
                <a:stretch>
                  <a:fillRect l="-880" t="-10000" b="-2333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B27490E-CD7A-D682-4BDE-45B9A5A554C6}"/>
              </a:ext>
            </a:extLst>
          </p:cNvPr>
          <p:cNvSpPr txBox="1"/>
          <p:nvPr/>
        </p:nvSpPr>
        <p:spPr>
          <a:xfrm>
            <a:off x="7286625" y="4061823"/>
            <a:ext cx="3300904" cy="369332"/>
          </a:xfrm>
          <a:prstGeom prst="rect">
            <a:avLst/>
          </a:prstGeom>
          <a:noFill/>
        </p:spPr>
        <p:txBody>
          <a:bodyPr wrap="none" rtlCol="0">
            <a:spAutoFit/>
          </a:bodyPr>
          <a:lstStyle/>
          <a:p>
            <a:r>
              <a:rPr lang="en-US" i="1" dirty="0">
                <a:solidFill>
                  <a:srgbClr val="00182D"/>
                </a:solidFill>
              </a:rPr>
              <a:t>Random effects* (</a:t>
            </a:r>
            <a:r>
              <a:rPr lang="en-US" dirty="0">
                <a:solidFill>
                  <a:srgbClr val="00182D"/>
                </a:solidFill>
              </a:rPr>
              <a:t>grey curves)</a:t>
            </a:r>
            <a:endParaRPr lang="en-US" i="1" dirty="0">
              <a:solidFill>
                <a:srgbClr val="00182D"/>
              </a:solidFill>
            </a:endParaRPr>
          </a:p>
        </p:txBody>
      </p:sp>
      <p:sp>
        <p:nvSpPr>
          <p:cNvPr id="22" name="Date Placeholder 3">
            <a:extLst>
              <a:ext uri="{FF2B5EF4-FFF2-40B4-BE49-F238E27FC236}">
                <a16:creationId xmlns:a16="http://schemas.microsoft.com/office/drawing/2014/main" id="{BB6B84AB-4F91-8983-4A9B-18D3997C9337}"/>
              </a:ext>
            </a:extLst>
          </p:cNvPr>
          <p:cNvSpPr>
            <a:spLocks noGrp="1"/>
          </p:cNvSpPr>
          <p:nvPr>
            <p:ph type="dt" sz="half" idx="12"/>
          </p:nvPr>
        </p:nvSpPr>
        <p:spPr>
          <a:xfrm>
            <a:off x="9071744" y="6303311"/>
            <a:ext cx="2743200" cy="365125"/>
          </a:xfrm>
        </p:spPr>
        <p:txBody>
          <a:bodyPr/>
          <a:lstStyle/>
          <a:p>
            <a:r>
              <a:rPr lang="en-US" dirty="0"/>
              <a:t>*random effects are given in standard deviation units</a:t>
            </a:r>
          </a:p>
        </p:txBody>
      </p:sp>
      <p:sp>
        <p:nvSpPr>
          <p:cNvPr id="23" name="TextBox 22">
            <a:extLst>
              <a:ext uri="{FF2B5EF4-FFF2-40B4-BE49-F238E27FC236}">
                <a16:creationId xmlns:a16="http://schemas.microsoft.com/office/drawing/2014/main" id="{39CAB788-DEE4-3547-E52C-FB8C1D7E68B7}"/>
              </a:ext>
            </a:extLst>
          </p:cNvPr>
          <p:cNvSpPr txBox="1"/>
          <p:nvPr/>
        </p:nvSpPr>
        <p:spPr>
          <a:xfrm>
            <a:off x="7286624" y="1398468"/>
            <a:ext cx="2877711" cy="369332"/>
          </a:xfrm>
          <a:prstGeom prst="rect">
            <a:avLst/>
          </a:prstGeom>
          <a:noFill/>
        </p:spPr>
        <p:txBody>
          <a:bodyPr wrap="none" rtlCol="0">
            <a:spAutoFit/>
          </a:bodyPr>
          <a:lstStyle/>
          <a:p>
            <a:r>
              <a:rPr lang="en-US" i="1" dirty="0">
                <a:solidFill>
                  <a:srgbClr val="00182D"/>
                </a:solidFill>
              </a:rPr>
              <a:t>Fixed effects </a:t>
            </a:r>
            <a:r>
              <a:rPr lang="en-US" dirty="0">
                <a:solidFill>
                  <a:srgbClr val="00182D"/>
                </a:solidFill>
              </a:rPr>
              <a:t>(black curve)</a:t>
            </a:r>
          </a:p>
        </p:txBody>
      </p:sp>
      <p:pic>
        <p:nvPicPr>
          <p:cNvPr id="4" name="Picture 3">
            <a:extLst>
              <a:ext uri="{FF2B5EF4-FFF2-40B4-BE49-F238E27FC236}">
                <a16:creationId xmlns:a16="http://schemas.microsoft.com/office/drawing/2014/main" id="{1C3F0EDB-ED5F-600F-5FE7-58B554F615E0}"/>
              </a:ext>
            </a:extLst>
          </p:cNvPr>
          <p:cNvPicPr>
            <a:picLocks noChangeAspect="1"/>
          </p:cNvPicPr>
          <p:nvPr/>
        </p:nvPicPr>
        <p:blipFill>
          <a:blip r:embed="rId13"/>
          <a:stretch>
            <a:fillRect/>
          </a:stretch>
        </p:blipFill>
        <p:spPr>
          <a:xfrm>
            <a:off x="1296180" y="1643831"/>
            <a:ext cx="5819633" cy="4364726"/>
          </a:xfrm>
          <a:prstGeom prst="rect">
            <a:avLst/>
          </a:prstGeom>
        </p:spPr>
      </p:pic>
    </p:spTree>
    <p:extLst>
      <p:ext uri="{BB962C8B-B14F-4D97-AF65-F5344CB8AC3E}">
        <p14:creationId xmlns:p14="http://schemas.microsoft.com/office/powerpoint/2010/main" val="273466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DCF60E-3C7B-2A7A-8153-7ED825780798}"/>
              </a:ext>
            </a:extLst>
          </p:cNvPr>
          <p:cNvPicPr>
            <a:picLocks noChangeAspect="1"/>
          </p:cNvPicPr>
          <p:nvPr/>
        </p:nvPicPr>
        <p:blipFill>
          <a:blip r:embed="rId3"/>
          <a:stretch>
            <a:fillRect/>
          </a:stretch>
        </p:blipFill>
        <p:spPr>
          <a:xfrm>
            <a:off x="3074092" y="1508392"/>
            <a:ext cx="2765326" cy="2073995"/>
          </a:xfrm>
          <a:prstGeom prst="rect">
            <a:avLst/>
          </a:prstGeom>
        </p:spPr>
      </p:pic>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7E3B079-1DFB-39B3-E146-C5E5460A49D6}"/>
                  </a:ext>
                </a:extLst>
              </p:cNvPr>
              <p:cNvSpPr txBox="1"/>
              <p:nvPr/>
            </p:nvSpPr>
            <p:spPr>
              <a:xfrm>
                <a:off x="3426385" y="1110847"/>
                <a:ext cx="2072490" cy="400110"/>
              </a:xfrm>
              <a:prstGeom prst="rect">
                <a:avLst/>
              </a:prstGeom>
              <a:noFill/>
            </p:spPr>
            <p:txBody>
              <a:bodyPr wrap="none" rtlCol="0">
                <a:spAutoFit/>
              </a:bodyPr>
              <a:lstStyle/>
              <a:p>
                <a14:m>
                  <m:oMath xmlns:m="http://schemas.openxmlformats.org/officeDocument/2006/math">
                    <m:r>
                      <a:rPr lang="en-CA" sz="2000" b="0" i="1" smtClean="0">
                        <a:latin typeface="Cambria Math" panose="02040503050406030204" pitchFamily="18" charset="0"/>
                      </a:rPr>
                      <m:t>𝜃</m:t>
                    </m:r>
                    <m:r>
                      <a:rPr lang="en-CA" sz="2000" b="0" i="1" smtClean="0">
                        <a:latin typeface="Cambria Math" panose="02040503050406030204" pitchFamily="18" charset="0"/>
                      </a:rPr>
                      <m:t>, </m:t>
                    </m:r>
                    <m:r>
                      <a:rPr lang="en-CA" sz="2000" b="0" i="1" smtClean="0">
                        <a:latin typeface="Cambria Math" panose="02040503050406030204" pitchFamily="18" charset="0"/>
                      </a:rPr>
                      <m:t>𝛼</m:t>
                    </m:r>
                    <m:r>
                      <a:rPr lang="en-CA" sz="2000" b="0" i="1" smtClean="0">
                        <a:latin typeface="Cambria Math" panose="02040503050406030204" pitchFamily="18" charset="0"/>
                      </a:rPr>
                      <m:t>, </m:t>
                    </m:r>
                    <m:r>
                      <a:rPr lang="en-CA" sz="2000" b="0" i="1" smtClean="0">
                        <a:latin typeface="Cambria Math" panose="02040503050406030204" pitchFamily="18" charset="0"/>
                      </a:rPr>
                      <m:t>𝛽</m:t>
                    </m:r>
                    <m:r>
                      <a:rPr lang="en-CA" sz="2000" b="0" i="1" smtClean="0">
                        <a:latin typeface="Cambria Math" panose="02040503050406030204" pitchFamily="18" charset="0"/>
                      </a:rPr>
                      <m:t>, </m:t>
                    </m:r>
                    <m:r>
                      <a:rPr lang="en-CA" sz="2000" b="0" i="1" smtClean="0">
                        <a:latin typeface="Cambria Math" panose="02040503050406030204" pitchFamily="18" charset="0"/>
                      </a:rPr>
                      <m:t>𝛾</m:t>
                    </m:r>
                  </m:oMath>
                </a14:m>
                <a:r>
                  <a:rPr lang="en-US" sz="2000" i="1" dirty="0">
                    <a:latin typeface="Helvetica" pitchFamily="2" charset="0"/>
                  </a:rPr>
                  <a:t> </a:t>
                </a:r>
                <a:r>
                  <a:rPr lang="en-US" sz="2000" dirty="0">
                    <a:latin typeface="Helvetica" pitchFamily="2" charset="0"/>
                  </a:rPr>
                  <a:t>(known)</a:t>
                </a:r>
              </a:p>
            </p:txBody>
          </p:sp>
        </mc:Choice>
        <mc:Fallback xmlns="">
          <p:sp>
            <p:nvSpPr>
              <p:cNvPr id="26" name="TextBox 25">
                <a:extLst>
                  <a:ext uri="{FF2B5EF4-FFF2-40B4-BE49-F238E27FC236}">
                    <a16:creationId xmlns:a16="http://schemas.microsoft.com/office/drawing/2014/main" id="{17E3B079-1DFB-39B3-E146-C5E5460A49D6}"/>
                  </a:ext>
                </a:extLst>
              </p:cNvPr>
              <p:cNvSpPr txBox="1">
                <a:spLocks noRot="1" noChangeAspect="1" noMove="1" noResize="1" noEditPoints="1" noAdjustHandles="1" noChangeArrowheads="1" noChangeShapeType="1" noTextEdit="1"/>
              </p:cNvSpPr>
              <p:nvPr/>
            </p:nvSpPr>
            <p:spPr>
              <a:xfrm>
                <a:off x="3426385" y="1110847"/>
                <a:ext cx="2072490" cy="400110"/>
              </a:xfrm>
              <a:prstGeom prst="rect">
                <a:avLst/>
              </a:prstGeom>
              <a:blipFill>
                <a:blip r:embed="rId4"/>
                <a:stretch>
                  <a:fillRect t="-6061" r="-2439"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E7A46B3-53A6-077A-9370-AB7E26B7AFC4}"/>
                  </a:ext>
                </a:extLst>
              </p:cNvPr>
              <p:cNvSpPr txBox="1"/>
              <p:nvPr/>
            </p:nvSpPr>
            <p:spPr>
              <a:xfrm>
                <a:off x="7153961" y="985271"/>
                <a:ext cx="2370649" cy="400110"/>
              </a:xfrm>
              <a:prstGeom prst="rect">
                <a:avLst/>
              </a:prstGeom>
              <a:noFill/>
            </p:spPr>
            <p:txBody>
              <a:bodyPr wrap="none" rtlCol="0">
                <a:spAutoFit/>
              </a:bodyPr>
              <a:lstStyle/>
              <a:p>
                <a14:m>
                  <m:oMath xmlns:m="http://schemas.openxmlformats.org/officeDocument/2006/math">
                    <m:r>
                      <a:rPr lang="en-CA" sz="2000" i="1">
                        <a:latin typeface="Cambria Math" panose="02040503050406030204" pitchFamily="18" charset="0"/>
                      </a:rPr>
                      <m:t>𝜃</m:t>
                    </m:r>
                    <m:r>
                      <a:rPr lang="en-CA" sz="2000" i="1">
                        <a:latin typeface="Cambria Math" panose="02040503050406030204" pitchFamily="18" charset="0"/>
                      </a:rPr>
                      <m:t>, </m:t>
                    </m:r>
                    <m:r>
                      <a:rPr lang="en-CA" sz="2000" i="1">
                        <a:latin typeface="Cambria Math" panose="02040503050406030204" pitchFamily="18" charset="0"/>
                      </a:rPr>
                      <m:t>𝛼</m:t>
                    </m:r>
                    <m:r>
                      <a:rPr lang="en-CA" sz="2000" i="1">
                        <a:latin typeface="Cambria Math" panose="02040503050406030204" pitchFamily="18" charset="0"/>
                      </a:rPr>
                      <m:t>, </m:t>
                    </m:r>
                    <m:r>
                      <a:rPr lang="en-CA" sz="2000" i="1">
                        <a:latin typeface="Cambria Math" panose="02040503050406030204" pitchFamily="18" charset="0"/>
                      </a:rPr>
                      <m:t>𝛽</m:t>
                    </m:r>
                    <m:r>
                      <a:rPr lang="en-CA" sz="2000" i="1">
                        <a:latin typeface="Cambria Math" panose="02040503050406030204" pitchFamily="18" charset="0"/>
                      </a:rPr>
                      <m:t>, </m:t>
                    </m:r>
                    <m:r>
                      <a:rPr lang="en-CA" sz="2000" i="1">
                        <a:latin typeface="Cambria Math" panose="02040503050406030204" pitchFamily="18" charset="0"/>
                      </a:rPr>
                      <m:t>𝛾</m:t>
                    </m:r>
                  </m:oMath>
                </a14:m>
                <a:r>
                  <a:rPr lang="en-US" sz="2000" dirty="0">
                    <a:latin typeface="Helvetica" pitchFamily="2" charset="0"/>
                  </a:rPr>
                  <a:t>(estimated)</a:t>
                </a:r>
              </a:p>
            </p:txBody>
          </p:sp>
        </mc:Choice>
        <mc:Fallback xmlns="">
          <p:sp>
            <p:nvSpPr>
              <p:cNvPr id="27" name="TextBox 26">
                <a:extLst>
                  <a:ext uri="{FF2B5EF4-FFF2-40B4-BE49-F238E27FC236}">
                    <a16:creationId xmlns:a16="http://schemas.microsoft.com/office/drawing/2014/main" id="{2E7A46B3-53A6-077A-9370-AB7E26B7AFC4}"/>
                  </a:ext>
                </a:extLst>
              </p:cNvPr>
              <p:cNvSpPr txBox="1">
                <a:spLocks noRot="1" noChangeAspect="1" noMove="1" noResize="1" noEditPoints="1" noAdjustHandles="1" noChangeArrowheads="1" noChangeShapeType="1" noTextEdit="1"/>
              </p:cNvSpPr>
              <p:nvPr/>
            </p:nvSpPr>
            <p:spPr>
              <a:xfrm>
                <a:off x="7153961" y="985271"/>
                <a:ext cx="2370649" cy="400110"/>
              </a:xfrm>
              <a:prstGeom prst="rect">
                <a:avLst/>
              </a:prstGeom>
              <a:blipFill>
                <a:blip r:embed="rId5"/>
                <a:stretch>
                  <a:fillRect t="-6250" r="-2139" b="-3125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2380EAA-BF6D-F0D9-8BF6-C36B568F01FE}"/>
              </a:ext>
            </a:extLst>
          </p:cNvPr>
          <p:cNvPicPr>
            <a:picLocks noChangeAspect="1"/>
          </p:cNvPicPr>
          <p:nvPr/>
        </p:nvPicPr>
        <p:blipFill>
          <a:blip r:embed="rId6"/>
          <a:stretch>
            <a:fillRect/>
          </a:stretch>
        </p:blipFill>
        <p:spPr>
          <a:xfrm>
            <a:off x="3085844" y="1531161"/>
            <a:ext cx="2753573" cy="2065179"/>
          </a:xfrm>
          <a:prstGeom prst="rect">
            <a:avLst/>
          </a:prstGeom>
        </p:spPr>
      </p:pic>
      <p:pic>
        <p:nvPicPr>
          <p:cNvPr id="7" name="Picture 6">
            <a:extLst>
              <a:ext uri="{FF2B5EF4-FFF2-40B4-BE49-F238E27FC236}">
                <a16:creationId xmlns:a16="http://schemas.microsoft.com/office/drawing/2014/main" id="{1A5CDA24-5011-F209-AD4F-470C81266D7E}"/>
              </a:ext>
            </a:extLst>
          </p:cNvPr>
          <p:cNvPicPr>
            <a:picLocks noChangeAspect="1"/>
          </p:cNvPicPr>
          <p:nvPr/>
        </p:nvPicPr>
        <p:blipFill>
          <a:blip r:embed="rId3"/>
          <a:stretch>
            <a:fillRect/>
          </a:stretch>
        </p:blipFill>
        <p:spPr>
          <a:xfrm>
            <a:off x="7006463" y="1376565"/>
            <a:ext cx="2765326" cy="2073995"/>
          </a:xfrm>
          <a:prstGeom prst="rect">
            <a:avLst/>
          </a:prstGeom>
        </p:spPr>
      </p:pic>
      <p:pic>
        <p:nvPicPr>
          <p:cNvPr id="8" name="Picture 7">
            <a:extLst>
              <a:ext uri="{FF2B5EF4-FFF2-40B4-BE49-F238E27FC236}">
                <a16:creationId xmlns:a16="http://schemas.microsoft.com/office/drawing/2014/main" id="{1ECCEA17-22C7-5842-84CF-09AA48B1C008}"/>
              </a:ext>
            </a:extLst>
          </p:cNvPr>
          <p:cNvPicPr>
            <a:picLocks noChangeAspect="1"/>
          </p:cNvPicPr>
          <p:nvPr/>
        </p:nvPicPr>
        <p:blipFill>
          <a:blip r:embed="rId6"/>
          <a:stretch>
            <a:fillRect/>
          </a:stretch>
        </p:blipFill>
        <p:spPr>
          <a:xfrm>
            <a:off x="7006462" y="1373890"/>
            <a:ext cx="2871186" cy="2153389"/>
          </a:xfrm>
          <a:prstGeom prst="rect">
            <a:avLst/>
          </a:prstGeom>
        </p:spPr>
      </p:pic>
    </p:spTree>
    <p:extLst>
      <p:ext uri="{BB962C8B-B14F-4D97-AF65-F5344CB8AC3E}">
        <p14:creationId xmlns:p14="http://schemas.microsoft.com/office/powerpoint/2010/main" val="3349790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14" name="Picture 13">
            <a:extLst>
              <a:ext uri="{FF2B5EF4-FFF2-40B4-BE49-F238E27FC236}">
                <a16:creationId xmlns:a16="http://schemas.microsoft.com/office/drawing/2014/main" id="{AEB51BAA-B453-C559-363B-BDABCEE71EE4}"/>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B7E074-0308-02C9-4AA3-E9B64CBC3B23}"/>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15" name="TextBox 14">
                <a:extLst>
                  <a:ext uri="{FF2B5EF4-FFF2-40B4-BE49-F238E27FC236}">
                    <a16:creationId xmlns:a16="http://schemas.microsoft.com/office/drawing/2014/main" id="{8DB7E074-0308-02C9-4AA3-E9B64CBC3B23}"/>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081F048-087B-F0B4-610D-FF3E892C6446}"/>
              </a:ext>
            </a:extLst>
          </p:cNvPr>
          <p:cNvPicPr>
            <a:picLocks noChangeAspect="1"/>
          </p:cNvPicPr>
          <p:nvPr/>
        </p:nvPicPr>
        <p:blipFill>
          <a:blip r:embed="rId3"/>
          <a:stretch>
            <a:fillRect/>
          </a:stretch>
        </p:blipFill>
        <p:spPr>
          <a:xfrm>
            <a:off x="6956623" y="1492184"/>
            <a:ext cx="2765326" cy="2073995"/>
          </a:xfrm>
          <a:prstGeom prst="rect">
            <a:avLst/>
          </a:prstGeom>
        </p:spPr>
      </p:pic>
      <p:pic>
        <p:nvPicPr>
          <p:cNvPr id="17" name="Picture 16">
            <a:extLst>
              <a:ext uri="{FF2B5EF4-FFF2-40B4-BE49-F238E27FC236}">
                <a16:creationId xmlns:a16="http://schemas.microsoft.com/office/drawing/2014/main" id="{0558BDEF-8F5B-1212-433E-1EBF1948E6FD}"/>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18" name="Picture 17">
            <a:extLst>
              <a:ext uri="{FF2B5EF4-FFF2-40B4-BE49-F238E27FC236}">
                <a16:creationId xmlns:a16="http://schemas.microsoft.com/office/drawing/2014/main" id="{91ED369B-31AD-47B0-10B2-75F14C76AF43}"/>
              </a:ext>
            </a:extLst>
          </p:cNvPr>
          <p:cNvPicPr>
            <a:picLocks noChangeAspect="1"/>
          </p:cNvPicPr>
          <p:nvPr/>
        </p:nvPicPr>
        <p:blipFill>
          <a:blip r:embed="rId6"/>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83F3EE-9F91-EA06-E517-84AD7689472F}"/>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 name="TextBox 1">
                <a:extLst>
                  <a:ext uri="{FF2B5EF4-FFF2-40B4-BE49-F238E27FC236}">
                    <a16:creationId xmlns:a16="http://schemas.microsoft.com/office/drawing/2014/main" id="{5E83F3EE-9F91-EA06-E517-84AD7689472F}"/>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2624275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5E40-002C-EFF8-9055-241553262B8E}"/>
              </a:ext>
            </a:extLst>
          </p:cNvPr>
          <p:cNvSpPr>
            <a:spLocks noGrp="1"/>
          </p:cNvSpPr>
          <p:nvPr>
            <p:ph type="title"/>
          </p:nvPr>
        </p:nvSpPr>
        <p:spPr/>
        <p:txBody>
          <a:bodyPr>
            <a:normAutofit/>
          </a:bodyPr>
          <a:lstStyle/>
          <a:p>
            <a:r>
              <a:rPr lang="en-US" dirty="0"/>
              <a:t>Independent variable I: Nature of change</a:t>
            </a:r>
          </a:p>
        </p:txBody>
      </p:sp>
      <p:sp>
        <p:nvSpPr>
          <p:cNvPr id="3" name="Footer Placeholder 2">
            <a:extLst>
              <a:ext uri="{FF2B5EF4-FFF2-40B4-BE49-F238E27FC236}">
                <a16:creationId xmlns:a16="http://schemas.microsoft.com/office/drawing/2014/main" id="{E460E711-7F60-2E82-4414-0482B41D0065}"/>
              </a:ext>
            </a:extLst>
          </p:cNvPr>
          <p:cNvSpPr>
            <a:spLocks noGrp="1"/>
          </p:cNvSpPr>
          <p:nvPr>
            <p:ph type="ftr" sz="quarter" idx="11"/>
          </p:nvPr>
        </p:nvSpPr>
        <p:spPr/>
        <p:txBody>
          <a:bodyPr/>
          <a:lstStyle/>
          <a:p>
            <a:pPr algn="l"/>
            <a:r>
              <a:rPr lang="en-US" dirty="0"/>
              <a:t>Experiment 1 - Methods</a:t>
            </a:r>
          </a:p>
        </p:txBody>
      </p:sp>
      <p:sp>
        <p:nvSpPr>
          <p:cNvPr id="8" name="TextBox 7">
            <a:extLst>
              <a:ext uri="{FF2B5EF4-FFF2-40B4-BE49-F238E27FC236}">
                <a16:creationId xmlns:a16="http://schemas.microsoft.com/office/drawing/2014/main" id="{9BE89AC2-24A8-50E1-4D59-1EE8227D4A2C}"/>
              </a:ext>
            </a:extLst>
          </p:cNvPr>
          <p:cNvSpPr txBox="1"/>
          <p:nvPr/>
        </p:nvSpPr>
        <p:spPr>
          <a:xfrm>
            <a:off x="7899401" y="5569545"/>
            <a:ext cx="4006925" cy="923330"/>
          </a:xfrm>
          <a:prstGeom prst="rect">
            <a:avLst/>
          </a:prstGeom>
          <a:noFill/>
        </p:spPr>
        <p:txBody>
          <a:bodyPr wrap="square">
            <a:spAutoFit/>
          </a:bodyPr>
          <a:lstStyle/>
          <a:p>
            <a:r>
              <a:rPr lang="en-US" sz="1800" b="1" dirty="0">
                <a:solidFill>
                  <a:srgbClr val="00182D"/>
                </a:solidFill>
                <a:latin typeface="Helvetica" pitchFamily="2" charset="0"/>
              </a:rPr>
              <a:t>Question 2</a:t>
            </a:r>
            <a:r>
              <a:rPr lang="en-US" sz="1800" dirty="0">
                <a:solidFill>
                  <a:srgbClr val="00182D"/>
                </a:solidFill>
                <a:latin typeface="Helvetica" pitchFamily="2" charset="0"/>
              </a:rPr>
              <a:t>: How to space measurements when the nature of change is unknown? </a:t>
            </a:r>
          </a:p>
        </p:txBody>
      </p:sp>
    </p:spTree>
    <p:extLst>
      <p:ext uri="{BB962C8B-B14F-4D97-AF65-F5344CB8AC3E}">
        <p14:creationId xmlns:p14="http://schemas.microsoft.com/office/powerpoint/2010/main" val="2038038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5E40-002C-EFF8-9055-241553262B8E}"/>
              </a:ext>
            </a:extLst>
          </p:cNvPr>
          <p:cNvSpPr>
            <a:spLocks noGrp="1"/>
          </p:cNvSpPr>
          <p:nvPr>
            <p:ph type="title"/>
          </p:nvPr>
        </p:nvSpPr>
        <p:spPr/>
        <p:txBody>
          <a:bodyPr>
            <a:normAutofit/>
          </a:bodyPr>
          <a:lstStyle/>
          <a:p>
            <a:r>
              <a:rPr lang="en-US" dirty="0"/>
              <a:t>Independent variable I: Nature of change</a:t>
            </a:r>
          </a:p>
        </p:txBody>
      </p:sp>
      <p:sp>
        <p:nvSpPr>
          <p:cNvPr id="3" name="Footer Placeholder 2">
            <a:extLst>
              <a:ext uri="{FF2B5EF4-FFF2-40B4-BE49-F238E27FC236}">
                <a16:creationId xmlns:a16="http://schemas.microsoft.com/office/drawing/2014/main" id="{E460E711-7F60-2E82-4414-0482B41D0065}"/>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531B28BB-039B-2044-2DC1-B6F5218CC200}"/>
              </a:ext>
            </a:extLst>
          </p:cNvPr>
          <p:cNvPicPr>
            <a:picLocks noChangeAspect="1"/>
          </p:cNvPicPr>
          <p:nvPr/>
        </p:nvPicPr>
        <p:blipFill>
          <a:blip r:embed="rId2"/>
          <a:stretch>
            <a:fillRect/>
          </a:stretch>
        </p:blipFill>
        <p:spPr>
          <a:xfrm>
            <a:off x="1824825" y="1971862"/>
            <a:ext cx="5221634" cy="39162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FDA4BF-8D54-754F-C1EB-880EF242406F}"/>
                  </a:ext>
                </a:extLst>
              </p:cNvPr>
              <p:cNvSpPr txBox="1"/>
              <p:nvPr/>
            </p:nvSpPr>
            <p:spPr>
              <a:xfrm>
                <a:off x="1824825" y="1537423"/>
                <a:ext cx="3222399" cy="369332"/>
              </a:xfrm>
              <a:prstGeom prst="rect">
                <a:avLst/>
              </a:prstGeom>
              <a:noFill/>
            </p:spPr>
            <p:txBody>
              <a:bodyPr wrap="square" rtlCol="0">
                <a:spAutoFit/>
              </a:bodyPr>
              <a:lstStyle/>
              <a:p>
                <a:r>
                  <a:rPr lang="en-US" i="1" dirty="0">
                    <a:ea typeface="Cambria Math" panose="02040503050406030204" pitchFamily="18" charset="0"/>
                  </a:rPr>
                  <a:t>Logistic curve with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i="1" baseline="-25000" dirty="0"/>
                  <a:t>fixed</a:t>
                </a:r>
                <a:r>
                  <a:rPr lang="en-US" i="1" dirty="0"/>
                  <a:t> = 80</a:t>
                </a:r>
              </a:p>
            </p:txBody>
          </p:sp>
        </mc:Choice>
        <mc:Fallback xmlns="">
          <p:sp>
            <p:nvSpPr>
              <p:cNvPr id="6" name="TextBox 5">
                <a:extLst>
                  <a:ext uri="{FF2B5EF4-FFF2-40B4-BE49-F238E27FC236}">
                    <a16:creationId xmlns:a16="http://schemas.microsoft.com/office/drawing/2014/main" id="{CBFDA4BF-8D54-754F-C1EB-880EF242406F}"/>
                  </a:ext>
                </a:extLst>
              </p:cNvPr>
              <p:cNvSpPr txBox="1">
                <a:spLocks noRot="1" noChangeAspect="1" noMove="1" noResize="1" noEditPoints="1" noAdjustHandles="1" noChangeArrowheads="1" noChangeShapeType="1" noTextEdit="1"/>
              </p:cNvSpPr>
              <p:nvPr/>
            </p:nvSpPr>
            <p:spPr>
              <a:xfrm>
                <a:off x="1824825" y="1537423"/>
                <a:ext cx="3222399" cy="369332"/>
              </a:xfrm>
              <a:prstGeom prst="rect">
                <a:avLst/>
              </a:prstGeom>
              <a:blipFill>
                <a:blip r:embed="rId3"/>
                <a:stretch>
                  <a:fillRect l="-1569" t="-3226" b="-2258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BE89AC2-24A8-50E1-4D59-1EE8227D4A2C}"/>
              </a:ext>
            </a:extLst>
          </p:cNvPr>
          <p:cNvSpPr txBox="1"/>
          <p:nvPr/>
        </p:nvSpPr>
        <p:spPr>
          <a:xfrm>
            <a:off x="7899401" y="5569545"/>
            <a:ext cx="4006925" cy="923330"/>
          </a:xfrm>
          <a:prstGeom prst="rect">
            <a:avLst/>
          </a:prstGeom>
          <a:noFill/>
        </p:spPr>
        <p:txBody>
          <a:bodyPr wrap="square">
            <a:spAutoFit/>
          </a:bodyPr>
          <a:lstStyle/>
          <a:p>
            <a:r>
              <a:rPr lang="en-US" sz="1800" b="1" dirty="0">
                <a:solidFill>
                  <a:srgbClr val="00182D"/>
                </a:solidFill>
                <a:latin typeface="Helvetica" pitchFamily="2" charset="0"/>
              </a:rPr>
              <a:t>Question 2</a:t>
            </a:r>
            <a:r>
              <a:rPr lang="en-US" sz="1800" dirty="0">
                <a:solidFill>
                  <a:srgbClr val="00182D"/>
                </a:solidFill>
                <a:latin typeface="Helvetica" pitchFamily="2" charset="0"/>
              </a:rPr>
              <a:t>: How to space measurements when the nature of change is unknown? </a:t>
            </a:r>
          </a:p>
        </p:txBody>
      </p:sp>
      <p:pic>
        <p:nvPicPr>
          <p:cNvPr id="4" name="Picture 3">
            <a:extLst>
              <a:ext uri="{FF2B5EF4-FFF2-40B4-BE49-F238E27FC236}">
                <a16:creationId xmlns:a16="http://schemas.microsoft.com/office/drawing/2014/main" id="{1E2A99C4-D532-2488-D1FD-AD7EE5B02780}"/>
              </a:ext>
            </a:extLst>
          </p:cNvPr>
          <p:cNvPicPr>
            <a:picLocks noChangeAspect="1"/>
          </p:cNvPicPr>
          <p:nvPr/>
        </p:nvPicPr>
        <p:blipFill>
          <a:blip r:embed="rId4"/>
          <a:stretch>
            <a:fillRect/>
          </a:stretch>
        </p:blipFill>
        <p:spPr>
          <a:xfrm>
            <a:off x="1824824" y="1971862"/>
            <a:ext cx="5221633" cy="3916225"/>
          </a:xfrm>
          <a:prstGeom prst="rect">
            <a:avLst/>
          </a:prstGeom>
        </p:spPr>
      </p:pic>
      <p:pic>
        <p:nvPicPr>
          <p:cNvPr id="7" name="Picture 6">
            <a:extLst>
              <a:ext uri="{FF2B5EF4-FFF2-40B4-BE49-F238E27FC236}">
                <a16:creationId xmlns:a16="http://schemas.microsoft.com/office/drawing/2014/main" id="{3186D696-52F9-11BD-9F71-78BEBE535C50}"/>
              </a:ext>
            </a:extLst>
          </p:cNvPr>
          <p:cNvPicPr>
            <a:picLocks noChangeAspect="1"/>
          </p:cNvPicPr>
          <p:nvPr/>
        </p:nvPicPr>
        <p:blipFill>
          <a:blip r:embed="rId5"/>
          <a:stretch>
            <a:fillRect/>
          </a:stretch>
        </p:blipFill>
        <p:spPr>
          <a:xfrm>
            <a:off x="1824822" y="1971862"/>
            <a:ext cx="5221634" cy="3916225"/>
          </a:xfrm>
          <a:prstGeom prst="rect">
            <a:avLst/>
          </a:prstGeom>
        </p:spPr>
      </p:pic>
    </p:spTree>
    <p:extLst>
      <p:ext uri="{BB962C8B-B14F-4D97-AF65-F5344CB8AC3E}">
        <p14:creationId xmlns:p14="http://schemas.microsoft.com/office/powerpoint/2010/main" val="317741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sp>
        <p:nvSpPr>
          <p:cNvPr id="8" name="TextBox 7">
            <a:extLst>
              <a:ext uri="{FF2B5EF4-FFF2-40B4-BE49-F238E27FC236}">
                <a16:creationId xmlns:a16="http://schemas.microsoft.com/office/drawing/2014/main" id="{9C789ED7-47E0-B14B-1F6D-6404AD4B5A61}"/>
              </a:ext>
            </a:extLst>
          </p:cNvPr>
          <p:cNvSpPr txBox="1"/>
          <p:nvPr/>
        </p:nvSpPr>
        <p:spPr>
          <a:xfrm>
            <a:off x="5785656" y="536363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pic>
        <p:nvPicPr>
          <p:cNvPr id="6" name="Picture 5" descr="Diagram, schematic&#10;&#10;Description automatically generated">
            <a:extLst>
              <a:ext uri="{FF2B5EF4-FFF2-40B4-BE49-F238E27FC236}">
                <a16:creationId xmlns:a16="http://schemas.microsoft.com/office/drawing/2014/main" id="{01B80F0F-0B92-D3AF-A958-02D4522D3BC6}"/>
              </a:ext>
            </a:extLst>
          </p:cNvPr>
          <p:cNvPicPr>
            <a:picLocks noChangeAspect="1"/>
          </p:cNvPicPr>
          <p:nvPr/>
        </p:nvPicPr>
        <p:blipFill>
          <a:blip r:embed="rId2"/>
          <a:stretch>
            <a:fillRect/>
          </a:stretch>
        </p:blipFill>
        <p:spPr>
          <a:xfrm>
            <a:off x="2026023" y="1925249"/>
            <a:ext cx="6347011" cy="3800718"/>
          </a:xfrm>
          <a:prstGeom prst="rect">
            <a:avLst/>
          </a:prstGeom>
        </p:spPr>
      </p:pic>
      <p:sp>
        <p:nvSpPr>
          <p:cNvPr id="9" name="TextBox 8">
            <a:extLst>
              <a:ext uri="{FF2B5EF4-FFF2-40B4-BE49-F238E27FC236}">
                <a16:creationId xmlns:a16="http://schemas.microsoft.com/office/drawing/2014/main" id="{C3AD23B7-A0F3-473A-C522-20BDDC681B1A}"/>
              </a:ext>
            </a:extLst>
          </p:cNvPr>
          <p:cNvSpPr txBox="1"/>
          <p:nvPr/>
        </p:nvSpPr>
        <p:spPr>
          <a:xfrm>
            <a:off x="3779709" y="2895159"/>
            <a:ext cx="261610"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15849CBC-4864-BF3B-9248-AAFC63D5D577}"/>
              </a:ext>
            </a:extLst>
          </p:cNvPr>
          <p:cNvSpPr txBox="1"/>
          <p:nvPr/>
        </p:nvSpPr>
        <p:spPr>
          <a:xfrm>
            <a:off x="3779709" y="4310563"/>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F5B448BD-498B-0422-B289-421DFEA0BBB5}"/>
              </a:ext>
            </a:extLst>
          </p:cNvPr>
          <p:cNvSpPr txBox="1"/>
          <p:nvPr/>
        </p:nvSpPr>
        <p:spPr>
          <a:xfrm>
            <a:off x="6406339" y="4310563"/>
            <a:ext cx="319318"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6DFE856D-8E4F-1FE6-569D-4BE1F12B0E12}"/>
              </a:ext>
            </a:extLst>
          </p:cNvPr>
          <p:cNvSpPr txBox="1"/>
          <p:nvPr/>
        </p:nvSpPr>
        <p:spPr>
          <a:xfrm>
            <a:off x="6465207" y="2895159"/>
            <a:ext cx="261610"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F464ABDB-4797-F8FD-013A-6A56F9900FD8}"/>
              </a:ext>
            </a:extLst>
          </p:cNvPr>
          <p:cNvSpPr/>
          <p:nvPr/>
        </p:nvSpPr>
        <p:spPr>
          <a:xfrm>
            <a:off x="3779709" y="3948234"/>
            <a:ext cx="2824291" cy="1617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50955EF9-DF91-1B92-DEBC-50EC95289A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5991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5E40-002C-EFF8-9055-241553262B8E}"/>
              </a:ext>
            </a:extLst>
          </p:cNvPr>
          <p:cNvSpPr>
            <a:spLocks noGrp="1"/>
          </p:cNvSpPr>
          <p:nvPr>
            <p:ph type="title"/>
          </p:nvPr>
        </p:nvSpPr>
        <p:spPr/>
        <p:txBody>
          <a:bodyPr>
            <a:normAutofit/>
          </a:bodyPr>
          <a:lstStyle/>
          <a:p>
            <a:r>
              <a:rPr lang="en-US" dirty="0"/>
              <a:t>Independent variable I: Nature of change</a:t>
            </a:r>
          </a:p>
        </p:txBody>
      </p:sp>
      <p:sp>
        <p:nvSpPr>
          <p:cNvPr id="3" name="Footer Placeholder 2">
            <a:extLst>
              <a:ext uri="{FF2B5EF4-FFF2-40B4-BE49-F238E27FC236}">
                <a16:creationId xmlns:a16="http://schemas.microsoft.com/office/drawing/2014/main" id="{E460E711-7F60-2E82-4414-0482B41D0065}"/>
              </a:ext>
            </a:extLst>
          </p:cNvPr>
          <p:cNvSpPr>
            <a:spLocks noGrp="1"/>
          </p:cNvSpPr>
          <p:nvPr>
            <p:ph type="ftr" sz="quarter" idx="11"/>
          </p:nvPr>
        </p:nvSpPr>
        <p:spPr/>
        <p:txBody>
          <a:bodyPr/>
          <a:lstStyle/>
          <a:p>
            <a:pPr algn="l"/>
            <a:r>
              <a:rPr lang="en-US" dirty="0"/>
              <a:t>Experiment 1 - Methods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FDA4BF-8D54-754F-C1EB-880EF242406F}"/>
                  </a:ext>
                </a:extLst>
              </p:cNvPr>
              <p:cNvSpPr txBox="1"/>
              <p:nvPr/>
            </p:nvSpPr>
            <p:spPr>
              <a:xfrm>
                <a:off x="1824825" y="1537423"/>
                <a:ext cx="3222399" cy="369332"/>
              </a:xfrm>
              <a:prstGeom prst="rect">
                <a:avLst/>
              </a:prstGeom>
              <a:noFill/>
            </p:spPr>
            <p:txBody>
              <a:bodyPr wrap="square" rtlCol="0">
                <a:spAutoFit/>
              </a:bodyPr>
              <a:lstStyle/>
              <a:p>
                <a:r>
                  <a:rPr lang="en-US" i="1" dirty="0">
                    <a:ea typeface="Cambria Math" panose="02040503050406030204" pitchFamily="18" charset="0"/>
                  </a:rPr>
                  <a:t>Logistic curve with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i="1" baseline="-25000" dirty="0"/>
                  <a:t>fixed</a:t>
                </a:r>
                <a:r>
                  <a:rPr lang="en-US" i="1" dirty="0"/>
                  <a:t> = 180</a:t>
                </a:r>
              </a:p>
            </p:txBody>
          </p:sp>
        </mc:Choice>
        <mc:Fallback xmlns="">
          <p:sp>
            <p:nvSpPr>
              <p:cNvPr id="6" name="TextBox 5">
                <a:extLst>
                  <a:ext uri="{FF2B5EF4-FFF2-40B4-BE49-F238E27FC236}">
                    <a16:creationId xmlns:a16="http://schemas.microsoft.com/office/drawing/2014/main" id="{CBFDA4BF-8D54-754F-C1EB-880EF242406F}"/>
                  </a:ext>
                </a:extLst>
              </p:cNvPr>
              <p:cNvSpPr txBox="1">
                <a:spLocks noRot="1" noChangeAspect="1" noMove="1" noResize="1" noEditPoints="1" noAdjustHandles="1" noChangeArrowheads="1" noChangeShapeType="1" noTextEdit="1"/>
              </p:cNvSpPr>
              <p:nvPr/>
            </p:nvSpPr>
            <p:spPr>
              <a:xfrm>
                <a:off x="1824825" y="1537423"/>
                <a:ext cx="3222399" cy="369332"/>
              </a:xfrm>
              <a:prstGeom prst="rect">
                <a:avLst/>
              </a:prstGeom>
              <a:blipFill>
                <a:blip r:embed="rId2"/>
                <a:stretch>
                  <a:fillRect l="-1569" t="-3226" r="-1569" b="-2258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8DBEDBD-4781-7615-9651-E578855951EE}"/>
              </a:ext>
            </a:extLst>
          </p:cNvPr>
          <p:cNvSpPr txBox="1"/>
          <p:nvPr/>
        </p:nvSpPr>
        <p:spPr>
          <a:xfrm>
            <a:off x="7899401" y="5569545"/>
            <a:ext cx="4006925" cy="923330"/>
          </a:xfrm>
          <a:prstGeom prst="rect">
            <a:avLst/>
          </a:prstGeom>
          <a:noFill/>
        </p:spPr>
        <p:txBody>
          <a:bodyPr wrap="square">
            <a:spAutoFit/>
          </a:bodyPr>
          <a:lstStyle/>
          <a:p>
            <a:r>
              <a:rPr lang="en-US" sz="1800" b="1" dirty="0">
                <a:solidFill>
                  <a:srgbClr val="00182D"/>
                </a:solidFill>
                <a:latin typeface="Helvetica" pitchFamily="2" charset="0"/>
              </a:rPr>
              <a:t>Question 2</a:t>
            </a:r>
            <a:r>
              <a:rPr lang="en-US" sz="1800" dirty="0">
                <a:solidFill>
                  <a:srgbClr val="00182D"/>
                </a:solidFill>
                <a:latin typeface="Helvetica" pitchFamily="2" charset="0"/>
              </a:rPr>
              <a:t>: How to space measurements when the nature of change is unknown? </a:t>
            </a:r>
          </a:p>
        </p:txBody>
      </p:sp>
      <p:pic>
        <p:nvPicPr>
          <p:cNvPr id="8" name="Picture 7">
            <a:extLst>
              <a:ext uri="{FF2B5EF4-FFF2-40B4-BE49-F238E27FC236}">
                <a16:creationId xmlns:a16="http://schemas.microsoft.com/office/drawing/2014/main" id="{E815BEE2-3569-132F-1887-4D55D4CDE6A3}"/>
              </a:ext>
            </a:extLst>
          </p:cNvPr>
          <p:cNvPicPr>
            <a:picLocks noChangeAspect="1"/>
          </p:cNvPicPr>
          <p:nvPr/>
        </p:nvPicPr>
        <p:blipFill>
          <a:blip r:embed="rId3"/>
          <a:stretch>
            <a:fillRect/>
          </a:stretch>
        </p:blipFill>
        <p:spPr>
          <a:xfrm>
            <a:off x="1824824" y="1971862"/>
            <a:ext cx="5221633" cy="3916225"/>
          </a:xfrm>
          <a:prstGeom prst="rect">
            <a:avLst/>
          </a:prstGeom>
        </p:spPr>
      </p:pic>
    </p:spTree>
    <p:extLst>
      <p:ext uri="{BB962C8B-B14F-4D97-AF65-F5344CB8AC3E}">
        <p14:creationId xmlns:p14="http://schemas.microsoft.com/office/powerpoint/2010/main" val="3255929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5E40-002C-EFF8-9055-241553262B8E}"/>
              </a:ext>
            </a:extLst>
          </p:cNvPr>
          <p:cNvSpPr>
            <a:spLocks noGrp="1"/>
          </p:cNvSpPr>
          <p:nvPr>
            <p:ph type="title"/>
          </p:nvPr>
        </p:nvSpPr>
        <p:spPr/>
        <p:txBody>
          <a:bodyPr>
            <a:normAutofit/>
          </a:bodyPr>
          <a:lstStyle/>
          <a:p>
            <a:r>
              <a:rPr lang="en-US" dirty="0"/>
              <a:t>Independent variable I: Nature of change</a:t>
            </a:r>
          </a:p>
        </p:txBody>
      </p:sp>
      <p:sp>
        <p:nvSpPr>
          <p:cNvPr id="3" name="Footer Placeholder 2">
            <a:extLst>
              <a:ext uri="{FF2B5EF4-FFF2-40B4-BE49-F238E27FC236}">
                <a16:creationId xmlns:a16="http://schemas.microsoft.com/office/drawing/2014/main" id="{E460E711-7F60-2E82-4414-0482B41D0065}"/>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531B28BB-039B-2044-2DC1-B6F5218CC200}"/>
              </a:ext>
            </a:extLst>
          </p:cNvPr>
          <p:cNvPicPr>
            <a:picLocks noChangeAspect="1"/>
          </p:cNvPicPr>
          <p:nvPr/>
        </p:nvPicPr>
        <p:blipFill>
          <a:blip r:embed="rId2"/>
          <a:stretch>
            <a:fillRect/>
          </a:stretch>
        </p:blipFill>
        <p:spPr>
          <a:xfrm>
            <a:off x="1824825" y="1971862"/>
            <a:ext cx="5221634" cy="39162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FDA4BF-8D54-754F-C1EB-880EF242406F}"/>
                  </a:ext>
                </a:extLst>
              </p:cNvPr>
              <p:cNvSpPr txBox="1"/>
              <p:nvPr/>
            </p:nvSpPr>
            <p:spPr>
              <a:xfrm>
                <a:off x="1824825" y="1537423"/>
                <a:ext cx="3222399" cy="369332"/>
              </a:xfrm>
              <a:prstGeom prst="rect">
                <a:avLst/>
              </a:prstGeom>
              <a:noFill/>
            </p:spPr>
            <p:txBody>
              <a:bodyPr wrap="square" rtlCol="0">
                <a:spAutoFit/>
              </a:bodyPr>
              <a:lstStyle/>
              <a:p>
                <a:r>
                  <a:rPr lang="en-US" i="1" dirty="0">
                    <a:ea typeface="Cambria Math" panose="02040503050406030204" pitchFamily="18" charset="0"/>
                  </a:rPr>
                  <a:t>Logistic curve with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baseline="-25000" dirty="0"/>
                  <a:t>fixed</a:t>
                </a:r>
                <a:r>
                  <a:rPr lang="en-US" i="1" dirty="0"/>
                  <a:t> = 280</a:t>
                </a:r>
              </a:p>
            </p:txBody>
          </p:sp>
        </mc:Choice>
        <mc:Fallback xmlns="">
          <p:sp>
            <p:nvSpPr>
              <p:cNvPr id="6" name="TextBox 5">
                <a:extLst>
                  <a:ext uri="{FF2B5EF4-FFF2-40B4-BE49-F238E27FC236}">
                    <a16:creationId xmlns:a16="http://schemas.microsoft.com/office/drawing/2014/main" id="{CBFDA4BF-8D54-754F-C1EB-880EF242406F}"/>
                  </a:ext>
                </a:extLst>
              </p:cNvPr>
              <p:cNvSpPr txBox="1">
                <a:spLocks noRot="1" noChangeAspect="1" noMove="1" noResize="1" noEditPoints="1" noAdjustHandles="1" noChangeArrowheads="1" noChangeShapeType="1" noTextEdit="1"/>
              </p:cNvSpPr>
              <p:nvPr/>
            </p:nvSpPr>
            <p:spPr>
              <a:xfrm>
                <a:off x="1824825" y="1537423"/>
                <a:ext cx="3222399" cy="369332"/>
              </a:xfrm>
              <a:prstGeom prst="rect">
                <a:avLst/>
              </a:prstGeom>
              <a:blipFill>
                <a:blip r:embed="rId3"/>
                <a:stretch>
                  <a:fillRect l="-1569" t="-3226" r="-1569" b="-225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2BA986-993C-14CD-3BB9-B127EE0B1B45}"/>
              </a:ext>
            </a:extLst>
          </p:cNvPr>
          <p:cNvPicPr>
            <a:picLocks noChangeAspect="1"/>
          </p:cNvPicPr>
          <p:nvPr/>
        </p:nvPicPr>
        <p:blipFill>
          <a:blip r:embed="rId4"/>
          <a:stretch>
            <a:fillRect/>
          </a:stretch>
        </p:blipFill>
        <p:spPr>
          <a:xfrm>
            <a:off x="1824825" y="1971861"/>
            <a:ext cx="5221634" cy="3916226"/>
          </a:xfrm>
          <a:prstGeom prst="rect">
            <a:avLst/>
          </a:prstGeom>
        </p:spPr>
      </p:pic>
      <p:pic>
        <p:nvPicPr>
          <p:cNvPr id="7" name="Picture 6">
            <a:extLst>
              <a:ext uri="{FF2B5EF4-FFF2-40B4-BE49-F238E27FC236}">
                <a16:creationId xmlns:a16="http://schemas.microsoft.com/office/drawing/2014/main" id="{9438EEE3-40A0-E2AE-22F1-87B9A79B5549}"/>
              </a:ext>
            </a:extLst>
          </p:cNvPr>
          <p:cNvPicPr>
            <a:picLocks noChangeAspect="1"/>
          </p:cNvPicPr>
          <p:nvPr/>
        </p:nvPicPr>
        <p:blipFill>
          <a:blip r:embed="rId5"/>
          <a:stretch>
            <a:fillRect/>
          </a:stretch>
        </p:blipFill>
        <p:spPr>
          <a:xfrm>
            <a:off x="1824825" y="1971862"/>
            <a:ext cx="5221634" cy="3916226"/>
          </a:xfrm>
          <a:prstGeom prst="rect">
            <a:avLst/>
          </a:prstGeom>
        </p:spPr>
      </p:pic>
      <p:sp>
        <p:nvSpPr>
          <p:cNvPr id="8" name="TextBox 7">
            <a:extLst>
              <a:ext uri="{FF2B5EF4-FFF2-40B4-BE49-F238E27FC236}">
                <a16:creationId xmlns:a16="http://schemas.microsoft.com/office/drawing/2014/main" id="{6F30013C-3BB2-E236-F9FE-6ABEA95E5380}"/>
              </a:ext>
            </a:extLst>
          </p:cNvPr>
          <p:cNvSpPr txBox="1"/>
          <p:nvPr/>
        </p:nvSpPr>
        <p:spPr>
          <a:xfrm>
            <a:off x="7899401" y="5569545"/>
            <a:ext cx="4006925" cy="923330"/>
          </a:xfrm>
          <a:prstGeom prst="rect">
            <a:avLst/>
          </a:prstGeom>
          <a:noFill/>
        </p:spPr>
        <p:txBody>
          <a:bodyPr wrap="square">
            <a:spAutoFit/>
          </a:bodyPr>
          <a:lstStyle/>
          <a:p>
            <a:r>
              <a:rPr lang="en-US" sz="1800" b="1" dirty="0">
                <a:solidFill>
                  <a:srgbClr val="00182D"/>
                </a:solidFill>
                <a:latin typeface="Helvetica" pitchFamily="2" charset="0"/>
              </a:rPr>
              <a:t>Question 2</a:t>
            </a:r>
            <a:r>
              <a:rPr lang="en-US" sz="1800" dirty="0">
                <a:solidFill>
                  <a:srgbClr val="00182D"/>
                </a:solidFill>
                <a:latin typeface="Helvetica" pitchFamily="2" charset="0"/>
              </a:rPr>
              <a:t>: How to space measurements when the nature of change is unknown? </a:t>
            </a:r>
          </a:p>
        </p:txBody>
      </p:sp>
      <p:pic>
        <p:nvPicPr>
          <p:cNvPr id="9" name="Picture 8">
            <a:extLst>
              <a:ext uri="{FF2B5EF4-FFF2-40B4-BE49-F238E27FC236}">
                <a16:creationId xmlns:a16="http://schemas.microsoft.com/office/drawing/2014/main" id="{EB864448-F32C-02FC-50D3-17095C8F9317}"/>
              </a:ext>
            </a:extLst>
          </p:cNvPr>
          <p:cNvPicPr>
            <a:picLocks noChangeAspect="1"/>
          </p:cNvPicPr>
          <p:nvPr/>
        </p:nvPicPr>
        <p:blipFill>
          <a:blip r:embed="rId6"/>
          <a:stretch>
            <a:fillRect/>
          </a:stretch>
        </p:blipFill>
        <p:spPr>
          <a:xfrm>
            <a:off x="1824825" y="1971860"/>
            <a:ext cx="5221637" cy="3916227"/>
          </a:xfrm>
          <a:prstGeom prst="rect">
            <a:avLst/>
          </a:prstGeom>
        </p:spPr>
      </p:pic>
    </p:spTree>
    <p:extLst>
      <p:ext uri="{BB962C8B-B14F-4D97-AF65-F5344CB8AC3E}">
        <p14:creationId xmlns:p14="http://schemas.microsoft.com/office/powerpoint/2010/main" val="3236541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14" name="Picture 13">
            <a:extLst>
              <a:ext uri="{FF2B5EF4-FFF2-40B4-BE49-F238E27FC236}">
                <a16:creationId xmlns:a16="http://schemas.microsoft.com/office/drawing/2014/main" id="{AEB51BAA-B453-C559-363B-BDABCEE71EE4}"/>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B7E074-0308-02C9-4AA3-E9B64CBC3B23}"/>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15" name="TextBox 14">
                <a:extLst>
                  <a:ext uri="{FF2B5EF4-FFF2-40B4-BE49-F238E27FC236}">
                    <a16:creationId xmlns:a16="http://schemas.microsoft.com/office/drawing/2014/main" id="{8DB7E074-0308-02C9-4AA3-E9B64CBC3B23}"/>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081F048-087B-F0B4-610D-FF3E892C6446}"/>
              </a:ext>
            </a:extLst>
          </p:cNvPr>
          <p:cNvPicPr>
            <a:picLocks noChangeAspect="1"/>
          </p:cNvPicPr>
          <p:nvPr/>
        </p:nvPicPr>
        <p:blipFill>
          <a:blip r:embed="rId3"/>
          <a:stretch>
            <a:fillRect/>
          </a:stretch>
        </p:blipFill>
        <p:spPr>
          <a:xfrm>
            <a:off x="6956623" y="1492184"/>
            <a:ext cx="2765326" cy="207399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4EE74E5-715C-1827-C70B-D3D4A1849C9E}"/>
                  </a:ext>
                </a:extLst>
              </p:cNvPr>
              <p:cNvSpPr txBox="1"/>
              <p:nvPr/>
            </p:nvSpPr>
            <p:spPr>
              <a:xfrm>
                <a:off x="148282" y="1821640"/>
                <a:ext cx="2765326" cy="646331"/>
              </a:xfrm>
              <a:prstGeom prst="rect">
                <a:avLst/>
              </a:prstGeom>
              <a:noFill/>
            </p:spPr>
            <p:txBody>
              <a:bodyPr wrap="square" rtlCol="0">
                <a:spAutoFit/>
              </a:bodyPr>
              <a:lstStyle/>
              <a:p>
                <a:r>
                  <a:rPr lang="en-US" b="1" dirty="0"/>
                  <a:t>IV 1</a:t>
                </a:r>
                <a:r>
                  <a:rPr lang="en-US" dirty="0"/>
                  <a:t>: Nature of change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i="1" baseline="-25000" dirty="0"/>
                  <a:t>fixed</a:t>
                </a:r>
                <a:r>
                  <a:rPr lang="en-US" i="1" dirty="0"/>
                  <a:t> = 80, 180, or 280)</a:t>
                </a:r>
                <a:r>
                  <a:rPr lang="en-US" dirty="0"/>
                  <a:t> </a:t>
                </a:r>
              </a:p>
            </p:txBody>
          </p:sp>
        </mc:Choice>
        <mc:Fallback xmlns="">
          <p:sp>
            <p:nvSpPr>
              <p:cNvPr id="2" name="TextBox 1">
                <a:extLst>
                  <a:ext uri="{FF2B5EF4-FFF2-40B4-BE49-F238E27FC236}">
                    <a16:creationId xmlns:a16="http://schemas.microsoft.com/office/drawing/2014/main" id="{64EE74E5-715C-1827-C70B-D3D4A1849C9E}"/>
                  </a:ext>
                </a:extLst>
              </p:cNvPr>
              <p:cNvSpPr txBox="1">
                <a:spLocks noRot="1" noChangeAspect="1" noMove="1" noResize="1" noEditPoints="1" noAdjustHandles="1" noChangeArrowheads="1" noChangeShapeType="1" noTextEdit="1"/>
              </p:cNvSpPr>
              <p:nvPr/>
            </p:nvSpPr>
            <p:spPr>
              <a:xfrm>
                <a:off x="148282" y="1821640"/>
                <a:ext cx="2765326" cy="646331"/>
              </a:xfrm>
              <a:prstGeom prst="rect">
                <a:avLst/>
              </a:prstGeom>
              <a:blipFill>
                <a:blip r:embed="rId6"/>
                <a:stretch>
                  <a:fillRect l="-1826"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268EEE-5A7D-8E86-71B7-932056234D33}"/>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7" name="TextBox 6">
                <a:extLst>
                  <a:ext uri="{FF2B5EF4-FFF2-40B4-BE49-F238E27FC236}">
                    <a16:creationId xmlns:a16="http://schemas.microsoft.com/office/drawing/2014/main" id="{B8268EEE-5A7D-8E86-71B7-932056234D33}"/>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408579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17359A-5DD0-0EE4-0B2D-AE9A8515690A}"/>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6A816064-CD7B-F093-04EF-EE2632C0F07A}"/>
              </a:ext>
            </a:extLst>
          </p:cNvPr>
          <p:cNvSpPr>
            <a:spLocks noGrp="1"/>
          </p:cNvSpPr>
          <p:nvPr>
            <p:ph type="title"/>
          </p:nvPr>
        </p:nvSpPr>
        <p:spPr>
          <a:xfrm>
            <a:off x="820800" y="484556"/>
            <a:ext cx="9398021" cy="682010"/>
          </a:xfrm>
        </p:spPr>
        <p:txBody>
          <a:bodyPr>
            <a:noAutofit/>
          </a:bodyPr>
          <a:lstStyle/>
          <a:p>
            <a:r>
              <a:rPr lang="en-US" dirty="0"/>
              <a:t>Independent variable II: Number of measurements</a:t>
            </a:r>
          </a:p>
        </p:txBody>
      </p:sp>
    </p:spTree>
    <p:extLst>
      <p:ext uri="{BB962C8B-B14F-4D97-AF65-F5344CB8AC3E}">
        <p14:creationId xmlns:p14="http://schemas.microsoft.com/office/powerpoint/2010/main" val="2834780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17359A-5DD0-0EE4-0B2D-AE9A8515690A}"/>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6A816064-CD7B-F093-04EF-EE2632C0F07A}"/>
              </a:ext>
            </a:extLst>
          </p:cNvPr>
          <p:cNvSpPr>
            <a:spLocks noGrp="1"/>
          </p:cNvSpPr>
          <p:nvPr>
            <p:ph type="title"/>
          </p:nvPr>
        </p:nvSpPr>
        <p:spPr>
          <a:xfrm>
            <a:off x="820800" y="484556"/>
            <a:ext cx="9398021" cy="682010"/>
          </a:xfrm>
        </p:spPr>
        <p:txBody>
          <a:bodyPr>
            <a:noAutofit/>
          </a:bodyPr>
          <a:lstStyle/>
          <a:p>
            <a:r>
              <a:rPr lang="en-US" dirty="0"/>
              <a:t>Independent variable II: Number of measurements</a:t>
            </a:r>
          </a:p>
        </p:txBody>
      </p:sp>
      <p:pic>
        <p:nvPicPr>
          <p:cNvPr id="7" name="Picture 6">
            <a:extLst>
              <a:ext uri="{FF2B5EF4-FFF2-40B4-BE49-F238E27FC236}">
                <a16:creationId xmlns:a16="http://schemas.microsoft.com/office/drawing/2014/main" id="{A069B8B7-8DE2-BE72-AC4F-CC8A06E940E1}"/>
              </a:ext>
            </a:extLst>
          </p:cNvPr>
          <p:cNvPicPr>
            <a:picLocks noChangeAspect="1"/>
          </p:cNvPicPr>
          <p:nvPr/>
        </p:nvPicPr>
        <p:blipFill>
          <a:blip r:embed="rId2"/>
          <a:stretch>
            <a:fillRect/>
          </a:stretch>
        </p:blipFill>
        <p:spPr>
          <a:xfrm>
            <a:off x="1866390" y="1841275"/>
            <a:ext cx="5480894" cy="4110670"/>
          </a:xfrm>
          <a:prstGeom prst="rect">
            <a:avLst/>
          </a:prstGeom>
        </p:spPr>
      </p:pic>
      <p:sp>
        <p:nvSpPr>
          <p:cNvPr id="8" name="TextBox 7">
            <a:extLst>
              <a:ext uri="{FF2B5EF4-FFF2-40B4-BE49-F238E27FC236}">
                <a16:creationId xmlns:a16="http://schemas.microsoft.com/office/drawing/2014/main" id="{F30F0B2A-7758-0E7C-50E1-6CDE8938F21D}"/>
              </a:ext>
            </a:extLst>
          </p:cNvPr>
          <p:cNvSpPr txBox="1"/>
          <p:nvPr/>
        </p:nvSpPr>
        <p:spPr>
          <a:xfrm>
            <a:off x="1866390" y="1273088"/>
            <a:ext cx="3452737" cy="461665"/>
          </a:xfrm>
          <a:prstGeom prst="rect">
            <a:avLst/>
          </a:prstGeom>
          <a:noFill/>
        </p:spPr>
        <p:txBody>
          <a:bodyPr wrap="square" rtlCol="0">
            <a:spAutoFit/>
          </a:bodyPr>
          <a:lstStyle/>
          <a:p>
            <a:r>
              <a:rPr lang="en-US" sz="2400" i="1" dirty="0">
                <a:latin typeface="Helvetica" pitchFamily="2" charset="0"/>
              </a:rPr>
              <a:t>Five measurements </a:t>
            </a:r>
          </a:p>
        </p:txBody>
      </p:sp>
      <p:pic>
        <p:nvPicPr>
          <p:cNvPr id="2" name="Picture 1">
            <a:extLst>
              <a:ext uri="{FF2B5EF4-FFF2-40B4-BE49-F238E27FC236}">
                <a16:creationId xmlns:a16="http://schemas.microsoft.com/office/drawing/2014/main" id="{A2673F0F-C4C0-4BF3-1490-B4CCA3EB666C}"/>
              </a:ext>
            </a:extLst>
          </p:cNvPr>
          <p:cNvPicPr>
            <a:picLocks noChangeAspect="1"/>
          </p:cNvPicPr>
          <p:nvPr/>
        </p:nvPicPr>
        <p:blipFill>
          <a:blip r:embed="rId3"/>
          <a:stretch>
            <a:fillRect/>
          </a:stretch>
        </p:blipFill>
        <p:spPr>
          <a:xfrm>
            <a:off x="1866390" y="1841276"/>
            <a:ext cx="5480894" cy="4110670"/>
          </a:xfrm>
          <a:prstGeom prst="rect">
            <a:avLst/>
          </a:prstGeom>
        </p:spPr>
      </p:pic>
    </p:spTree>
    <p:extLst>
      <p:ext uri="{BB962C8B-B14F-4D97-AF65-F5344CB8AC3E}">
        <p14:creationId xmlns:p14="http://schemas.microsoft.com/office/powerpoint/2010/main" val="823886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816064-CD7B-F093-04EF-EE2632C0F07A}"/>
              </a:ext>
            </a:extLst>
          </p:cNvPr>
          <p:cNvSpPr>
            <a:spLocks noGrp="1"/>
          </p:cNvSpPr>
          <p:nvPr>
            <p:ph type="title"/>
          </p:nvPr>
        </p:nvSpPr>
        <p:spPr>
          <a:xfrm>
            <a:off x="820800" y="484556"/>
            <a:ext cx="9398021" cy="682010"/>
          </a:xfrm>
        </p:spPr>
        <p:txBody>
          <a:bodyPr>
            <a:noAutofit/>
          </a:bodyPr>
          <a:lstStyle/>
          <a:p>
            <a:r>
              <a:rPr lang="en-US" dirty="0"/>
              <a:t>Independent variable II: Number of measurements</a:t>
            </a:r>
          </a:p>
        </p:txBody>
      </p:sp>
      <p:pic>
        <p:nvPicPr>
          <p:cNvPr id="7" name="Picture 6">
            <a:extLst>
              <a:ext uri="{FF2B5EF4-FFF2-40B4-BE49-F238E27FC236}">
                <a16:creationId xmlns:a16="http://schemas.microsoft.com/office/drawing/2014/main" id="{A069B8B7-8DE2-BE72-AC4F-CC8A06E940E1}"/>
              </a:ext>
            </a:extLst>
          </p:cNvPr>
          <p:cNvPicPr>
            <a:picLocks noChangeAspect="1"/>
          </p:cNvPicPr>
          <p:nvPr/>
        </p:nvPicPr>
        <p:blipFill>
          <a:blip r:embed="rId2"/>
          <a:stretch>
            <a:fillRect/>
          </a:stretch>
        </p:blipFill>
        <p:spPr>
          <a:xfrm>
            <a:off x="1866390" y="1841275"/>
            <a:ext cx="5480894" cy="4110670"/>
          </a:xfrm>
          <a:prstGeom prst="rect">
            <a:avLst/>
          </a:prstGeom>
        </p:spPr>
      </p:pic>
      <p:sp>
        <p:nvSpPr>
          <p:cNvPr id="8" name="TextBox 7">
            <a:extLst>
              <a:ext uri="{FF2B5EF4-FFF2-40B4-BE49-F238E27FC236}">
                <a16:creationId xmlns:a16="http://schemas.microsoft.com/office/drawing/2014/main" id="{F30F0B2A-7758-0E7C-50E1-6CDE8938F21D}"/>
              </a:ext>
            </a:extLst>
          </p:cNvPr>
          <p:cNvSpPr txBox="1"/>
          <p:nvPr/>
        </p:nvSpPr>
        <p:spPr>
          <a:xfrm>
            <a:off x="1866390" y="1273088"/>
            <a:ext cx="3452737" cy="461665"/>
          </a:xfrm>
          <a:prstGeom prst="rect">
            <a:avLst/>
          </a:prstGeom>
          <a:noFill/>
        </p:spPr>
        <p:txBody>
          <a:bodyPr wrap="square" rtlCol="0">
            <a:spAutoFit/>
          </a:bodyPr>
          <a:lstStyle/>
          <a:p>
            <a:r>
              <a:rPr lang="en-US" sz="2400" i="1" dirty="0">
                <a:latin typeface="Helvetica" pitchFamily="2" charset="0"/>
              </a:rPr>
              <a:t>Seven measurements </a:t>
            </a:r>
          </a:p>
        </p:txBody>
      </p:sp>
      <p:pic>
        <p:nvPicPr>
          <p:cNvPr id="2" name="Picture 1">
            <a:extLst>
              <a:ext uri="{FF2B5EF4-FFF2-40B4-BE49-F238E27FC236}">
                <a16:creationId xmlns:a16="http://schemas.microsoft.com/office/drawing/2014/main" id="{BB95C623-7971-2A26-50E3-5BA2010085B5}"/>
              </a:ext>
            </a:extLst>
          </p:cNvPr>
          <p:cNvPicPr>
            <a:picLocks noChangeAspect="1"/>
          </p:cNvPicPr>
          <p:nvPr/>
        </p:nvPicPr>
        <p:blipFill>
          <a:blip r:embed="rId3"/>
          <a:stretch>
            <a:fillRect/>
          </a:stretch>
        </p:blipFill>
        <p:spPr>
          <a:xfrm>
            <a:off x="1866390" y="1839370"/>
            <a:ext cx="5480894" cy="4110670"/>
          </a:xfrm>
          <a:prstGeom prst="rect">
            <a:avLst/>
          </a:prstGeom>
        </p:spPr>
      </p:pic>
      <p:pic>
        <p:nvPicPr>
          <p:cNvPr id="6" name="Picture 5">
            <a:extLst>
              <a:ext uri="{FF2B5EF4-FFF2-40B4-BE49-F238E27FC236}">
                <a16:creationId xmlns:a16="http://schemas.microsoft.com/office/drawing/2014/main" id="{1D43A9A6-66BB-8ABD-3A41-73916B3EFEEE}"/>
              </a:ext>
            </a:extLst>
          </p:cNvPr>
          <p:cNvPicPr>
            <a:picLocks noChangeAspect="1"/>
          </p:cNvPicPr>
          <p:nvPr/>
        </p:nvPicPr>
        <p:blipFill>
          <a:blip r:embed="rId4"/>
          <a:stretch>
            <a:fillRect/>
          </a:stretch>
        </p:blipFill>
        <p:spPr>
          <a:xfrm>
            <a:off x="1866390" y="1840321"/>
            <a:ext cx="5480894" cy="4110671"/>
          </a:xfrm>
          <a:prstGeom prst="rect">
            <a:avLst/>
          </a:prstGeom>
        </p:spPr>
      </p:pic>
      <p:sp>
        <p:nvSpPr>
          <p:cNvPr id="4" name="Footer Placeholder 2">
            <a:extLst>
              <a:ext uri="{FF2B5EF4-FFF2-40B4-BE49-F238E27FC236}">
                <a16:creationId xmlns:a16="http://schemas.microsoft.com/office/drawing/2014/main" id="{8D938728-8288-7D02-80F2-EC679EC66F43}"/>
              </a:ext>
            </a:extLst>
          </p:cNvPr>
          <p:cNvSpPr>
            <a:spLocks noGrp="1"/>
          </p:cNvSpPr>
          <p:nvPr>
            <p:ph type="ftr" sz="quarter" idx="11"/>
          </p:nvPr>
        </p:nvSpPr>
        <p:spPr>
          <a:xfrm>
            <a:off x="1237895" y="6492875"/>
            <a:ext cx="4114800" cy="365125"/>
          </a:xfrm>
        </p:spPr>
        <p:txBody>
          <a:bodyPr/>
          <a:lstStyle/>
          <a:p>
            <a:pPr algn="l"/>
            <a:r>
              <a:rPr lang="en-US" dirty="0"/>
              <a:t>Experiment 1 - Methods</a:t>
            </a:r>
          </a:p>
        </p:txBody>
      </p:sp>
    </p:spTree>
    <p:extLst>
      <p:ext uri="{BB962C8B-B14F-4D97-AF65-F5344CB8AC3E}">
        <p14:creationId xmlns:p14="http://schemas.microsoft.com/office/powerpoint/2010/main" val="1090131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17359A-5DD0-0EE4-0B2D-AE9A8515690A}"/>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6A816064-CD7B-F093-04EF-EE2632C0F07A}"/>
              </a:ext>
            </a:extLst>
          </p:cNvPr>
          <p:cNvSpPr>
            <a:spLocks noGrp="1"/>
          </p:cNvSpPr>
          <p:nvPr>
            <p:ph type="title"/>
          </p:nvPr>
        </p:nvSpPr>
        <p:spPr>
          <a:xfrm>
            <a:off x="820800" y="484556"/>
            <a:ext cx="9398021" cy="682010"/>
          </a:xfrm>
        </p:spPr>
        <p:txBody>
          <a:bodyPr>
            <a:noAutofit/>
          </a:bodyPr>
          <a:lstStyle/>
          <a:p>
            <a:r>
              <a:rPr lang="en-US" dirty="0"/>
              <a:t>Independent variable II: Number of measurements</a:t>
            </a:r>
          </a:p>
        </p:txBody>
      </p:sp>
      <p:pic>
        <p:nvPicPr>
          <p:cNvPr id="7" name="Picture 6">
            <a:extLst>
              <a:ext uri="{FF2B5EF4-FFF2-40B4-BE49-F238E27FC236}">
                <a16:creationId xmlns:a16="http://schemas.microsoft.com/office/drawing/2014/main" id="{A069B8B7-8DE2-BE72-AC4F-CC8A06E940E1}"/>
              </a:ext>
            </a:extLst>
          </p:cNvPr>
          <p:cNvPicPr>
            <a:picLocks noChangeAspect="1"/>
          </p:cNvPicPr>
          <p:nvPr/>
        </p:nvPicPr>
        <p:blipFill>
          <a:blip r:embed="rId2"/>
          <a:stretch>
            <a:fillRect/>
          </a:stretch>
        </p:blipFill>
        <p:spPr>
          <a:xfrm>
            <a:off x="1866390" y="1841275"/>
            <a:ext cx="5480894" cy="4110670"/>
          </a:xfrm>
          <a:prstGeom prst="rect">
            <a:avLst/>
          </a:prstGeom>
        </p:spPr>
      </p:pic>
      <p:sp>
        <p:nvSpPr>
          <p:cNvPr id="8" name="TextBox 7">
            <a:extLst>
              <a:ext uri="{FF2B5EF4-FFF2-40B4-BE49-F238E27FC236}">
                <a16:creationId xmlns:a16="http://schemas.microsoft.com/office/drawing/2014/main" id="{F30F0B2A-7758-0E7C-50E1-6CDE8938F21D}"/>
              </a:ext>
            </a:extLst>
          </p:cNvPr>
          <p:cNvSpPr txBox="1"/>
          <p:nvPr/>
        </p:nvSpPr>
        <p:spPr>
          <a:xfrm>
            <a:off x="1866390" y="1273088"/>
            <a:ext cx="3452737" cy="461665"/>
          </a:xfrm>
          <a:prstGeom prst="rect">
            <a:avLst/>
          </a:prstGeom>
          <a:noFill/>
        </p:spPr>
        <p:txBody>
          <a:bodyPr wrap="square" rtlCol="0">
            <a:spAutoFit/>
          </a:bodyPr>
          <a:lstStyle/>
          <a:p>
            <a:r>
              <a:rPr lang="en-US" sz="2400" i="1" dirty="0">
                <a:latin typeface="Helvetica" pitchFamily="2" charset="0"/>
              </a:rPr>
              <a:t>Nine measurements </a:t>
            </a:r>
          </a:p>
        </p:txBody>
      </p:sp>
      <p:pic>
        <p:nvPicPr>
          <p:cNvPr id="6" name="Picture 5">
            <a:extLst>
              <a:ext uri="{FF2B5EF4-FFF2-40B4-BE49-F238E27FC236}">
                <a16:creationId xmlns:a16="http://schemas.microsoft.com/office/drawing/2014/main" id="{A91D7F52-965B-6899-C13D-C98A74E88F26}"/>
              </a:ext>
            </a:extLst>
          </p:cNvPr>
          <p:cNvPicPr>
            <a:picLocks noChangeAspect="1"/>
          </p:cNvPicPr>
          <p:nvPr/>
        </p:nvPicPr>
        <p:blipFill>
          <a:blip r:embed="rId3"/>
          <a:stretch>
            <a:fillRect/>
          </a:stretch>
        </p:blipFill>
        <p:spPr>
          <a:xfrm>
            <a:off x="1866390" y="1841275"/>
            <a:ext cx="5480894" cy="4110670"/>
          </a:xfrm>
          <a:prstGeom prst="rect">
            <a:avLst/>
          </a:prstGeom>
        </p:spPr>
      </p:pic>
      <p:pic>
        <p:nvPicPr>
          <p:cNvPr id="2" name="Picture 1">
            <a:extLst>
              <a:ext uri="{FF2B5EF4-FFF2-40B4-BE49-F238E27FC236}">
                <a16:creationId xmlns:a16="http://schemas.microsoft.com/office/drawing/2014/main" id="{711CD750-5BC5-F9D1-B13C-ECE375164959}"/>
              </a:ext>
            </a:extLst>
          </p:cNvPr>
          <p:cNvPicPr>
            <a:picLocks noChangeAspect="1"/>
          </p:cNvPicPr>
          <p:nvPr/>
        </p:nvPicPr>
        <p:blipFill>
          <a:blip r:embed="rId4"/>
          <a:stretch>
            <a:fillRect/>
          </a:stretch>
        </p:blipFill>
        <p:spPr>
          <a:xfrm>
            <a:off x="1866389" y="1841275"/>
            <a:ext cx="5480893" cy="4110670"/>
          </a:xfrm>
          <a:prstGeom prst="rect">
            <a:avLst/>
          </a:prstGeom>
        </p:spPr>
      </p:pic>
    </p:spTree>
    <p:extLst>
      <p:ext uri="{BB962C8B-B14F-4D97-AF65-F5344CB8AC3E}">
        <p14:creationId xmlns:p14="http://schemas.microsoft.com/office/powerpoint/2010/main" val="781353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17359A-5DD0-0EE4-0B2D-AE9A8515690A}"/>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6A816064-CD7B-F093-04EF-EE2632C0F07A}"/>
              </a:ext>
            </a:extLst>
          </p:cNvPr>
          <p:cNvSpPr>
            <a:spLocks noGrp="1"/>
          </p:cNvSpPr>
          <p:nvPr>
            <p:ph type="title"/>
          </p:nvPr>
        </p:nvSpPr>
        <p:spPr>
          <a:xfrm>
            <a:off x="820800" y="484556"/>
            <a:ext cx="9398021" cy="682010"/>
          </a:xfrm>
        </p:spPr>
        <p:txBody>
          <a:bodyPr>
            <a:noAutofit/>
          </a:bodyPr>
          <a:lstStyle/>
          <a:p>
            <a:r>
              <a:rPr lang="en-US" dirty="0"/>
              <a:t>Independent variable II: Number of measurements</a:t>
            </a:r>
          </a:p>
        </p:txBody>
      </p:sp>
      <p:pic>
        <p:nvPicPr>
          <p:cNvPr id="7" name="Picture 6">
            <a:extLst>
              <a:ext uri="{FF2B5EF4-FFF2-40B4-BE49-F238E27FC236}">
                <a16:creationId xmlns:a16="http://schemas.microsoft.com/office/drawing/2014/main" id="{A069B8B7-8DE2-BE72-AC4F-CC8A06E940E1}"/>
              </a:ext>
            </a:extLst>
          </p:cNvPr>
          <p:cNvPicPr>
            <a:picLocks noChangeAspect="1"/>
          </p:cNvPicPr>
          <p:nvPr/>
        </p:nvPicPr>
        <p:blipFill>
          <a:blip r:embed="rId2"/>
          <a:stretch>
            <a:fillRect/>
          </a:stretch>
        </p:blipFill>
        <p:spPr>
          <a:xfrm>
            <a:off x="1866390" y="1841275"/>
            <a:ext cx="5480894" cy="4110670"/>
          </a:xfrm>
          <a:prstGeom prst="rect">
            <a:avLst/>
          </a:prstGeom>
        </p:spPr>
      </p:pic>
      <p:sp>
        <p:nvSpPr>
          <p:cNvPr id="8" name="TextBox 7">
            <a:extLst>
              <a:ext uri="{FF2B5EF4-FFF2-40B4-BE49-F238E27FC236}">
                <a16:creationId xmlns:a16="http://schemas.microsoft.com/office/drawing/2014/main" id="{F30F0B2A-7758-0E7C-50E1-6CDE8938F21D}"/>
              </a:ext>
            </a:extLst>
          </p:cNvPr>
          <p:cNvSpPr txBox="1"/>
          <p:nvPr/>
        </p:nvSpPr>
        <p:spPr>
          <a:xfrm>
            <a:off x="1866390" y="1273088"/>
            <a:ext cx="3452737" cy="461665"/>
          </a:xfrm>
          <a:prstGeom prst="rect">
            <a:avLst/>
          </a:prstGeom>
          <a:noFill/>
        </p:spPr>
        <p:txBody>
          <a:bodyPr wrap="square" rtlCol="0">
            <a:spAutoFit/>
          </a:bodyPr>
          <a:lstStyle/>
          <a:p>
            <a:r>
              <a:rPr lang="en-US" sz="2400" i="1" dirty="0">
                <a:latin typeface="Helvetica" pitchFamily="2" charset="0"/>
              </a:rPr>
              <a:t>Eleven measurements </a:t>
            </a:r>
          </a:p>
        </p:txBody>
      </p:sp>
      <p:pic>
        <p:nvPicPr>
          <p:cNvPr id="2" name="Picture 1">
            <a:extLst>
              <a:ext uri="{FF2B5EF4-FFF2-40B4-BE49-F238E27FC236}">
                <a16:creationId xmlns:a16="http://schemas.microsoft.com/office/drawing/2014/main" id="{B9AF56ED-E853-94DD-EA71-11B37763E95D}"/>
              </a:ext>
            </a:extLst>
          </p:cNvPr>
          <p:cNvPicPr>
            <a:picLocks noChangeAspect="1"/>
          </p:cNvPicPr>
          <p:nvPr/>
        </p:nvPicPr>
        <p:blipFill>
          <a:blip r:embed="rId3"/>
          <a:stretch>
            <a:fillRect/>
          </a:stretch>
        </p:blipFill>
        <p:spPr>
          <a:xfrm>
            <a:off x="1866389" y="1841275"/>
            <a:ext cx="5480893" cy="4110670"/>
          </a:xfrm>
          <a:prstGeom prst="rect">
            <a:avLst/>
          </a:prstGeom>
        </p:spPr>
      </p:pic>
      <p:pic>
        <p:nvPicPr>
          <p:cNvPr id="6" name="Picture 5">
            <a:extLst>
              <a:ext uri="{FF2B5EF4-FFF2-40B4-BE49-F238E27FC236}">
                <a16:creationId xmlns:a16="http://schemas.microsoft.com/office/drawing/2014/main" id="{B055B478-8204-0A55-5CD3-722EC92BAD03}"/>
              </a:ext>
            </a:extLst>
          </p:cNvPr>
          <p:cNvPicPr>
            <a:picLocks noChangeAspect="1"/>
          </p:cNvPicPr>
          <p:nvPr/>
        </p:nvPicPr>
        <p:blipFill>
          <a:blip r:embed="rId4"/>
          <a:stretch>
            <a:fillRect/>
          </a:stretch>
        </p:blipFill>
        <p:spPr>
          <a:xfrm>
            <a:off x="1866386" y="1841276"/>
            <a:ext cx="5480893" cy="4110670"/>
          </a:xfrm>
          <a:prstGeom prst="rect">
            <a:avLst/>
          </a:prstGeom>
        </p:spPr>
      </p:pic>
    </p:spTree>
    <p:extLst>
      <p:ext uri="{BB962C8B-B14F-4D97-AF65-F5344CB8AC3E}">
        <p14:creationId xmlns:p14="http://schemas.microsoft.com/office/powerpoint/2010/main" val="362248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14" name="Picture 13">
            <a:extLst>
              <a:ext uri="{FF2B5EF4-FFF2-40B4-BE49-F238E27FC236}">
                <a16:creationId xmlns:a16="http://schemas.microsoft.com/office/drawing/2014/main" id="{AEB51BAA-B453-C559-363B-BDABCEE71EE4}"/>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B7E074-0308-02C9-4AA3-E9B64CBC3B23}"/>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15" name="TextBox 14">
                <a:extLst>
                  <a:ext uri="{FF2B5EF4-FFF2-40B4-BE49-F238E27FC236}">
                    <a16:creationId xmlns:a16="http://schemas.microsoft.com/office/drawing/2014/main" id="{8DB7E074-0308-02C9-4AA3-E9B64CBC3B23}"/>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081F048-087B-F0B4-610D-FF3E892C6446}"/>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4" name="TextBox 3">
            <a:extLst>
              <a:ext uri="{FF2B5EF4-FFF2-40B4-BE49-F238E27FC236}">
                <a16:creationId xmlns:a16="http://schemas.microsoft.com/office/drawing/2014/main" id="{D8E6F2E0-F39B-F8A4-5977-28931FFBC769}"/>
              </a:ext>
            </a:extLst>
          </p:cNvPr>
          <p:cNvSpPr txBox="1"/>
          <p:nvPr/>
        </p:nvSpPr>
        <p:spPr>
          <a:xfrm>
            <a:off x="201315" y="3676637"/>
            <a:ext cx="3191476" cy="646331"/>
          </a:xfrm>
          <a:prstGeom prst="rect">
            <a:avLst/>
          </a:prstGeom>
          <a:noFill/>
        </p:spPr>
        <p:txBody>
          <a:bodyPr wrap="square" rtlCol="0">
            <a:spAutoFit/>
          </a:bodyPr>
          <a:lstStyle/>
          <a:p>
            <a:r>
              <a:rPr lang="en-US" b="1" dirty="0"/>
              <a:t>IV 2</a:t>
            </a:r>
            <a:r>
              <a:rPr lang="en-US" dirty="0"/>
              <a:t>: Number of measurements (5, 7, 9, or 11)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908DA-7A1E-DD1B-B85C-D189FBBF9F32}"/>
                  </a:ext>
                </a:extLst>
              </p:cNvPr>
              <p:cNvSpPr txBox="1"/>
              <p:nvPr/>
            </p:nvSpPr>
            <p:spPr>
              <a:xfrm>
                <a:off x="148282" y="1821640"/>
                <a:ext cx="2765326" cy="646331"/>
              </a:xfrm>
              <a:prstGeom prst="rect">
                <a:avLst/>
              </a:prstGeom>
              <a:noFill/>
            </p:spPr>
            <p:txBody>
              <a:bodyPr wrap="square" rtlCol="0">
                <a:spAutoFit/>
              </a:bodyPr>
              <a:lstStyle/>
              <a:p>
                <a:r>
                  <a:rPr lang="en-US" b="1" dirty="0"/>
                  <a:t>IV 1</a:t>
                </a:r>
                <a:r>
                  <a:rPr lang="en-US" dirty="0"/>
                  <a:t>: Nature of change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i="1" baseline="-25000" dirty="0"/>
                  <a:t>fixed</a:t>
                </a:r>
                <a:r>
                  <a:rPr lang="en-US" i="1" dirty="0"/>
                  <a:t> = 80, 180, or 280)</a:t>
                </a:r>
                <a:r>
                  <a:rPr lang="en-US" dirty="0"/>
                  <a:t> </a:t>
                </a:r>
              </a:p>
            </p:txBody>
          </p:sp>
        </mc:Choice>
        <mc:Fallback xmlns="">
          <p:sp>
            <p:nvSpPr>
              <p:cNvPr id="7" name="TextBox 6">
                <a:extLst>
                  <a:ext uri="{FF2B5EF4-FFF2-40B4-BE49-F238E27FC236}">
                    <a16:creationId xmlns:a16="http://schemas.microsoft.com/office/drawing/2014/main" id="{C49908DA-7A1E-DD1B-B85C-D189FBBF9F32}"/>
                  </a:ext>
                </a:extLst>
              </p:cNvPr>
              <p:cNvSpPr txBox="1">
                <a:spLocks noRot="1" noChangeAspect="1" noMove="1" noResize="1" noEditPoints="1" noAdjustHandles="1" noChangeArrowheads="1" noChangeShapeType="1" noTextEdit="1"/>
              </p:cNvSpPr>
              <p:nvPr/>
            </p:nvSpPr>
            <p:spPr>
              <a:xfrm>
                <a:off x="148282" y="1821640"/>
                <a:ext cx="2765326" cy="646331"/>
              </a:xfrm>
              <a:prstGeom prst="rect">
                <a:avLst/>
              </a:prstGeom>
              <a:blipFill>
                <a:blip r:embed="rId6"/>
                <a:stretch>
                  <a:fillRect l="-1826"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1C521E-166D-40BA-D3E9-DF12A948EE6B}"/>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8" name="TextBox 7">
                <a:extLst>
                  <a:ext uri="{FF2B5EF4-FFF2-40B4-BE49-F238E27FC236}">
                    <a16:creationId xmlns:a16="http://schemas.microsoft.com/office/drawing/2014/main" id="{E91C521E-166D-40BA-D3E9-DF12A948EE6B}"/>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1011372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6DA5-447D-CC02-332D-95A4F0490098}"/>
              </a:ext>
            </a:extLst>
          </p:cNvPr>
          <p:cNvSpPr>
            <a:spLocks noGrp="1"/>
          </p:cNvSpPr>
          <p:nvPr>
            <p:ph type="title"/>
          </p:nvPr>
        </p:nvSpPr>
        <p:spPr>
          <a:xfrm>
            <a:off x="820800" y="484556"/>
            <a:ext cx="9879284" cy="682010"/>
          </a:xfrm>
        </p:spPr>
        <p:txBody>
          <a:bodyPr>
            <a:noAutofit/>
          </a:bodyPr>
          <a:lstStyle/>
          <a:p>
            <a:r>
              <a:rPr lang="en-US" dirty="0"/>
              <a:t>Independent variable III: Measurement spacing</a:t>
            </a:r>
          </a:p>
        </p:txBody>
      </p:sp>
      <p:sp>
        <p:nvSpPr>
          <p:cNvPr id="3" name="Footer Placeholder 2">
            <a:extLst>
              <a:ext uri="{FF2B5EF4-FFF2-40B4-BE49-F238E27FC236}">
                <a16:creationId xmlns:a16="http://schemas.microsoft.com/office/drawing/2014/main" id="{A45F3C68-9755-3F8D-D02F-280517D2E6B1}"/>
              </a:ext>
            </a:extLst>
          </p:cNvPr>
          <p:cNvSpPr>
            <a:spLocks noGrp="1"/>
          </p:cNvSpPr>
          <p:nvPr>
            <p:ph type="ftr" sz="quarter" idx="11"/>
          </p:nvPr>
        </p:nvSpPr>
        <p:spPr/>
        <p:txBody>
          <a:bodyPr/>
          <a:lstStyle/>
          <a:p>
            <a:pPr algn="l"/>
            <a:r>
              <a:rPr lang="en-US" dirty="0"/>
              <a:t>Experiment 1 - Methods</a:t>
            </a:r>
          </a:p>
        </p:txBody>
      </p:sp>
      <p:sp>
        <p:nvSpPr>
          <p:cNvPr id="8" name="TextBox 7">
            <a:extLst>
              <a:ext uri="{FF2B5EF4-FFF2-40B4-BE49-F238E27FC236}">
                <a16:creationId xmlns:a16="http://schemas.microsoft.com/office/drawing/2014/main" id="{8B07C4A4-784D-5F4F-282E-67B5FC4A40FD}"/>
              </a:ext>
            </a:extLst>
          </p:cNvPr>
          <p:cNvSpPr txBox="1"/>
          <p:nvPr/>
        </p:nvSpPr>
        <p:spPr>
          <a:xfrm>
            <a:off x="7516320" y="5567441"/>
            <a:ext cx="5008834" cy="1107996"/>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Tree>
    <p:extLst>
      <p:ext uri="{BB962C8B-B14F-4D97-AF65-F5344CB8AC3E}">
        <p14:creationId xmlns:p14="http://schemas.microsoft.com/office/powerpoint/2010/main" val="2307196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sp>
        <p:nvSpPr>
          <p:cNvPr id="8" name="TextBox 7">
            <a:extLst>
              <a:ext uri="{FF2B5EF4-FFF2-40B4-BE49-F238E27FC236}">
                <a16:creationId xmlns:a16="http://schemas.microsoft.com/office/drawing/2014/main" id="{9C789ED7-47E0-B14B-1F6D-6404AD4B5A61}"/>
              </a:ext>
            </a:extLst>
          </p:cNvPr>
          <p:cNvSpPr txBox="1"/>
          <p:nvPr/>
        </p:nvSpPr>
        <p:spPr>
          <a:xfrm>
            <a:off x="5785656" y="536363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pic>
        <p:nvPicPr>
          <p:cNvPr id="6" name="Picture 5" descr="Diagram, schematic&#10;&#10;Description automatically generated">
            <a:extLst>
              <a:ext uri="{FF2B5EF4-FFF2-40B4-BE49-F238E27FC236}">
                <a16:creationId xmlns:a16="http://schemas.microsoft.com/office/drawing/2014/main" id="{01B80F0F-0B92-D3AF-A958-02D4522D3BC6}"/>
              </a:ext>
            </a:extLst>
          </p:cNvPr>
          <p:cNvPicPr>
            <a:picLocks noChangeAspect="1"/>
          </p:cNvPicPr>
          <p:nvPr/>
        </p:nvPicPr>
        <p:blipFill>
          <a:blip r:embed="rId2"/>
          <a:stretch>
            <a:fillRect/>
          </a:stretch>
        </p:blipFill>
        <p:spPr>
          <a:xfrm>
            <a:off x="2026023" y="1925249"/>
            <a:ext cx="6347011" cy="3800718"/>
          </a:xfrm>
          <a:prstGeom prst="rect">
            <a:avLst/>
          </a:prstGeom>
        </p:spPr>
      </p:pic>
      <p:sp>
        <p:nvSpPr>
          <p:cNvPr id="9" name="TextBox 8">
            <a:extLst>
              <a:ext uri="{FF2B5EF4-FFF2-40B4-BE49-F238E27FC236}">
                <a16:creationId xmlns:a16="http://schemas.microsoft.com/office/drawing/2014/main" id="{C3AD23B7-A0F3-473A-C522-20BDDC681B1A}"/>
              </a:ext>
            </a:extLst>
          </p:cNvPr>
          <p:cNvSpPr txBox="1"/>
          <p:nvPr/>
        </p:nvSpPr>
        <p:spPr>
          <a:xfrm>
            <a:off x="3779709" y="2895159"/>
            <a:ext cx="261610"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15849CBC-4864-BF3B-9248-AAFC63D5D577}"/>
              </a:ext>
            </a:extLst>
          </p:cNvPr>
          <p:cNvSpPr txBox="1"/>
          <p:nvPr/>
        </p:nvSpPr>
        <p:spPr>
          <a:xfrm>
            <a:off x="3779709" y="4310563"/>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F5B448BD-498B-0422-B289-421DFEA0BBB5}"/>
              </a:ext>
            </a:extLst>
          </p:cNvPr>
          <p:cNvSpPr txBox="1"/>
          <p:nvPr/>
        </p:nvSpPr>
        <p:spPr>
          <a:xfrm>
            <a:off x="6406339" y="4310563"/>
            <a:ext cx="319318"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6DFE856D-8E4F-1FE6-569D-4BE1F12B0E12}"/>
              </a:ext>
            </a:extLst>
          </p:cNvPr>
          <p:cNvSpPr txBox="1"/>
          <p:nvPr/>
        </p:nvSpPr>
        <p:spPr>
          <a:xfrm>
            <a:off x="6465207" y="2895159"/>
            <a:ext cx="261610" cy="369332"/>
          </a:xfrm>
          <a:prstGeom prst="rect">
            <a:avLst/>
          </a:prstGeom>
          <a:noFill/>
        </p:spPr>
        <p:txBody>
          <a:bodyPr wrap="none" rtlCol="0">
            <a:spAutoFit/>
          </a:bodyPr>
          <a:lstStyle/>
          <a:p>
            <a:r>
              <a:rPr lang="en-US" dirty="0"/>
              <a:t>-</a:t>
            </a:r>
          </a:p>
        </p:txBody>
      </p:sp>
      <p:sp>
        <p:nvSpPr>
          <p:cNvPr id="13" name="Title 12">
            <a:extLst>
              <a:ext uri="{FF2B5EF4-FFF2-40B4-BE49-F238E27FC236}">
                <a16:creationId xmlns:a16="http://schemas.microsoft.com/office/drawing/2014/main" id="{CC7312CE-C395-6A91-8CA4-0C51371A712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2415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6DA5-447D-CC02-332D-95A4F0490098}"/>
              </a:ext>
            </a:extLst>
          </p:cNvPr>
          <p:cNvSpPr>
            <a:spLocks noGrp="1"/>
          </p:cNvSpPr>
          <p:nvPr>
            <p:ph type="title"/>
          </p:nvPr>
        </p:nvSpPr>
        <p:spPr>
          <a:xfrm>
            <a:off x="820800" y="484556"/>
            <a:ext cx="9879284" cy="682010"/>
          </a:xfrm>
        </p:spPr>
        <p:txBody>
          <a:bodyPr>
            <a:noAutofit/>
          </a:bodyPr>
          <a:lstStyle/>
          <a:p>
            <a:r>
              <a:rPr lang="en-US" dirty="0"/>
              <a:t>Independent variable III: Measurement spacing</a:t>
            </a:r>
          </a:p>
        </p:txBody>
      </p:sp>
      <p:sp>
        <p:nvSpPr>
          <p:cNvPr id="3" name="Footer Placeholder 2">
            <a:extLst>
              <a:ext uri="{FF2B5EF4-FFF2-40B4-BE49-F238E27FC236}">
                <a16:creationId xmlns:a16="http://schemas.microsoft.com/office/drawing/2014/main" id="{A45F3C68-9755-3F8D-D02F-280517D2E6B1}"/>
              </a:ext>
            </a:extLst>
          </p:cNvPr>
          <p:cNvSpPr>
            <a:spLocks noGrp="1"/>
          </p:cNvSpPr>
          <p:nvPr>
            <p:ph type="ftr" sz="quarter" idx="11"/>
          </p:nvPr>
        </p:nvSpPr>
        <p:spPr/>
        <p:txBody>
          <a:bodyPr/>
          <a:lstStyle/>
          <a:p>
            <a:pPr algn="l"/>
            <a:r>
              <a:rPr lang="en-US" dirty="0"/>
              <a:t>Experiment 1 - Methods</a:t>
            </a:r>
          </a:p>
        </p:txBody>
      </p:sp>
      <p:sp>
        <p:nvSpPr>
          <p:cNvPr id="5" name="TextBox 4">
            <a:extLst>
              <a:ext uri="{FF2B5EF4-FFF2-40B4-BE49-F238E27FC236}">
                <a16:creationId xmlns:a16="http://schemas.microsoft.com/office/drawing/2014/main" id="{EDAE163A-859D-BE5A-F52B-887C5778176D}"/>
              </a:ext>
            </a:extLst>
          </p:cNvPr>
          <p:cNvSpPr txBox="1"/>
          <p:nvPr/>
        </p:nvSpPr>
        <p:spPr>
          <a:xfrm>
            <a:off x="1866390" y="1273088"/>
            <a:ext cx="3452737" cy="461665"/>
          </a:xfrm>
          <a:prstGeom prst="rect">
            <a:avLst/>
          </a:prstGeom>
          <a:noFill/>
        </p:spPr>
        <p:txBody>
          <a:bodyPr wrap="square" rtlCol="0">
            <a:spAutoFit/>
          </a:bodyPr>
          <a:lstStyle/>
          <a:p>
            <a:r>
              <a:rPr lang="en-US" sz="2400" i="1" dirty="0">
                <a:latin typeface="Helvetica" pitchFamily="2" charset="0"/>
              </a:rPr>
              <a:t>Equal spacing</a:t>
            </a:r>
          </a:p>
        </p:txBody>
      </p:sp>
      <p:pic>
        <p:nvPicPr>
          <p:cNvPr id="6" name="Picture 5">
            <a:extLst>
              <a:ext uri="{FF2B5EF4-FFF2-40B4-BE49-F238E27FC236}">
                <a16:creationId xmlns:a16="http://schemas.microsoft.com/office/drawing/2014/main" id="{E6C485E7-D0BA-08B6-8C07-A9636B5422BE}"/>
              </a:ext>
            </a:extLst>
          </p:cNvPr>
          <p:cNvPicPr>
            <a:picLocks noChangeAspect="1"/>
          </p:cNvPicPr>
          <p:nvPr/>
        </p:nvPicPr>
        <p:blipFill>
          <a:blip r:embed="rId2"/>
          <a:stretch>
            <a:fillRect/>
          </a:stretch>
        </p:blipFill>
        <p:spPr>
          <a:xfrm>
            <a:off x="1866389" y="1841275"/>
            <a:ext cx="5480893" cy="4110670"/>
          </a:xfrm>
          <a:prstGeom prst="rect">
            <a:avLst/>
          </a:prstGeom>
        </p:spPr>
      </p:pic>
      <p:pic>
        <p:nvPicPr>
          <p:cNvPr id="7" name="Picture 6">
            <a:extLst>
              <a:ext uri="{FF2B5EF4-FFF2-40B4-BE49-F238E27FC236}">
                <a16:creationId xmlns:a16="http://schemas.microsoft.com/office/drawing/2014/main" id="{F82BF98B-50DB-2BA8-A9D4-CFB8DE1A88C1}"/>
              </a:ext>
            </a:extLst>
          </p:cNvPr>
          <p:cNvPicPr>
            <a:picLocks noChangeAspect="1"/>
          </p:cNvPicPr>
          <p:nvPr/>
        </p:nvPicPr>
        <p:blipFill>
          <a:blip r:embed="rId3"/>
          <a:stretch>
            <a:fillRect/>
          </a:stretch>
        </p:blipFill>
        <p:spPr>
          <a:xfrm>
            <a:off x="1866389" y="1841275"/>
            <a:ext cx="5480894" cy="4110670"/>
          </a:xfrm>
          <a:prstGeom prst="rect">
            <a:avLst/>
          </a:prstGeom>
        </p:spPr>
      </p:pic>
      <p:pic>
        <p:nvPicPr>
          <p:cNvPr id="8" name="Picture 7">
            <a:extLst>
              <a:ext uri="{FF2B5EF4-FFF2-40B4-BE49-F238E27FC236}">
                <a16:creationId xmlns:a16="http://schemas.microsoft.com/office/drawing/2014/main" id="{1CB091F1-E80F-1A79-485E-7330481ABC2E}"/>
              </a:ext>
            </a:extLst>
          </p:cNvPr>
          <p:cNvPicPr>
            <a:picLocks noChangeAspect="1"/>
          </p:cNvPicPr>
          <p:nvPr/>
        </p:nvPicPr>
        <p:blipFill>
          <a:blip r:embed="rId4"/>
          <a:stretch>
            <a:fillRect/>
          </a:stretch>
        </p:blipFill>
        <p:spPr>
          <a:xfrm>
            <a:off x="1866390" y="1841276"/>
            <a:ext cx="5480894" cy="4110670"/>
          </a:xfrm>
          <a:prstGeom prst="rect">
            <a:avLst/>
          </a:prstGeom>
        </p:spPr>
      </p:pic>
      <p:sp>
        <p:nvSpPr>
          <p:cNvPr id="9" name="TextBox 8">
            <a:extLst>
              <a:ext uri="{FF2B5EF4-FFF2-40B4-BE49-F238E27FC236}">
                <a16:creationId xmlns:a16="http://schemas.microsoft.com/office/drawing/2014/main" id="{EFC96EBA-10FD-69E0-4F32-DD587D56317F}"/>
              </a:ext>
            </a:extLst>
          </p:cNvPr>
          <p:cNvSpPr txBox="1"/>
          <p:nvPr/>
        </p:nvSpPr>
        <p:spPr>
          <a:xfrm>
            <a:off x="7516320" y="5567441"/>
            <a:ext cx="5008834" cy="1107996"/>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Tree>
    <p:extLst>
      <p:ext uri="{BB962C8B-B14F-4D97-AF65-F5344CB8AC3E}">
        <p14:creationId xmlns:p14="http://schemas.microsoft.com/office/powerpoint/2010/main" val="2083495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6DA5-447D-CC02-332D-95A4F0490098}"/>
              </a:ext>
            </a:extLst>
          </p:cNvPr>
          <p:cNvSpPr>
            <a:spLocks noGrp="1"/>
          </p:cNvSpPr>
          <p:nvPr>
            <p:ph type="title"/>
          </p:nvPr>
        </p:nvSpPr>
        <p:spPr>
          <a:xfrm>
            <a:off x="820800" y="484556"/>
            <a:ext cx="9879284" cy="682010"/>
          </a:xfrm>
        </p:spPr>
        <p:txBody>
          <a:bodyPr>
            <a:noAutofit/>
          </a:bodyPr>
          <a:lstStyle/>
          <a:p>
            <a:r>
              <a:rPr lang="en-US" dirty="0"/>
              <a:t>Independent variable III: Measurement spacing</a:t>
            </a:r>
          </a:p>
        </p:txBody>
      </p:sp>
      <p:sp>
        <p:nvSpPr>
          <p:cNvPr id="3" name="Footer Placeholder 2">
            <a:extLst>
              <a:ext uri="{FF2B5EF4-FFF2-40B4-BE49-F238E27FC236}">
                <a16:creationId xmlns:a16="http://schemas.microsoft.com/office/drawing/2014/main" id="{A45F3C68-9755-3F8D-D02F-280517D2E6B1}"/>
              </a:ext>
            </a:extLst>
          </p:cNvPr>
          <p:cNvSpPr>
            <a:spLocks noGrp="1"/>
          </p:cNvSpPr>
          <p:nvPr>
            <p:ph type="ftr" sz="quarter" idx="11"/>
          </p:nvPr>
        </p:nvSpPr>
        <p:spPr/>
        <p:txBody>
          <a:bodyPr/>
          <a:lstStyle/>
          <a:p>
            <a:pPr algn="l"/>
            <a:r>
              <a:rPr lang="en-US" dirty="0"/>
              <a:t>Experiment 1 - Methods</a:t>
            </a:r>
          </a:p>
        </p:txBody>
      </p:sp>
      <p:sp>
        <p:nvSpPr>
          <p:cNvPr id="5" name="TextBox 4">
            <a:extLst>
              <a:ext uri="{FF2B5EF4-FFF2-40B4-BE49-F238E27FC236}">
                <a16:creationId xmlns:a16="http://schemas.microsoft.com/office/drawing/2014/main" id="{EDAE163A-859D-BE5A-F52B-887C5778176D}"/>
              </a:ext>
            </a:extLst>
          </p:cNvPr>
          <p:cNvSpPr txBox="1"/>
          <p:nvPr/>
        </p:nvSpPr>
        <p:spPr>
          <a:xfrm>
            <a:off x="1866390" y="1273088"/>
            <a:ext cx="6764263" cy="461665"/>
          </a:xfrm>
          <a:prstGeom prst="rect">
            <a:avLst/>
          </a:prstGeom>
          <a:noFill/>
        </p:spPr>
        <p:txBody>
          <a:bodyPr wrap="square" rtlCol="0">
            <a:spAutoFit/>
          </a:bodyPr>
          <a:lstStyle/>
          <a:p>
            <a:r>
              <a:rPr lang="en-US" sz="2400" i="1" dirty="0">
                <a:latin typeface="Helvetica" pitchFamily="2" charset="0"/>
              </a:rPr>
              <a:t>Time-interval increasing spacing</a:t>
            </a:r>
          </a:p>
        </p:txBody>
      </p:sp>
      <p:pic>
        <p:nvPicPr>
          <p:cNvPr id="6" name="Picture 5">
            <a:extLst>
              <a:ext uri="{FF2B5EF4-FFF2-40B4-BE49-F238E27FC236}">
                <a16:creationId xmlns:a16="http://schemas.microsoft.com/office/drawing/2014/main" id="{E6C485E7-D0BA-08B6-8C07-A9636B5422BE}"/>
              </a:ext>
            </a:extLst>
          </p:cNvPr>
          <p:cNvPicPr>
            <a:picLocks noChangeAspect="1"/>
          </p:cNvPicPr>
          <p:nvPr/>
        </p:nvPicPr>
        <p:blipFill>
          <a:blip r:embed="rId2"/>
          <a:stretch>
            <a:fillRect/>
          </a:stretch>
        </p:blipFill>
        <p:spPr>
          <a:xfrm>
            <a:off x="1866389" y="1841275"/>
            <a:ext cx="5480893" cy="4110670"/>
          </a:xfrm>
          <a:prstGeom prst="rect">
            <a:avLst/>
          </a:prstGeom>
        </p:spPr>
      </p:pic>
      <p:pic>
        <p:nvPicPr>
          <p:cNvPr id="8" name="Picture 7">
            <a:extLst>
              <a:ext uri="{FF2B5EF4-FFF2-40B4-BE49-F238E27FC236}">
                <a16:creationId xmlns:a16="http://schemas.microsoft.com/office/drawing/2014/main" id="{D8928F72-A92D-8A7A-EDE2-3730DB4F1D43}"/>
              </a:ext>
            </a:extLst>
          </p:cNvPr>
          <p:cNvPicPr>
            <a:picLocks noChangeAspect="1"/>
          </p:cNvPicPr>
          <p:nvPr/>
        </p:nvPicPr>
        <p:blipFill>
          <a:blip r:embed="rId3"/>
          <a:stretch>
            <a:fillRect/>
          </a:stretch>
        </p:blipFill>
        <p:spPr>
          <a:xfrm>
            <a:off x="1866388" y="1841275"/>
            <a:ext cx="5480893" cy="4110670"/>
          </a:xfrm>
          <a:prstGeom prst="rect">
            <a:avLst/>
          </a:prstGeom>
        </p:spPr>
      </p:pic>
      <p:sp>
        <p:nvSpPr>
          <p:cNvPr id="7" name="TextBox 6">
            <a:extLst>
              <a:ext uri="{FF2B5EF4-FFF2-40B4-BE49-F238E27FC236}">
                <a16:creationId xmlns:a16="http://schemas.microsoft.com/office/drawing/2014/main" id="{761FB58F-042C-915B-76BB-54584ECF9D99}"/>
              </a:ext>
            </a:extLst>
          </p:cNvPr>
          <p:cNvSpPr txBox="1"/>
          <p:nvPr/>
        </p:nvSpPr>
        <p:spPr>
          <a:xfrm>
            <a:off x="7516320" y="5567441"/>
            <a:ext cx="5008834" cy="1107996"/>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pic>
        <p:nvPicPr>
          <p:cNvPr id="9" name="Picture 8">
            <a:extLst>
              <a:ext uri="{FF2B5EF4-FFF2-40B4-BE49-F238E27FC236}">
                <a16:creationId xmlns:a16="http://schemas.microsoft.com/office/drawing/2014/main" id="{034DE9D4-8ACB-BF8B-FEDC-72E82AD079DB}"/>
              </a:ext>
            </a:extLst>
          </p:cNvPr>
          <p:cNvPicPr>
            <a:picLocks noChangeAspect="1"/>
          </p:cNvPicPr>
          <p:nvPr/>
        </p:nvPicPr>
        <p:blipFill>
          <a:blip r:embed="rId4"/>
          <a:stretch>
            <a:fillRect/>
          </a:stretch>
        </p:blipFill>
        <p:spPr>
          <a:xfrm>
            <a:off x="1866387" y="1841276"/>
            <a:ext cx="5480894" cy="4110670"/>
          </a:xfrm>
          <a:prstGeom prst="rect">
            <a:avLst/>
          </a:prstGeom>
        </p:spPr>
      </p:pic>
    </p:spTree>
    <p:extLst>
      <p:ext uri="{BB962C8B-B14F-4D97-AF65-F5344CB8AC3E}">
        <p14:creationId xmlns:p14="http://schemas.microsoft.com/office/powerpoint/2010/main" val="1331995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6DA5-447D-CC02-332D-95A4F0490098}"/>
              </a:ext>
            </a:extLst>
          </p:cNvPr>
          <p:cNvSpPr>
            <a:spLocks noGrp="1"/>
          </p:cNvSpPr>
          <p:nvPr>
            <p:ph type="title"/>
          </p:nvPr>
        </p:nvSpPr>
        <p:spPr>
          <a:xfrm>
            <a:off x="820800" y="484556"/>
            <a:ext cx="9879284" cy="682010"/>
          </a:xfrm>
        </p:spPr>
        <p:txBody>
          <a:bodyPr>
            <a:noAutofit/>
          </a:bodyPr>
          <a:lstStyle/>
          <a:p>
            <a:r>
              <a:rPr lang="en-US" dirty="0"/>
              <a:t>Independent variable III: Measurement spacing</a:t>
            </a:r>
          </a:p>
        </p:txBody>
      </p:sp>
      <p:sp>
        <p:nvSpPr>
          <p:cNvPr id="3" name="Footer Placeholder 2">
            <a:extLst>
              <a:ext uri="{FF2B5EF4-FFF2-40B4-BE49-F238E27FC236}">
                <a16:creationId xmlns:a16="http://schemas.microsoft.com/office/drawing/2014/main" id="{A45F3C68-9755-3F8D-D02F-280517D2E6B1}"/>
              </a:ext>
            </a:extLst>
          </p:cNvPr>
          <p:cNvSpPr>
            <a:spLocks noGrp="1"/>
          </p:cNvSpPr>
          <p:nvPr>
            <p:ph type="ftr" sz="quarter" idx="11"/>
          </p:nvPr>
        </p:nvSpPr>
        <p:spPr/>
        <p:txBody>
          <a:bodyPr/>
          <a:lstStyle/>
          <a:p>
            <a:pPr algn="l"/>
            <a:r>
              <a:rPr lang="en-US" dirty="0"/>
              <a:t>Experiment 1 - Methods</a:t>
            </a:r>
          </a:p>
        </p:txBody>
      </p:sp>
      <p:sp>
        <p:nvSpPr>
          <p:cNvPr id="5" name="TextBox 4">
            <a:extLst>
              <a:ext uri="{FF2B5EF4-FFF2-40B4-BE49-F238E27FC236}">
                <a16:creationId xmlns:a16="http://schemas.microsoft.com/office/drawing/2014/main" id="{EDAE163A-859D-BE5A-F52B-887C5778176D}"/>
              </a:ext>
            </a:extLst>
          </p:cNvPr>
          <p:cNvSpPr txBox="1"/>
          <p:nvPr/>
        </p:nvSpPr>
        <p:spPr>
          <a:xfrm>
            <a:off x="1866390" y="1273088"/>
            <a:ext cx="6764263" cy="461665"/>
          </a:xfrm>
          <a:prstGeom prst="rect">
            <a:avLst/>
          </a:prstGeom>
          <a:noFill/>
        </p:spPr>
        <p:txBody>
          <a:bodyPr wrap="square" rtlCol="0">
            <a:spAutoFit/>
          </a:bodyPr>
          <a:lstStyle/>
          <a:p>
            <a:r>
              <a:rPr lang="en-US" sz="2400" i="1" dirty="0">
                <a:latin typeface="Helvetica" pitchFamily="2" charset="0"/>
              </a:rPr>
              <a:t>Time-interval decreasing spacing</a:t>
            </a:r>
          </a:p>
        </p:txBody>
      </p:sp>
      <p:pic>
        <p:nvPicPr>
          <p:cNvPr id="6" name="Picture 5">
            <a:extLst>
              <a:ext uri="{FF2B5EF4-FFF2-40B4-BE49-F238E27FC236}">
                <a16:creationId xmlns:a16="http://schemas.microsoft.com/office/drawing/2014/main" id="{E6C485E7-D0BA-08B6-8C07-A9636B5422BE}"/>
              </a:ext>
            </a:extLst>
          </p:cNvPr>
          <p:cNvPicPr>
            <a:picLocks noChangeAspect="1"/>
          </p:cNvPicPr>
          <p:nvPr/>
        </p:nvPicPr>
        <p:blipFill>
          <a:blip r:embed="rId2"/>
          <a:stretch>
            <a:fillRect/>
          </a:stretch>
        </p:blipFill>
        <p:spPr>
          <a:xfrm>
            <a:off x="1866389" y="1841275"/>
            <a:ext cx="5480893" cy="4110670"/>
          </a:xfrm>
          <a:prstGeom prst="rect">
            <a:avLst/>
          </a:prstGeom>
        </p:spPr>
      </p:pic>
      <p:sp>
        <p:nvSpPr>
          <p:cNvPr id="8" name="TextBox 7">
            <a:extLst>
              <a:ext uri="{FF2B5EF4-FFF2-40B4-BE49-F238E27FC236}">
                <a16:creationId xmlns:a16="http://schemas.microsoft.com/office/drawing/2014/main" id="{A6F0C004-D488-FED2-9E63-A4E2B719DB12}"/>
              </a:ext>
            </a:extLst>
          </p:cNvPr>
          <p:cNvSpPr txBox="1"/>
          <p:nvPr/>
        </p:nvSpPr>
        <p:spPr>
          <a:xfrm>
            <a:off x="7516320" y="5567441"/>
            <a:ext cx="5008834" cy="1107996"/>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pic>
        <p:nvPicPr>
          <p:cNvPr id="9" name="Picture 8">
            <a:extLst>
              <a:ext uri="{FF2B5EF4-FFF2-40B4-BE49-F238E27FC236}">
                <a16:creationId xmlns:a16="http://schemas.microsoft.com/office/drawing/2014/main" id="{9E9C7F62-F226-81D4-1B5C-81689AD0C1FE}"/>
              </a:ext>
            </a:extLst>
          </p:cNvPr>
          <p:cNvPicPr>
            <a:picLocks noChangeAspect="1"/>
          </p:cNvPicPr>
          <p:nvPr/>
        </p:nvPicPr>
        <p:blipFill>
          <a:blip r:embed="rId3"/>
          <a:stretch>
            <a:fillRect/>
          </a:stretch>
        </p:blipFill>
        <p:spPr>
          <a:xfrm>
            <a:off x="1866388" y="1841275"/>
            <a:ext cx="5480894" cy="4110670"/>
          </a:xfrm>
          <a:prstGeom prst="rect">
            <a:avLst/>
          </a:prstGeom>
        </p:spPr>
      </p:pic>
    </p:spTree>
    <p:extLst>
      <p:ext uri="{BB962C8B-B14F-4D97-AF65-F5344CB8AC3E}">
        <p14:creationId xmlns:p14="http://schemas.microsoft.com/office/powerpoint/2010/main" val="299459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6DA5-447D-CC02-332D-95A4F0490098}"/>
              </a:ext>
            </a:extLst>
          </p:cNvPr>
          <p:cNvSpPr>
            <a:spLocks noGrp="1"/>
          </p:cNvSpPr>
          <p:nvPr>
            <p:ph type="title"/>
          </p:nvPr>
        </p:nvSpPr>
        <p:spPr>
          <a:xfrm>
            <a:off x="820800" y="484556"/>
            <a:ext cx="9879284" cy="682010"/>
          </a:xfrm>
        </p:spPr>
        <p:txBody>
          <a:bodyPr>
            <a:noAutofit/>
          </a:bodyPr>
          <a:lstStyle/>
          <a:p>
            <a:r>
              <a:rPr lang="en-US" dirty="0"/>
              <a:t>Independent variable III: Measurement spacing</a:t>
            </a:r>
          </a:p>
        </p:txBody>
      </p:sp>
      <p:sp>
        <p:nvSpPr>
          <p:cNvPr id="3" name="Footer Placeholder 2">
            <a:extLst>
              <a:ext uri="{FF2B5EF4-FFF2-40B4-BE49-F238E27FC236}">
                <a16:creationId xmlns:a16="http://schemas.microsoft.com/office/drawing/2014/main" id="{A45F3C68-9755-3F8D-D02F-280517D2E6B1}"/>
              </a:ext>
            </a:extLst>
          </p:cNvPr>
          <p:cNvSpPr>
            <a:spLocks noGrp="1"/>
          </p:cNvSpPr>
          <p:nvPr>
            <p:ph type="ftr" sz="quarter" idx="11"/>
          </p:nvPr>
        </p:nvSpPr>
        <p:spPr/>
        <p:txBody>
          <a:bodyPr/>
          <a:lstStyle/>
          <a:p>
            <a:pPr algn="l"/>
            <a:r>
              <a:rPr lang="en-US" dirty="0"/>
              <a:t>Experiment 1 - Methods</a:t>
            </a:r>
          </a:p>
        </p:txBody>
      </p:sp>
      <p:sp>
        <p:nvSpPr>
          <p:cNvPr id="5" name="TextBox 4">
            <a:extLst>
              <a:ext uri="{FF2B5EF4-FFF2-40B4-BE49-F238E27FC236}">
                <a16:creationId xmlns:a16="http://schemas.microsoft.com/office/drawing/2014/main" id="{EDAE163A-859D-BE5A-F52B-887C5778176D}"/>
              </a:ext>
            </a:extLst>
          </p:cNvPr>
          <p:cNvSpPr txBox="1"/>
          <p:nvPr/>
        </p:nvSpPr>
        <p:spPr>
          <a:xfrm>
            <a:off x="1866390" y="1273088"/>
            <a:ext cx="6764263" cy="461665"/>
          </a:xfrm>
          <a:prstGeom prst="rect">
            <a:avLst/>
          </a:prstGeom>
          <a:noFill/>
        </p:spPr>
        <p:txBody>
          <a:bodyPr wrap="square" rtlCol="0">
            <a:spAutoFit/>
          </a:bodyPr>
          <a:lstStyle/>
          <a:p>
            <a:r>
              <a:rPr lang="en-US" sz="2400" i="1" dirty="0">
                <a:latin typeface="Helvetica" pitchFamily="2" charset="0"/>
              </a:rPr>
              <a:t>Middle-and-extreme spacing</a:t>
            </a:r>
          </a:p>
        </p:txBody>
      </p:sp>
      <p:pic>
        <p:nvPicPr>
          <p:cNvPr id="6" name="Picture 5">
            <a:extLst>
              <a:ext uri="{FF2B5EF4-FFF2-40B4-BE49-F238E27FC236}">
                <a16:creationId xmlns:a16="http://schemas.microsoft.com/office/drawing/2014/main" id="{E6C485E7-D0BA-08B6-8C07-A9636B5422BE}"/>
              </a:ext>
            </a:extLst>
          </p:cNvPr>
          <p:cNvPicPr>
            <a:picLocks noChangeAspect="1"/>
          </p:cNvPicPr>
          <p:nvPr/>
        </p:nvPicPr>
        <p:blipFill>
          <a:blip r:embed="rId2"/>
          <a:stretch>
            <a:fillRect/>
          </a:stretch>
        </p:blipFill>
        <p:spPr>
          <a:xfrm>
            <a:off x="1866389" y="1841275"/>
            <a:ext cx="5480893" cy="4110670"/>
          </a:xfrm>
          <a:prstGeom prst="rect">
            <a:avLst/>
          </a:prstGeom>
        </p:spPr>
      </p:pic>
      <p:sp>
        <p:nvSpPr>
          <p:cNvPr id="7" name="TextBox 6">
            <a:extLst>
              <a:ext uri="{FF2B5EF4-FFF2-40B4-BE49-F238E27FC236}">
                <a16:creationId xmlns:a16="http://schemas.microsoft.com/office/drawing/2014/main" id="{14D458D7-31C1-41E5-CFA7-A03E85E134A7}"/>
              </a:ext>
            </a:extLst>
          </p:cNvPr>
          <p:cNvSpPr txBox="1"/>
          <p:nvPr/>
        </p:nvSpPr>
        <p:spPr>
          <a:xfrm>
            <a:off x="7516320" y="5567441"/>
            <a:ext cx="5008834" cy="1107996"/>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pic>
        <p:nvPicPr>
          <p:cNvPr id="11" name="Picture 10">
            <a:extLst>
              <a:ext uri="{FF2B5EF4-FFF2-40B4-BE49-F238E27FC236}">
                <a16:creationId xmlns:a16="http://schemas.microsoft.com/office/drawing/2014/main" id="{485E69DB-E281-B90F-D54B-BFC24E875EAE}"/>
              </a:ext>
            </a:extLst>
          </p:cNvPr>
          <p:cNvPicPr>
            <a:picLocks noChangeAspect="1"/>
          </p:cNvPicPr>
          <p:nvPr/>
        </p:nvPicPr>
        <p:blipFill>
          <a:blip r:embed="rId3"/>
          <a:stretch>
            <a:fillRect/>
          </a:stretch>
        </p:blipFill>
        <p:spPr>
          <a:xfrm>
            <a:off x="1866388" y="1841275"/>
            <a:ext cx="5480894" cy="4110670"/>
          </a:xfrm>
          <a:prstGeom prst="rect">
            <a:avLst/>
          </a:prstGeom>
        </p:spPr>
      </p:pic>
      <p:pic>
        <p:nvPicPr>
          <p:cNvPr id="9" name="Picture 8">
            <a:extLst>
              <a:ext uri="{FF2B5EF4-FFF2-40B4-BE49-F238E27FC236}">
                <a16:creationId xmlns:a16="http://schemas.microsoft.com/office/drawing/2014/main" id="{81B770C0-6866-461F-25B8-00680B956C36}"/>
              </a:ext>
            </a:extLst>
          </p:cNvPr>
          <p:cNvPicPr>
            <a:picLocks noChangeAspect="1"/>
          </p:cNvPicPr>
          <p:nvPr/>
        </p:nvPicPr>
        <p:blipFill>
          <a:blip r:embed="rId4"/>
          <a:stretch>
            <a:fillRect/>
          </a:stretch>
        </p:blipFill>
        <p:spPr>
          <a:xfrm>
            <a:off x="1866386" y="1841276"/>
            <a:ext cx="5480893" cy="4110670"/>
          </a:xfrm>
          <a:prstGeom prst="rect">
            <a:avLst/>
          </a:prstGeom>
        </p:spPr>
      </p:pic>
    </p:spTree>
    <p:extLst>
      <p:ext uri="{BB962C8B-B14F-4D97-AF65-F5344CB8AC3E}">
        <p14:creationId xmlns:p14="http://schemas.microsoft.com/office/powerpoint/2010/main" val="28980335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20643" y="3211994"/>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pic>
        <p:nvPicPr>
          <p:cNvPr id="14" name="Picture 13">
            <a:extLst>
              <a:ext uri="{FF2B5EF4-FFF2-40B4-BE49-F238E27FC236}">
                <a16:creationId xmlns:a16="http://schemas.microsoft.com/office/drawing/2014/main" id="{AEB51BAA-B453-C559-363B-BDABCEE71EE4}"/>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B7E074-0308-02C9-4AA3-E9B64CBC3B23}"/>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15" name="TextBox 14">
                <a:extLst>
                  <a:ext uri="{FF2B5EF4-FFF2-40B4-BE49-F238E27FC236}">
                    <a16:creationId xmlns:a16="http://schemas.microsoft.com/office/drawing/2014/main" id="{8DB7E074-0308-02C9-4AA3-E9B64CBC3B23}"/>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081F048-087B-F0B4-610D-FF3E892C6446}"/>
              </a:ext>
            </a:extLst>
          </p:cNvPr>
          <p:cNvPicPr>
            <a:picLocks noChangeAspect="1"/>
          </p:cNvPicPr>
          <p:nvPr/>
        </p:nvPicPr>
        <p:blipFill>
          <a:blip r:embed="rId3"/>
          <a:stretch>
            <a:fillRect/>
          </a:stretch>
        </p:blipFill>
        <p:spPr>
          <a:xfrm>
            <a:off x="6956623" y="1492184"/>
            <a:ext cx="2765326" cy="2073995"/>
          </a:xfrm>
          <a:prstGeom prst="rect">
            <a:avLst/>
          </a:prstGeom>
        </p:spPr>
      </p:pic>
      <p:sp>
        <p:nvSpPr>
          <p:cNvPr id="4" name="TextBox 3">
            <a:extLst>
              <a:ext uri="{FF2B5EF4-FFF2-40B4-BE49-F238E27FC236}">
                <a16:creationId xmlns:a16="http://schemas.microsoft.com/office/drawing/2014/main" id="{D8E6F2E0-F39B-F8A4-5977-28931FFBC769}"/>
              </a:ext>
            </a:extLst>
          </p:cNvPr>
          <p:cNvSpPr txBox="1"/>
          <p:nvPr/>
        </p:nvSpPr>
        <p:spPr>
          <a:xfrm>
            <a:off x="201315" y="3676637"/>
            <a:ext cx="3191476" cy="646331"/>
          </a:xfrm>
          <a:prstGeom prst="rect">
            <a:avLst/>
          </a:prstGeom>
          <a:noFill/>
        </p:spPr>
        <p:txBody>
          <a:bodyPr wrap="square" rtlCol="0">
            <a:spAutoFit/>
          </a:bodyPr>
          <a:lstStyle/>
          <a:p>
            <a:r>
              <a:rPr lang="en-US" b="1" dirty="0"/>
              <a:t>IV 2</a:t>
            </a:r>
            <a:r>
              <a:rPr lang="en-US" dirty="0"/>
              <a:t>: Number of measurements (5, 7, 9, or 11)</a:t>
            </a:r>
          </a:p>
        </p:txBody>
      </p:sp>
      <p:sp>
        <p:nvSpPr>
          <p:cNvPr id="7" name="TextBox 6">
            <a:extLst>
              <a:ext uri="{FF2B5EF4-FFF2-40B4-BE49-F238E27FC236}">
                <a16:creationId xmlns:a16="http://schemas.microsoft.com/office/drawing/2014/main" id="{C2FEC2D1-AB76-DB74-0119-D800A96A0BA3}"/>
              </a:ext>
            </a:extLst>
          </p:cNvPr>
          <p:cNvSpPr txBox="1"/>
          <p:nvPr/>
        </p:nvSpPr>
        <p:spPr>
          <a:xfrm>
            <a:off x="231421" y="4291939"/>
            <a:ext cx="3403427" cy="923330"/>
          </a:xfrm>
          <a:prstGeom prst="rect">
            <a:avLst/>
          </a:prstGeom>
          <a:noFill/>
        </p:spPr>
        <p:txBody>
          <a:bodyPr wrap="square" rtlCol="0">
            <a:spAutoFit/>
          </a:bodyPr>
          <a:lstStyle/>
          <a:p>
            <a:r>
              <a:rPr lang="en-US" b="1" dirty="0"/>
              <a:t>IV 3</a:t>
            </a:r>
            <a:r>
              <a:rPr lang="en-US" dirty="0"/>
              <a:t>: Spacing of measurements (equal, time-in., time-dec., middle-and-extreme)</a:t>
            </a:r>
          </a:p>
        </p:txBody>
      </p:sp>
      <p:pic>
        <p:nvPicPr>
          <p:cNvPr id="8" name="Picture 7">
            <a:extLst>
              <a:ext uri="{FF2B5EF4-FFF2-40B4-BE49-F238E27FC236}">
                <a16:creationId xmlns:a16="http://schemas.microsoft.com/office/drawing/2014/main" id="{39214CCB-B6B9-AE8D-0660-CC84E41B793E}"/>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17" name="Picture 16">
            <a:extLst>
              <a:ext uri="{FF2B5EF4-FFF2-40B4-BE49-F238E27FC236}">
                <a16:creationId xmlns:a16="http://schemas.microsoft.com/office/drawing/2014/main" id="{AA8B4248-D426-EE77-62B7-F508D6B17D47}"/>
              </a:ext>
            </a:extLst>
          </p:cNvPr>
          <p:cNvPicPr>
            <a:picLocks noChangeAspect="1"/>
          </p:cNvPicPr>
          <p:nvPr/>
        </p:nvPicPr>
        <p:blipFill>
          <a:blip r:embed="rId6"/>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EEA8851-29CF-B898-729F-0031B6D83C50}"/>
                  </a:ext>
                </a:extLst>
              </p:cNvPr>
              <p:cNvSpPr txBox="1"/>
              <p:nvPr/>
            </p:nvSpPr>
            <p:spPr>
              <a:xfrm>
                <a:off x="148282" y="1821640"/>
                <a:ext cx="2765326" cy="646331"/>
              </a:xfrm>
              <a:prstGeom prst="rect">
                <a:avLst/>
              </a:prstGeom>
              <a:noFill/>
            </p:spPr>
            <p:txBody>
              <a:bodyPr wrap="square" rtlCol="0">
                <a:spAutoFit/>
              </a:bodyPr>
              <a:lstStyle/>
              <a:p>
                <a:r>
                  <a:rPr lang="en-US" b="1" dirty="0"/>
                  <a:t>IV 1</a:t>
                </a:r>
                <a:r>
                  <a:rPr lang="en-US" dirty="0"/>
                  <a:t>: Nature of change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i="1" baseline="-25000" dirty="0"/>
                  <a:t>fixed</a:t>
                </a:r>
                <a:r>
                  <a:rPr lang="en-US" i="1" dirty="0"/>
                  <a:t> = 80, 180, or 280)</a:t>
                </a:r>
                <a:r>
                  <a:rPr lang="en-US" dirty="0"/>
                  <a:t> </a:t>
                </a:r>
              </a:p>
            </p:txBody>
          </p:sp>
        </mc:Choice>
        <mc:Fallback xmlns="">
          <p:sp>
            <p:nvSpPr>
              <p:cNvPr id="18" name="TextBox 17">
                <a:extLst>
                  <a:ext uri="{FF2B5EF4-FFF2-40B4-BE49-F238E27FC236}">
                    <a16:creationId xmlns:a16="http://schemas.microsoft.com/office/drawing/2014/main" id="{DEEA8851-29CF-B898-729F-0031B6D83C50}"/>
                  </a:ext>
                </a:extLst>
              </p:cNvPr>
              <p:cNvSpPr txBox="1">
                <a:spLocks noRot="1" noChangeAspect="1" noMove="1" noResize="1" noEditPoints="1" noAdjustHandles="1" noChangeArrowheads="1" noChangeShapeType="1" noTextEdit="1"/>
              </p:cNvSpPr>
              <p:nvPr/>
            </p:nvSpPr>
            <p:spPr>
              <a:xfrm>
                <a:off x="148282" y="1821640"/>
                <a:ext cx="2765326" cy="646331"/>
              </a:xfrm>
              <a:prstGeom prst="rect">
                <a:avLst/>
              </a:prstGeom>
              <a:blipFill>
                <a:blip r:embed="rId7"/>
                <a:stretch>
                  <a:fillRect l="-1826"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281567-FAB0-605F-8510-14517EB51092}"/>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4" name="TextBox 23">
                <a:extLst>
                  <a:ext uri="{FF2B5EF4-FFF2-40B4-BE49-F238E27FC236}">
                    <a16:creationId xmlns:a16="http://schemas.microsoft.com/office/drawing/2014/main" id="{7F281567-FAB0-605F-8510-14517EB51092}"/>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8"/>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1478959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Modelling</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sp>
        <p:nvSpPr>
          <p:cNvPr id="4" name="Date Placeholder 3">
            <a:extLst>
              <a:ext uri="{FF2B5EF4-FFF2-40B4-BE49-F238E27FC236}">
                <a16:creationId xmlns:a16="http://schemas.microsoft.com/office/drawing/2014/main" id="{7ADECE11-888E-FA7A-034D-97ADAEA8607D}"/>
              </a:ext>
            </a:extLst>
          </p:cNvPr>
          <p:cNvSpPr>
            <a:spLocks noGrp="1"/>
          </p:cNvSpPr>
          <p:nvPr>
            <p:ph type="dt" sz="half" idx="12"/>
          </p:nvPr>
        </p:nvSpPr>
        <p:spPr/>
        <p:txBody>
          <a:bodyPr/>
          <a:lstStyle/>
          <a:p>
            <a:r>
              <a:rPr lang="en-US" dirty="0"/>
              <a:t>Browne (1993); Browne &amp; du Toit (1991); </a:t>
            </a:r>
          </a:p>
        </p:txBody>
      </p:sp>
    </p:spTree>
    <p:extLst>
      <p:ext uri="{BB962C8B-B14F-4D97-AF65-F5344CB8AC3E}">
        <p14:creationId xmlns:p14="http://schemas.microsoft.com/office/powerpoint/2010/main" val="3182655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Modelling</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sp>
        <p:nvSpPr>
          <p:cNvPr id="4" name="Date Placeholder 3">
            <a:extLst>
              <a:ext uri="{FF2B5EF4-FFF2-40B4-BE49-F238E27FC236}">
                <a16:creationId xmlns:a16="http://schemas.microsoft.com/office/drawing/2014/main" id="{7ADECE11-888E-FA7A-034D-97ADAEA8607D}"/>
              </a:ext>
            </a:extLst>
          </p:cNvPr>
          <p:cNvSpPr>
            <a:spLocks noGrp="1"/>
          </p:cNvSpPr>
          <p:nvPr>
            <p:ph type="dt" sz="half" idx="12"/>
          </p:nvPr>
        </p:nvSpPr>
        <p:spPr/>
        <p:txBody>
          <a:bodyPr/>
          <a:lstStyle/>
          <a:p>
            <a:r>
              <a:rPr lang="en-US" dirty="0"/>
              <a:t>Browne (1993); Browne &amp; du Toit (1991); </a:t>
            </a:r>
          </a:p>
        </p:txBody>
      </p:sp>
      <p:sp>
        <p:nvSpPr>
          <p:cNvPr id="5" name="TextBox 4">
            <a:extLst>
              <a:ext uri="{FF2B5EF4-FFF2-40B4-BE49-F238E27FC236}">
                <a16:creationId xmlns:a16="http://schemas.microsoft.com/office/drawing/2014/main" id="{A5CA67FC-27C6-5F32-9182-A29A86F3132F}"/>
              </a:ext>
            </a:extLst>
          </p:cNvPr>
          <p:cNvSpPr txBox="1"/>
          <p:nvPr/>
        </p:nvSpPr>
        <p:spPr>
          <a:xfrm>
            <a:off x="914400" y="2252133"/>
            <a:ext cx="6162264" cy="523220"/>
          </a:xfrm>
          <a:prstGeom prst="rect">
            <a:avLst/>
          </a:prstGeom>
          <a:noFill/>
        </p:spPr>
        <p:txBody>
          <a:bodyPr wrap="none" rtlCol="0">
            <a:spAutoFit/>
          </a:bodyPr>
          <a:lstStyle/>
          <a:p>
            <a:r>
              <a:rPr lang="en-US" sz="2800" dirty="0">
                <a:latin typeface="Helvetica" pitchFamily="2" charset="0"/>
              </a:rPr>
              <a:t>Structured latent growth curve model </a:t>
            </a:r>
          </a:p>
        </p:txBody>
      </p:sp>
    </p:spTree>
    <p:extLst>
      <p:ext uri="{BB962C8B-B14F-4D97-AF65-F5344CB8AC3E}">
        <p14:creationId xmlns:p14="http://schemas.microsoft.com/office/powerpoint/2010/main" val="2843083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Modelling</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sp>
        <p:nvSpPr>
          <p:cNvPr id="4" name="Date Placeholder 3">
            <a:extLst>
              <a:ext uri="{FF2B5EF4-FFF2-40B4-BE49-F238E27FC236}">
                <a16:creationId xmlns:a16="http://schemas.microsoft.com/office/drawing/2014/main" id="{7ADECE11-888E-FA7A-034D-97ADAEA8607D}"/>
              </a:ext>
            </a:extLst>
          </p:cNvPr>
          <p:cNvSpPr>
            <a:spLocks noGrp="1"/>
          </p:cNvSpPr>
          <p:nvPr>
            <p:ph type="dt" sz="half" idx="12"/>
          </p:nvPr>
        </p:nvSpPr>
        <p:spPr/>
        <p:txBody>
          <a:bodyPr/>
          <a:lstStyle/>
          <a:p>
            <a:r>
              <a:rPr lang="en-US" dirty="0"/>
              <a:t>Browne (1993); Browne &amp; du Toit (1991); </a:t>
            </a:r>
          </a:p>
        </p:txBody>
      </p:sp>
      <p:sp>
        <p:nvSpPr>
          <p:cNvPr id="5" name="TextBox 4">
            <a:extLst>
              <a:ext uri="{FF2B5EF4-FFF2-40B4-BE49-F238E27FC236}">
                <a16:creationId xmlns:a16="http://schemas.microsoft.com/office/drawing/2014/main" id="{A5CA67FC-27C6-5F32-9182-A29A86F3132F}"/>
              </a:ext>
            </a:extLst>
          </p:cNvPr>
          <p:cNvSpPr txBox="1"/>
          <p:nvPr/>
        </p:nvSpPr>
        <p:spPr>
          <a:xfrm>
            <a:off x="914400" y="2252133"/>
            <a:ext cx="6261651" cy="523220"/>
          </a:xfrm>
          <a:prstGeom prst="rect">
            <a:avLst/>
          </a:prstGeom>
          <a:noFill/>
        </p:spPr>
        <p:txBody>
          <a:bodyPr wrap="none" rtlCol="0">
            <a:spAutoFit/>
          </a:bodyPr>
          <a:lstStyle/>
          <a:p>
            <a:r>
              <a:rPr lang="en-US" sz="2800" dirty="0">
                <a:latin typeface="Helvetica" pitchFamily="2" charset="0"/>
              </a:rPr>
              <a:t>Structured latent growth curve model </a:t>
            </a:r>
          </a:p>
        </p:txBody>
      </p:sp>
      <p:sp>
        <p:nvSpPr>
          <p:cNvPr id="6" name="TextBox 5">
            <a:extLst>
              <a:ext uri="{FF2B5EF4-FFF2-40B4-BE49-F238E27FC236}">
                <a16:creationId xmlns:a16="http://schemas.microsoft.com/office/drawing/2014/main" id="{EA433866-FC38-FFFD-3573-92DCD59CA5B1}"/>
              </a:ext>
            </a:extLst>
          </p:cNvPr>
          <p:cNvSpPr txBox="1"/>
          <p:nvPr/>
        </p:nvSpPr>
        <p:spPr>
          <a:xfrm>
            <a:off x="6858001" y="2252133"/>
            <a:ext cx="4656666" cy="523220"/>
          </a:xfrm>
          <a:prstGeom prst="rect">
            <a:avLst/>
          </a:prstGeom>
          <a:noFill/>
        </p:spPr>
        <p:txBody>
          <a:bodyPr wrap="square" rtlCol="0">
            <a:spAutoFit/>
          </a:bodyPr>
          <a:lstStyle/>
          <a:p>
            <a:r>
              <a:rPr lang="en-US" sz="2800" dirty="0">
                <a:latin typeface="Helvetica" pitchFamily="2" charset="0"/>
              </a:rPr>
              <a:t>= latent growth curve model  </a:t>
            </a:r>
          </a:p>
        </p:txBody>
      </p:sp>
      <p:sp>
        <p:nvSpPr>
          <p:cNvPr id="8" name="TextBox 7">
            <a:extLst>
              <a:ext uri="{FF2B5EF4-FFF2-40B4-BE49-F238E27FC236}">
                <a16:creationId xmlns:a16="http://schemas.microsoft.com/office/drawing/2014/main" id="{B9B30F1F-9043-F975-5D3C-59FF72C7C1AA}"/>
              </a:ext>
            </a:extLst>
          </p:cNvPr>
          <p:cNvSpPr txBox="1"/>
          <p:nvPr/>
        </p:nvSpPr>
        <p:spPr>
          <a:xfrm>
            <a:off x="6893744" y="2743313"/>
            <a:ext cx="4656666" cy="523220"/>
          </a:xfrm>
          <a:prstGeom prst="rect">
            <a:avLst/>
          </a:prstGeom>
          <a:noFill/>
        </p:spPr>
        <p:txBody>
          <a:bodyPr wrap="square" rtlCol="0">
            <a:spAutoFit/>
          </a:bodyPr>
          <a:lstStyle/>
          <a:p>
            <a:pPr algn="ctr"/>
            <a:r>
              <a:rPr lang="en-US" sz="2800" dirty="0">
                <a:latin typeface="Helvetica" pitchFamily="2" charset="0"/>
              </a:rPr>
              <a:t>+</a:t>
            </a:r>
          </a:p>
        </p:txBody>
      </p:sp>
      <p:sp>
        <p:nvSpPr>
          <p:cNvPr id="9" name="TextBox 8">
            <a:extLst>
              <a:ext uri="{FF2B5EF4-FFF2-40B4-BE49-F238E27FC236}">
                <a16:creationId xmlns:a16="http://schemas.microsoft.com/office/drawing/2014/main" id="{1605C81D-CB00-FF2B-F96D-FF4D30980699}"/>
              </a:ext>
            </a:extLst>
          </p:cNvPr>
          <p:cNvSpPr txBox="1"/>
          <p:nvPr/>
        </p:nvSpPr>
        <p:spPr>
          <a:xfrm>
            <a:off x="6893744" y="3167390"/>
            <a:ext cx="4656666" cy="954107"/>
          </a:xfrm>
          <a:prstGeom prst="rect">
            <a:avLst/>
          </a:prstGeom>
          <a:noFill/>
        </p:spPr>
        <p:txBody>
          <a:bodyPr wrap="square" rtlCol="0">
            <a:spAutoFit/>
          </a:bodyPr>
          <a:lstStyle/>
          <a:p>
            <a:pPr algn="ctr"/>
            <a:r>
              <a:rPr lang="en-US" sz="2800" dirty="0">
                <a:latin typeface="Helvetica" pitchFamily="2" charset="0"/>
              </a:rPr>
              <a:t>Taylor series approximations</a:t>
            </a:r>
          </a:p>
        </p:txBody>
      </p:sp>
    </p:spTree>
    <p:extLst>
      <p:ext uri="{BB962C8B-B14F-4D97-AF65-F5344CB8AC3E}">
        <p14:creationId xmlns:p14="http://schemas.microsoft.com/office/powerpoint/2010/main" val="2005647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  </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03854" y="312357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0FC7A5-635F-82E3-08D5-B6FB239876CE}"/>
                  </a:ext>
                </a:extLst>
              </p:cNvPr>
              <p:cNvSpPr txBox="1"/>
              <p:nvPr/>
            </p:nvSpPr>
            <p:spPr>
              <a:xfrm>
                <a:off x="201315" y="1753503"/>
                <a:ext cx="2593389"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baseline="-25000" dirty="0">
                    <a:latin typeface="Helvetica" pitchFamily="2" charset="0"/>
                  </a:rPr>
                  <a:t>fixed</a:t>
                </a:r>
                <a:r>
                  <a:rPr lang="en-US" dirty="0">
                    <a:latin typeface="Helvetica" pitchFamily="2" charset="0"/>
                  </a:rPr>
                  <a:t> = 80, 180, 280</a:t>
                </a:r>
                <a:r>
                  <a:rPr lang="en-US" i="1" dirty="0">
                    <a:latin typeface="Helvetica" pitchFamily="2" charset="0"/>
                  </a:rPr>
                  <a:t>)</a:t>
                </a:r>
                <a:r>
                  <a:rPr lang="en-US" dirty="0">
                    <a:latin typeface="Helvetica" pitchFamily="2" charset="0"/>
                  </a:rPr>
                  <a:t> </a:t>
                </a:r>
              </a:p>
            </p:txBody>
          </p:sp>
        </mc:Choice>
        <mc:Fallback xmlns="">
          <p:sp>
            <p:nvSpPr>
              <p:cNvPr id="4" name="TextBox 3">
                <a:extLst>
                  <a:ext uri="{FF2B5EF4-FFF2-40B4-BE49-F238E27FC236}">
                    <a16:creationId xmlns:a16="http://schemas.microsoft.com/office/drawing/2014/main" id="{AD0FC7A5-635F-82E3-08D5-B6FB239876CE}"/>
                  </a:ext>
                </a:extLst>
              </p:cNvPr>
              <p:cNvSpPr txBox="1">
                <a:spLocks noRot="1" noChangeAspect="1" noMove="1" noResize="1" noEditPoints="1" noAdjustHandles="1" noChangeArrowheads="1" noChangeShapeType="1" noTextEdit="1"/>
              </p:cNvSpPr>
              <p:nvPr/>
            </p:nvSpPr>
            <p:spPr>
              <a:xfrm>
                <a:off x="201315" y="1753503"/>
                <a:ext cx="2593389" cy="646331"/>
              </a:xfrm>
              <a:prstGeom prst="rect">
                <a:avLst/>
              </a:prstGeom>
              <a:blipFill>
                <a:blip r:embed="rId6"/>
                <a:stretch>
                  <a:fillRect l="-1463" t="-5769" b="-1153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90F8653-8BC0-9B22-A6A3-A0D63E164C7E}"/>
              </a:ext>
            </a:extLst>
          </p:cNvPr>
          <p:cNvSpPr txBox="1"/>
          <p:nvPr/>
        </p:nvSpPr>
        <p:spPr>
          <a:xfrm>
            <a:off x="262857" y="3480931"/>
            <a:ext cx="3047603" cy="646331"/>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1789" y="4126201"/>
            <a:ext cx="3258024" cy="923330"/>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pic>
        <p:nvPicPr>
          <p:cNvPr id="15" name="Picture 14">
            <a:extLst>
              <a:ext uri="{FF2B5EF4-FFF2-40B4-BE49-F238E27FC236}">
                <a16:creationId xmlns:a16="http://schemas.microsoft.com/office/drawing/2014/main" id="{F996F77C-79AE-1ABA-D0AE-16F54009AD64}"/>
              </a:ext>
            </a:extLst>
          </p:cNvPr>
          <p:cNvPicPr>
            <a:picLocks noChangeAspect="1"/>
          </p:cNvPicPr>
          <p:nvPr/>
        </p:nvPicPr>
        <p:blipFill>
          <a:blip r:embed="rId7"/>
          <a:stretch>
            <a:fillRect/>
          </a:stretch>
        </p:blipFill>
        <p:spPr>
          <a:xfrm>
            <a:off x="3074092" y="1496714"/>
            <a:ext cx="2759286" cy="2069465"/>
          </a:xfrm>
          <a:prstGeom prst="rect">
            <a:avLst/>
          </a:prstGeom>
        </p:spPr>
      </p:pic>
      <p:pic>
        <p:nvPicPr>
          <p:cNvPr id="24" name="Picture 23">
            <a:extLst>
              <a:ext uri="{FF2B5EF4-FFF2-40B4-BE49-F238E27FC236}">
                <a16:creationId xmlns:a16="http://schemas.microsoft.com/office/drawing/2014/main" id="{48A73284-F1F8-8131-46D3-A2EFEA2C4C9D}"/>
              </a:ext>
            </a:extLst>
          </p:cNvPr>
          <p:cNvPicPr>
            <a:picLocks noChangeAspect="1"/>
          </p:cNvPicPr>
          <p:nvPr/>
        </p:nvPicPr>
        <p:blipFill>
          <a:blip r:embed="rId7"/>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4E3871-370E-94EB-BAC6-CCC9B99993D7}"/>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5" name="TextBox 24">
                <a:extLst>
                  <a:ext uri="{FF2B5EF4-FFF2-40B4-BE49-F238E27FC236}">
                    <a16:creationId xmlns:a16="http://schemas.microsoft.com/office/drawing/2014/main" id="{E04E3871-370E-94EB-BAC6-CCC9B99993D7}"/>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8"/>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2715429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The Monte Carlo method  </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03854" y="312357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4"/>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0FC7A5-635F-82E3-08D5-B6FB239876CE}"/>
                  </a:ext>
                </a:extLst>
              </p:cNvPr>
              <p:cNvSpPr txBox="1"/>
              <p:nvPr/>
            </p:nvSpPr>
            <p:spPr>
              <a:xfrm>
                <a:off x="201315" y="1753503"/>
                <a:ext cx="2593389"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baseline="-25000" dirty="0">
                    <a:latin typeface="Helvetica" pitchFamily="2" charset="0"/>
                  </a:rPr>
                  <a:t>fixed</a:t>
                </a:r>
                <a:r>
                  <a:rPr lang="en-US" dirty="0">
                    <a:latin typeface="Helvetica" pitchFamily="2" charset="0"/>
                  </a:rPr>
                  <a:t> = 80, 180, 280</a:t>
                </a:r>
                <a:r>
                  <a:rPr lang="en-US" i="1" dirty="0">
                    <a:latin typeface="Helvetica" pitchFamily="2" charset="0"/>
                  </a:rPr>
                  <a:t>)</a:t>
                </a:r>
                <a:r>
                  <a:rPr lang="en-US" dirty="0">
                    <a:latin typeface="Helvetica" pitchFamily="2" charset="0"/>
                  </a:rPr>
                  <a:t> </a:t>
                </a:r>
              </a:p>
            </p:txBody>
          </p:sp>
        </mc:Choice>
        <mc:Fallback xmlns="">
          <p:sp>
            <p:nvSpPr>
              <p:cNvPr id="4" name="TextBox 3">
                <a:extLst>
                  <a:ext uri="{FF2B5EF4-FFF2-40B4-BE49-F238E27FC236}">
                    <a16:creationId xmlns:a16="http://schemas.microsoft.com/office/drawing/2014/main" id="{AD0FC7A5-635F-82E3-08D5-B6FB239876CE}"/>
                  </a:ext>
                </a:extLst>
              </p:cNvPr>
              <p:cNvSpPr txBox="1">
                <a:spLocks noRot="1" noChangeAspect="1" noMove="1" noResize="1" noEditPoints="1" noAdjustHandles="1" noChangeArrowheads="1" noChangeShapeType="1" noTextEdit="1"/>
              </p:cNvSpPr>
              <p:nvPr/>
            </p:nvSpPr>
            <p:spPr>
              <a:xfrm>
                <a:off x="201315" y="1753503"/>
                <a:ext cx="2593389" cy="646331"/>
              </a:xfrm>
              <a:prstGeom prst="rect">
                <a:avLst/>
              </a:prstGeom>
              <a:blipFill>
                <a:blip r:embed="rId5"/>
                <a:stretch>
                  <a:fillRect l="-1463" t="-5769" b="-1153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90F8653-8BC0-9B22-A6A3-A0D63E164C7E}"/>
              </a:ext>
            </a:extLst>
          </p:cNvPr>
          <p:cNvSpPr txBox="1"/>
          <p:nvPr/>
        </p:nvSpPr>
        <p:spPr>
          <a:xfrm>
            <a:off x="262857" y="3480931"/>
            <a:ext cx="3047603" cy="646331"/>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1789" y="4126201"/>
            <a:ext cx="3258024" cy="923330"/>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pic>
        <p:nvPicPr>
          <p:cNvPr id="15" name="Picture 14">
            <a:extLst>
              <a:ext uri="{FF2B5EF4-FFF2-40B4-BE49-F238E27FC236}">
                <a16:creationId xmlns:a16="http://schemas.microsoft.com/office/drawing/2014/main" id="{F996F77C-79AE-1ABA-D0AE-16F54009AD64}"/>
              </a:ext>
            </a:extLst>
          </p:cNvPr>
          <p:cNvPicPr>
            <a:picLocks noChangeAspect="1"/>
          </p:cNvPicPr>
          <p:nvPr/>
        </p:nvPicPr>
        <p:blipFill>
          <a:blip r:embed="rId6"/>
          <a:stretch>
            <a:fillRect/>
          </a:stretch>
        </p:blipFill>
        <p:spPr>
          <a:xfrm>
            <a:off x="3074092" y="1496714"/>
            <a:ext cx="2759286" cy="2069465"/>
          </a:xfrm>
          <a:prstGeom prst="rect">
            <a:avLst/>
          </a:prstGeom>
        </p:spPr>
      </p:pic>
      <p:pic>
        <p:nvPicPr>
          <p:cNvPr id="24" name="Picture 23">
            <a:extLst>
              <a:ext uri="{FF2B5EF4-FFF2-40B4-BE49-F238E27FC236}">
                <a16:creationId xmlns:a16="http://schemas.microsoft.com/office/drawing/2014/main" id="{48A73284-F1F8-8131-46D3-A2EFEA2C4C9D}"/>
              </a:ext>
            </a:extLst>
          </p:cNvPr>
          <p:cNvPicPr>
            <a:picLocks noChangeAspect="1"/>
          </p:cNvPicPr>
          <p:nvPr/>
        </p:nvPicPr>
        <p:blipFill>
          <a:blip r:embed="rId6"/>
          <a:stretch>
            <a:fillRect/>
          </a:stretch>
        </p:blipFill>
        <p:spPr>
          <a:xfrm>
            <a:off x="6959643" y="1498875"/>
            <a:ext cx="2759286" cy="2069465"/>
          </a:xfrm>
          <a:prstGeom prst="rect">
            <a:avLst/>
          </a:prstGeom>
        </p:spPr>
      </p:pic>
      <p:sp>
        <p:nvSpPr>
          <p:cNvPr id="25" name="TextBox 24">
            <a:extLst>
              <a:ext uri="{FF2B5EF4-FFF2-40B4-BE49-F238E27FC236}">
                <a16:creationId xmlns:a16="http://schemas.microsoft.com/office/drawing/2014/main" id="{72360306-07A4-636D-7CF9-1882A8E56B39}"/>
              </a:ext>
            </a:extLst>
          </p:cNvPr>
          <p:cNvSpPr txBox="1"/>
          <p:nvPr/>
        </p:nvSpPr>
        <p:spPr>
          <a:xfrm>
            <a:off x="5691709" y="6306105"/>
            <a:ext cx="1467068" cy="369332"/>
          </a:xfrm>
          <a:prstGeom prst="rect">
            <a:avLst/>
          </a:prstGeom>
          <a:noFill/>
        </p:spPr>
        <p:txBody>
          <a:bodyPr wrap="none" rtlCol="0">
            <a:spAutoFit/>
          </a:bodyPr>
          <a:lstStyle/>
          <a:p>
            <a:r>
              <a:rPr lang="en-US" i="1" dirty="0"/>
              <a:t>n = k = 1000</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FE0884-7BAC-9BD5-AC59-55BC6D8D8782}"/>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6" name="TextBox 25">
                <a:extLst>
                  <a:ext uri="{FF2B5EF4-FFF2-40B4-BE49-F238E27FC236}">
                    <a16:creationId xmlns:a16="http://schemas.microsoft.com/office/drawing/2014/main" id="{A0FE0884-7BAC-9BD5-AC59-55BC6D8D8782}"/>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7"/>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1209890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cxnSp>
        <p:nvCxnSpPr>
          <p:cNvPr id="7" name="Straight Arrow Connector 6">
            <a:extLst>
              <a:ext uri="{FF2B5EF4-FFF2-40B4-BE49-F238E27FC236}">
                <a16:creationId xmlns:a16="http://schemas.microsoft.com/office/drawing/2014/main" id="{033A2BE9-0D79-BBA0-8D22-F20E06400516}"/>
              </a:ext>
            </a:extLst>
          </p:cNvPr>
          <p:cNvCxnSpPr>
            <a:cxnSpLocks/>
          </p:cNvCxnSpPr>
          <p:nvPr/>
        </p:nvCxnSpPr>
        <p:spPr>
          <a:xfrm>
            <a:off x="2026023" y="5951945"/>
            <a:ext cx="7922059" cy="0"/>
          </a:xfrm>
          <a:prstGeom prst="straightConnector1">
            <a:avLst/>
          </a:prstGeom>
          <a:ln w="38100">
            <a:solidFill>
              <a:srgbClr val="00224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789ED7-47E0-B14B-1F6D-6404AD4B5A61}"/>
              </a:ext>
            </a:extLst>
          </p:cNvPr>
          <p:cNvSpPr txBox="1"/>
          <p:nvPr/>
        </p:nvSpPr>
        <p:spPr>
          <a:xfrm>
            <a:off x="5785656" y="536363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pic>
        <p:nvPicPr>
          <p:cNvPr id="6" name="Picture 5" descr="Diagram, schematic&#10;&#10;Description automatically generated">
            <a:extLst>
              <a:ext uri="{FF2B5EF4-FFF2-40B4-BE49-F238E27FC236}">
                <a16:creationId xmlns:a16="http://schemas.microsoft.com/office/drawing/2014/main" id="{01B80F0F-0B92-D3AF-A958-02D4522D3BC6}"/>
              </a:ext>
            </a:extLst>
          </p:cNvPr>
          <p:cNvPicPr>
            <a:picLocks noChangeAspect="1"/>
          </p:cNvPicPr>
          <p:nvPr/>
        </p:nvPicPr>
        <p:blipFill>
          <a:blip r:embed="rId2"/>
          <a:stretch>
            <a:fillRect/>
          </a:stretch>
        </p:blipFill>
        <p:spPr>
          <a:xfrm>
            <a:off x="2026023" y="1925249"/>
            <a:ext cx="6347011" cy="3800718"/>
          </a:xfrm>
          <a:prstGeom prst="rect">
            <a:avLst/>
          </a:prstGeom>
        </p:spPr>
      </p:pic>
      <p:sp>
        <p:nvSpPr>
          <p:cNvPr id="9" name="TextBox 8">
            <a:extLst>
              <a:ext uri="{FF2B5EF4-FFF2-40B4-BE49-F238E27FC236}">
                <a16:creationId xmlns:a16="http://schemas.microsoft.com/office/drawing/2014/main" id="{C3AD23B7-A0F3-473A-C522-20BDDC681B1A}"/>
              </a:ext>
            </a:extLst>
          </p:cNvPr>
          <p:cNvSpPr txBox="1"/>
          <p:nvPr/>
        </p:nvSpPr>
        <p:spPr>
          <a:xfrm>
            <a:off x="3779709" y="2895159"/>
            <a:ext cx="261610"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15849CBC-4864-BF3B-9248-AAFC63D5D577}"/>
              </a:ext>
            </a:extLst>
          </p:cNvPr>
          <p:cNvSpPr txBox="1"/>
          <p:nvPr/>
        </p:nvSpPr>
        <p:spPr>
          <a:xfrm>
            <a:off x="3779709" y="4310563"/>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F5B448BD-498B-0422-B289-421DFEA0BBB5}"/>
              </a:ext>
            </a:extLst>
          </p:cNvPr>
          <p:cNvSpPr txBox="1"/>
          <p:nvPr/>
        </p:nvSpPr>
        <p:spPr>
          <a:xfrm>
            <a:off x="6406339" y="4310563"/>
            <a:ext cx="319318"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6DFE856D-8E4F-1FE6-569D-4BE1F12B0E12}"/>
              </a:ext>
            </a:extLst>
          </p:cNvPr>
          <p:cNvSpPr txBox="1"/>
          <p:nvPr/>
        </p:nvSpPr>
        <p:spPr>
          <a:xfrm>
            <a:off x="6465207" y="2895159"/>
            <a:ext cx="261610"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8DBAFFB3-BF09-B16F-DB94-942C8FFAA77E}"/>
              </a:ext>
            </a:extLst>
          </p:cNvPr>
          <p:cNvSpPr txBox="1"/>
          <p:nvPr/>
        </p:nvSpPr>
        <p:spPr>
          <a:xfrm>
            <a:off x="5785655" y="556536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15" name="Title 14">
            <a:extLst>
              <a:ext uri="{FF2B5EF4-FFF2-40B4-BE49-F238E27FC236}">
                <a16:creationId xmlns:a16="http://schemas.microsoft.com/office/drawing/2014/main" id="{CC68ED1E-F103-E958-0188-2CF3B9DD51F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01437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Tree>
    <p:extLst>
      <p:ext uri="{BB962C8B-B14F-4D97-AF65-F5344CB8AC3E}">
        <p14:creationId xmlns:p14="http://schemas.microsoft.com/office/powerpoint/2010/main" val="24935327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Tree>
    <p:extLst>
      <p:ext uri="{BB962C8B-B14F-4D97-AF65-F5344CB8AC3E}">
        <p14:creationId xmlns:p14="http://schemas.microsoft.com/office/powerpoint/2010/main" val="2619713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33B55C-AC8A-62F6-2446-F8F3325D17CD}"/>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8" name="TextBox 7">
                <a:extLst>
                  <a:ext uri="{FF2B5EF4-FFF2-40B4-BE49-F238E27FC236}">
                    <a16:creationId xmlns:a16="http://schemas.microsoft.com/office/drawing/2014/main" id="{9A33B55C-AC8A-62F6-2446-F8F3325D17CD}"/>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3"/>
                <a:stretch>
                  <a:fillRect l="-2222" t="-1754" b="-140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Tree>
    <p:extLst>
      <p:ext uri="{BB962C8B-B14F-4D97-AF65-F5344CB8AC3E}">
        <p14:creationId xmlns:p14="http://schemas.microsoft.com/office/powerpoint/2010/main" val="3492329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11" name="TextBox 10">
            <a:extLst>
              <a:ext uri="{FF2B5EF4-FFF2-40B4-BE49-F238E27FC236}">
                <a16:creationId xmlns:a16="http://schemas.microsoft.com/office/drawing/2014/main" id="{8B78C8BF-7CB1-4550-993F-09FE61CDA2EC}"/>
              </a:ext>
            </a:extLst>
          </p:cNvPr>
          <p:cNvSpPr txBox="1"/>
          <p:nvPr/>
        </p:nvSpPr>
        <p:spPr>
          <a:xfrm>
            <a:off x="1789112" y="3573539"/>
            <a:ext cx="397866" cy="553998"/>
          </a:xfrm>
          <a:prstGeom prst="rect">
            <a:avLst/>
          </a:prstGeom>
          <a:noFill/>
        </p:spPr>
        <p:txBody>
          <a:bodyPr wrap="none" rtlCol="0">
            <a:spAutoFit/>
          </a:bodyPr>
          <a:lstStyle/>
          <a:p>
            <a:r>
              <a:rPr lang="en-US" sz="3000" dirty="0">
                <a:latin typeface="Helvetica" pitchFamily="2" charset="0"/>
              </a:rPr>
              <a:t>3</a:t>
            </a:r>
          </a:p>
        </p:txBody>
      </p:sp>
      <p:sp>
        <p:nvSpPr>
          <p:cNvPr id="12" name="TextBox 11">
            <a:extLst>
              <a:ext uri="{FF2B5EF4-FFF2-40B4-BE49-F238E27FC236}">
                <a16:creationId xmlns:a16="http://schemas.microsoft.com/office/drawing/2014/main" id="{72700EC7-AB5A-89CA-064B-633A4C4F8B1C}"/>
              </a:ext>
            </a:extLst>
          </p:cNvPr>
          <p:cNvSpPr txBox="1"/>
          <p:nvPr/>
        </p:nvSpPr>
        <p:spPr>
          <a:xfrm>
            <a:off x="5518982"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3" name="TextBox 12">
            <a:extLst>
              <a:ext uri="{FF2B5EF4-FFF2-40B4-BE49-F238E27FC236}">
                <a16:creationId xmlns:a16="http://schemas.microsoft.com/office/drawing/2014/main" id="{6E52A6F9-CC86-3C7E-3D95-3B20746A31FF}"/>
              </a:ext>
            </a:extLst>
          </p:cNvPr>
          <p:cNvSpPr txBox="1"/>
          <p:nvPr/>
        </p:nvSpPr>
        <p:spPr>
          <a:xfrm>
            <a:off x="9498846"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4" name="TextBox 13">
            <a:extLst>
              <a:ext uri="{FF2B5EF4-FFF2-40B4-BE49-F238E27FC236}">
                <a16:creationId xmlns:a16="http://schemas.microsoft.com/office/drawing/2014/main" id="{E77D8890-1360-61B4-771D-FC9C955BF5A4}"/>
              </a:ext>
            </a:extLst>
          </p:cNvPr>
          <p:cNvSpPr txBox="1"/>
          <p:nvPr/>
        </p:nvSpPr>
        <p:spPr>
          <a:xfrm>
            <a:off x="3769987"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15" name="TextBox 14">
            <a:extLst>
              <a:ext uri="{FF2B5EF4-FFF2-40B4-BE49-F238E27FC236}">
                <a16:creationId xmlns:a16="http://schemas.microsoft.com/office/drawing/2014/main" id="{608AA1D3-A89C-E2D4-8062-D4282A0E0FF6}"/>
              </a:ext>
            </a:extLst>
          </p:cNvPr>
          <p:cNvSpPr txBox="1"/>
          <p:nvPr/>
        </p:nvSpPr>
        <p:spPr>
          <a:xfrm>
            <a:off x="7469536"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
        <p:nvSpPr>
          <p:cNvPr id="7" name="TextBox 6">
            <a:extLst>
              <a:ext uri="{FF2B5EF4-FFF2-40B4-BE49-F238E27FC236}">
                <a16:creationId xmlns:a16="http://schemas.microsoft.com/office/drawing/2014/main" id="{DE0A6D5D-014F-8FEC-E6F5-88E2A48037AE}"/>
              </a:ext>
            </a:extLst>
          </p:cNvPr>
          <p:cNvSpPr txBox="1"/>
          <p:nvPr/>
        </p:nvSpPr>
        <p:spPr>
          <a:xfrm>
            <a:off x="1789112" y="4178205"/>
            <a:ext cx="1818126" cy="553998"/>
          </a:xfrm>
          <a:prstGeom prst="rect">
            <a:avLst/>
          </a:prstGeom>
          <a:noFill/>
        </p:spPr>
        <p:txBody>
          <a:bodyPr wrap="none" rtlCol="0">
            <a:spAutoFit/>
          </a:bodyPr>
          <a:lstStyle/>
          <a:p>
            <a:r>
              <a:rPr lang="en-US" sz="3000" dirty="0">
                <a:latin typeface="Helvetica" pitchFamily="2" charset="0"/>
              </a:rPr>
              <a:t>= </a:t>
            </a:r>
            <a:r>
              <a:rPr lang="en-US" sz="3000" b="1" dirty="0">
                <a:latin typeface="Helvetica" pitchFamily="2" charset="0"/>
              </a:rPr>
              <a:t>48</a:t>
            </a:r>
            <a:r>
              <a:rPr lang="en-US" sz="3000" dirty="0">
                <a:latin typeface="Helvetica" pitchFamily="2" charset="0"/>
              </a:rPr>
              <a:t> cells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AE7A07E-4666-DB7B-0E91-C8685FD511F7}"/>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2" name="TextBox 1">
                <a:extLst>
                  <a:ext uri="{FF2B5EF4-FFF2-40B4-BE49-F238E27FC236}">
                    <a16:creationId xmlns:a16="http://schemas.microsoft.com/office/drawing/2014/main" id="{8AE7A07E-4666-DB7B-0E91-C8685FD511F7}"/>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3"/>
                <a:stretch>
                  <a:fillRect l="-2222" t="-1754" b="-14035"/>
                </a:stretch>
              </a:blipFill>
            </p:spPr>
            <p:txBody>
              <a:bodyPr/>
              <a:lstStyle/>
              <a:p>
                <a:r>
                  <a:rPr lang="en-US">
                    <a:noFill/>
                  </a:rPr>
                  <a:t> </a:t>
                </a:r>
              </a:p>
            </p:txBody>
          </p:sp>
        </mc:Fallback>
      </mc:AlternateContent>
    </p:spTree>
    <p:extLst>
      <p:ext uri="{BB962C8B-B14F-4D97-AF65-F5344CB8AC3E}">
        <p14:creationId xmlns:p14="http://schemas.microsoft.com/office/powerpoint/2010/main" val="2350784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11" name="TextBox 10">
            <a:extLst>
              <a:ext uri="{FF2B5EF4-FFF2-40B4-BE49-F238E27FC236}">
                <a16:creationId xmlns:a16="http://schemas.microsoft.com/office/drawing/2014/main" id="{8B78C8BF-7CB1-4550-993F-09FE61CDA2EC}"/>
              </a:ext>
            </a:extLst>
          </p:cNvPr>
          <p:cNvSpPr txBox="1"/>
          <p:nvPr/>
        </p:nvSpPr>
        <p:spPr>
          <a:xfrm>
            <a:off x="1789112" y="3573539"/>
            <a:ext cx="397866" cy="553998"/>
          </a:xfrm>
          <a:prstGeom prst="rect">
            <a:avLst/>
          </a:prstGeom>
          <a:noFill/>
        </p:spPr>
        <p:txBody>
          <a:bodyPr wrap="none" rtlCol="0">
            <a:spAutoFit/>
          </a:bodyPr>
          <a:lstStyle/>
          <a:p>
            <a:r>
              <a:rPr lang="en-US" sz="3000" dirty="0">
                <a:latin typeface="Helvetica" pitchFamily="2" charset="0"/>
              </a:rPr>
              <a:t>3</a:t>
            </a:r>
          </a:p>
        </p:txBody>
      </p:sp>
      <p:sp>
        <p:nvSpPr>
          <p:cNvPr id="12" name="TextBox 11">
            <a:extLst>
              <a:ext uri="{FF2B5EF4-FFF2-40B4-BE49-F238E27FC236}">
                <a16:creationId xmlns:a16="http://schemas.microsoft.com/office/drawing/2014/main" id="{72700EC7-AB5A-89CA-064B-633A4C4F8B1C}"/>
              </a:ext>
            </a:extLst>
          </p:cNvPr>
          <p:cNvSpPr txBox="1"/>
          <p:nvPr/>
        </p:nvSpPr>
        <p:spPr>
          <a:xfrm>
            <a:off x="5518982"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3" name="TextBox 12">
            <a:extLst>
              <a:ext uri="{FF2B5EF4-FFF2-40B4-BE49-F238E27FC236}">
                <a16:creationId xmlns:a16="http://schemas.microsoft.com/office/drawing/2014/main" id="{6E52A6F9-CC86-3C7E-3D95-3B20746A31FF}"/>
              </a:ext>
            </a:extLst>
          </p:cNvPr>
          <p:cNvSpPr txBox="1"/>
          <p:nvPr/>
        </p:nvSpPr>
        <p:spPr>
          <a:xfrm>
            <a:off x="9498846"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4" name="TextBox 13">
            <a:extLst>
              <a:ext uri="{FF2B5EF4-FFF2-40B4-BE49-F238E27FC236}">
                <a16:creationId xmlns:a16="http://schemas.microsoft.com/office/drawing/2014/main" id="{E77D8890-1360-61B4-771D-FC9C955BF5A4}"/>
              </a:ext>
            </a:extLst>
          </p:cNvPr>
          <p:cNvSpPr txBox="1"/>
          <p:nvPr/>
        </p:nvSpPr>
        <p:spPr>
          <a:xfrm>
            <a:off x="3769987"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15" name="TextBox 14">
            <a:extLst>
              <a:ext uri="{FF2B5EF4-FFF2-40B4-BE49-F238E27FC236}">
                <a16:creationId xmlns:a16="http://schemas.microsoft.com/office/drawing/2014/main" id="{608AA1D3-A89C-E2D4-8062-D4282A0E0FF6}"/>
              </a:ext>
            </a:extLst>
          </p:cNvPr>
          <p:cNvSpPr txBox="1"/>
          <p:nvPr/>
        </p:nvSpPr>
        <p:spPr>
          <a:xfrm>
            <a:off x="7469536"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
        <p:nvSpPr>
          <p:cNvPr id="7" name="TextBox 6">
            <a:extLst>
              <a:ext uri="{FF2B5EF4-FFF2-40B4-BE49-F238E27FC236}">
                <a16:creationId xmlns:a16="http://schemas.microsoft.com/office/drawing/2014/main" id="{DE0A6D5D-014F-8FEC-E6F5-88E2A48037AE}"/>
              </a:ext>
            </a:extLst>
          </p:cNvPr>
          <p:cNvSpPr txBox="1"/>
          <p:nvPr/>
        </p:nvSpPr>
        <p:spPr>
          <a:xfrm>
            <a:off x="1789112" y="4178205"/>
            <a:ext cx="1818126" cy="553998"/>
          </a:xfrm>
          <a:prstGeom prst="rect">
            <a:avLst/>
          </a:prstGeom>
          <a:noFill/>
        </p:spPr>
        <p:txBody>
          <a:bodyPr wrap="none" rtlCol="0">
            <a:spAutoFit/>
          </a:bodyPr>
          <a:lstStyle/>
          <a:p>
            <a:r>
              <a:rPr lang="en-US" sz="3000" dirty="0">
                <a:latin typeface="Helvetica" pitchFamily="2" charset="0"/>
              </a:rPr>
              <a:t>= </a:t>
            </a:r>
            <a:r>
              <a:rPr lang="en-US" sz="3000" b="1" dirty="0">
                <a:latin typeface="Helvetica" pitchFamily="2" charset="0"/>
              </a:rPr>
              <a:t>48</a:t>
            </a:r>
            <a:r>
              <a:rPr lang="en-US" sz="3000" dirty="0">
                <a:latin typeface="Helvetica" pitchFamily="2" charset="0"/>
              </a:rPr>
              <a:t> cells</a:t>
            </a:r>
          </a:p>
        </p:txBody>
      </p:sp>
      <p:sp>
        <p:nvSpPr>
          <p:cNvPr id="17" name="TextBox 16">
            <a:extLst>
              <a:ext uri="{FF2B5EF4-FFF2-40B4-BE49-F238E27FC236}">
                <a16:creationId xmlns:a16="http://schemas.microsoft.com/office/drawing/2014/main" id="{14698A3E-9A25-6590-A8EB-D0E5B3B52CC8}"/>
              </a:ext>
            </a:extLst>
          </p:cNvPr>
          <p:cNvSpPr txBox="1"/>
          <p:nvPr/>
        </p:nvSpPr>
        <p:spPr>
          <a:xfrm>
            <a:off x="1890668" y="4932883"/>
            <a:ext cx="954107" cy="461665"/>
          </a:xfrm>
          <a:prstGeom prst="rect">
            <a:avLst/>
          </a:prstGeom>
          <a:noFill/>
        </p:spPr>
        <p:txBody>
          <a:bodyPr wrap="none" rtlCol="0">
            <a:spAutoFit/>
          </a:bodyPr>
          <a:lstStyle/>
          <a:p>
            <a:r>
              <a:rPr lang="en-US" sz="2400" b="1" dirty="0">
                <a:latin typeface="Helvetica" pitchFamily="2" charset="0"/>
              </a:rPr>
              <a:t>1 cell</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1301AC1-C568-74FA-3C33-69FEAC057E35}"/>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2" name="TextBox 1">
                <a:extLst>
                  <a:ext uri="{FF2B5EF4-FFF2-40B4-BE49-F238E27FC236}">
                    <a16:creationId xmlns:a16="http://schemas.microsoft.com/office/drawing/2014/main" id="{61301AC1-C568-74FA-3C33-69FEAC057E35}"/>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3"/>
                <a:stretch>
                  <a:fillRect l="-2222" t="-1754" b="-14035"/>
                </a:stretch>
              </a:blipFill>
            </p:spPr>
            <p:txBody>
              <a:bodyPr/>
              <a:lstStyle/>
              <a:p>
                <a:r>
                  <a:rPr lang="en-US">
                    <a:noFill/>
                  </a:rPr>
                  <a:t> </a:t>
                </a:r>
              </a:p>
            </p:txBody>
          </p:sp>
        </mc:Fallback>
      </mc:AlternateContent>
    </p:spTree>
    <p:extLst>
      <p:ext uri="{BB962C8B-B14F-4D97-AF65-F5344CB8AC3E}">
        <p14:creationId xmlns:p14="http://schemas.microsoft.com/office/powerpoint/2010/main" val="764229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11" name="TextBox 10">
            <a:extLst>
              <a:ext uri="{FF2B5EF4-FFF2-40B4-BE49-F238E27FC236}">
                <a16:creationId xmlns:a16="http://schemas.microsoft.com/office/drawing/2014/main" id="{8B78C8BF-7CB1-4550-993F-09FE61CDA2EC}"/>
              </a:ext>
            </a:extLst>
          </p:cNvPr>
          <p:cNvSpPr txBox="1"/>
          <p:nvPr/>
        </p:nvSpPr>
        <p:spPr>
          <a:xfrm>
            <a:off x="1789112" y="3573539"/>
            <a:ext cx="397866" cy="553998"/>
          </a:xfrm>
          <a:prstGeom prst="rect">
            <a:avLst/>
          </a:prstGeom>
          <a:noFill/>
        </p:spPr>
        <p:txBody>
          <a:bodyPr wrap="none" rtlCol="0">
            <a:spAutoFit/>
          </a:bodyPr>
          <a:lstStyle/>
          <a:p>
            <a:r>
              <a:rPr lang="en-US" sz="3000" dirty="0">
                <a:latin typeface="Helvetica" pitchFamily="2" charset="0"/>
              </a:rPr>
              <a:t>3</a:t>
            </a:r>
          </a:p>
        </p:txBody>
      </p:sp>
      <p:sp>
        <p:nvSpPr>
          <p:cNvPr id="12" name="TextBox 11">
            <a:extLst>
              <a:ext uri="{FF2B5EF4-FFF2-40B4-BE49-F238E27FC236}">
                <a16:creationId xmlns:a16="http://schemas.microsoft.com/office/drawing/2014/main" id="{72700EC7-AB5A-89CA-064B-633A4C4F8B1C}"/>
              </a:ext>
            </a:extLst>
          </p:cNvPr>
          <p:cNvSpPr txBox="1"/>
          <p:nvPr/>
        </p:nvSpPr>
        <p:spPr>
          <a:xfrm>
            <a:off x="5518982"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3" name="TextBox 12">
            <a:extLst>
              <a:ext uri="{FF2B5EF4-FFF2-40B4-BE49-F238E27FC236}">
                <a16:creationId xmlns:a16="http://schemas.microsoft.com/office/drawing/2014/main" id="{6E52A6F9-CC86-3C7E-3D95-3B20746A31FF}"/>
              </a:ext>
            </a:extLst>
          </p:cNvPr>
          <p:cNvSpPr txBox="1"/>
          <p:nvPr/>
        </p:nvSpPr>
        <p:spPr>
          <a:xfrm>
            <a:off x="9498846"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4" name="TextBox 13">
            <a:extLst>
              <a:ext uri="{FF2B5EF4-FFF2-40B4-BE49-F238E27FC236}">
                <a16:creationId xmlns:a16="http://schemas.microsoft.com/office/drawing/2014/main" id="{E77D8890-1360-61B4-771D-FC9C955BF5A4}"/>
              </a:ext>
            </a:extLst>
          </p:cNvPr>
          <p:cNvSpPr txBox="1"/>
          <p:nvPr/>
        </p:nvSpPr>
        <p:spPr>
          <a:xfrm>
            <a:off x="3769987"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15" name="TextBox 14">
            <a:extLst>
              <a:ext uri="{FF2B5EF4-FFF2-40B4-BE49-F238E27FC236}">
                <a16:creationId xmlns:a16="http://schemas.microsoft.com/office/drawing/2014/main" id="{608AA1D3-A89C-E2D4-8062-D4282A0E0FF6}"/>
              </a:ext>
            </a:extLst>
          </p:cNvPr>
          <p:cNvSpPr txBox="1"/>
          <p:nvPr/>
        </p:nvSpPr>
        <p:spPr>
          <a:xfrm>
            <a:off x="7469536"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
        <p:nvSpPr>
          <p:cNvPr id="7" name="TextBox 6">
            <a:extLst>
              <a:ext uri="{FF2B5EF4-FFF2-40B4-BE49-F238E27FC236}">
                <a16:creationId xmlns:a16="http://schemas.microsoft.com/office/drawing/2014/main" id="{DE0A6D5D-014F-8FEC-E6F5-88E2A48037AE}"/>
              </a:ext>
            </a:extLst>
          </p:cNvPr>
          <p:cNvSpPr txBox="1"/>
          <p:nvPr/>
        </p:nvSpPr>
        <p:spPr>
          <a:xfrm>
            <a:off x="1789112" y="4178205"/>
            <a:ext cx="1818126" cy="553998"/>
          </a:xfrm>
          <a:prstGeom prst="rect">
            <a:avLst/>
          </a:prstGeom>
          <a:noFill/>
        </p:spPr>
        <p:txBody>
          <a:bodyPr wrap="none" rtlCol="0">
            <a:spAutoFit/>
          </a:bodyPr>
          <a:lstStyle/>
          <a:p>
            <a:r>
              <a:rPr lang="en-US" sz="3000" dirty="0">
                <a:latin typeface="Helvetica" pitchFamily="2" charset="0"/>
              </a:rPr>
              <a:t>= </a:t>
            </a:r>
            <a:r>
              <a:rPr lang="en-US" sz="3000" b="1" dirty="0">
                <a:latin typeface="Helvetica" pitchFamily="2" charset="0"/>
              </a:rPr>
              <a:t>48</a:t>
            </a:r>
            <a:r>
              <a:rPr lang="en-US" sz="3000" dirty="0">
                <a:latin typeface="Helvetica" pitchFamily="2" charset="0"/>
              </a:rPr>
              <a:t> cells</a:t>
            </a:r>
          </a:p>
        </p:txBody>
      </p:sp>
      <p:sp>
        <p:nvSpPr>
          <p:cNvPr id="17" name="TextBox 16">
            <a:extLst>
              <a:ext uri="{FF2B5EF4-FFF2-40B4-BE49-F238E27FC236}">
                <a16:creationId xmlns:a16="http://schemas.microsoft.com/office/drawing/2014/main" id="{14698A3E-9A25-6590-A8EB-D0E5B3B52CC8}"/>
              </a:ext>
            </a:extLst>
          </p:cNvPr>
          <p:cNvSpPr txBox="1"/>
          <p:nvPr/>
        </p:nvSpPr>
        <p:spPr>
          <a:xfrm>
            <a:off x="1890668" y="4932883"/>
            <a:ext cx="954107" cy="461665"/>
          </a:xfrm>
          <a:prstGeom prst="rect">
            <a:avLst/>
          </a:prstGeom>
          <a:noFill/>
        </p:spPr>
        <p:txBody>
          <a:bodyPr wrap="none" rtlCol="0">
            <a:spAutoFit/>
          </a:bodyPr>
          <a:lstStyle/>
          <a:p>
            <a:r>
              <a:rPr lang="en-US" sz="2400" b="1" dirty="0">
                <a:latin typeface="Helvetica" pitchFamily="2" charset="0"/>
              </a:rPr>
              <a:t>1 cell</a:t>
            </a:r>
          </a:p>
        </p:txBody>
      </p:sp>
      <p:cxnSp>
        <p:nvCxnSpPr>
          <p:cNvPr id="21" name="Straight Arrow Connector 20">
            <a:extLst>
              <a:ext uri="{FF2B5EF4-FFF2-40B4-BE49-F238E27FC236}">
                <a16:creationId xmlns:a16="http://schemas.microsoft.com/office/drawing/2014/main" id="{1444B0D2-1A4E-76D4-677B-7BFF6A44A9FE}"/>
              </a:ext>
            </a:extLst>
          </p:cNvPr>
          <p:cNvCxnSpPr>
            <a:cxnSpLocks/>
            <a:stCxn id="17" idx="3"/>
          </p:cNvCxnSpPr>
          <p:nvPr/>
        </p:nvCxnSpPr>
        <p:spPr>
          <a:xfrm flipV="1">
            <a:off x="2844775" y="5163715"/>
            <a:ext cx="765755" cy="1"/>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DDB218-68F7-DF95-4947-C7C266FCC692}"/>
                  </a:ext>
                </a:extLst>
              </p:cNvPr>
              <p:cNvSpPr txBox="1"/>
              <p:nvPr/>
            </p:nvSpPr>
            <p:spPr>
              <a:xfrm>
                <a:off x="3610530" y="4702050"/>
                <a:ext cx="3844184" cy="923330"/>
              </a:xfrm>
              <a:prstGeom prst="rect">
                <a:avLst/>
              </a:prstGeom>
              <a:noFill/>
            </p:spPr>
            <p:txBody>
              <a:bodyPr wrap="square">
                <a:spAutoFit/>
              </a:bodyPr>
              <a:lstStyle/>
              <a:p>
                <a:r>
                  <a:rPr lang="en-US" dirty="0">
                    <a:ea typeface="Cambria Math" panose="02040503050406030204" pitchFamily="18" charset="0"/>
                  </a:rPr>
                  <a:t>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dirty="0">
                    <a:latin typeface="Helvetica" pitchFamily="2" charset="0"/>
                  </a:rPr>
                  <a:t>) =</a:t>
                </a:r>
                <a:r>
                  <a:rPr lang="en-US" i="1" dirty="0">
                    <a:latin typeface="Helvetica" pitchFamily="2" charset="0"/>
                  </a:rPr>
                  <a:t> </a:t>
                </a:r>
                <a:r>
                  <a:rPr lang="en-US" dirty="0">
                    <a:latin typeface="Helvetica" pitchFamily="2" charset="0"/>
                  </a:rPr>
                  <a:t>180</a:t>
                </a:r>
              </a:p>
              <a:p>
                <a:r>
                  <a:rPr lang="en-US" dirty="0">
                    <a:latin typeface="Helvetica" pitchFamily="2" charset="0"/>
                  </a:rPr>
                  <a:t>Number of measurements (NM) = 5</a:t>
                </a:r>
              </a:p>
              <a:p>
                <a:r>
                  <a:rPr lang="en-US" dirty="0">
                    <a:latin typeface="Helvetica" pitchFamily="2" charset="0"/>
                  </a:rPr>
                  <a:t>Spacing = time-interval increasing</a:t>
                </a:r>
                <a:endParaRPr lang="en-US" dirty="0"/>
              </a:p>
            </p:txBody>
          </p:sp>
        </mc:Choice>
        <mc:Fallback xmlns="">
          <p:sp>
            <p:nvSpPr>
              <p:cNvPr id="2" name="TextBox 1">
                <a:extLst>
                  <a:ext uri="{FF2B5EF4-FFF2-40B4-BE49-F238E27FC236}">
                    <a16:creationId xmlns:a16="http://schemas.microsoft.com/office/drawing/2014/main" id="{FDDDB218-68F7-DF95-4947-C7C266FCC692}"/>
                  </a:ext>
                </a:extLst>
              </p:cNvPr>
              <p:cNvSpPr txBox="1">
                <a:spLocks noRot="1" noChangeAspect="1" noMove="1" noResize="1" noEditPoints="1" noAdjustHandles="1" noChangeArrowheads="1" noChangeShapeType="1" noTextEdit="1"/>
              </p:cNvSpPr>
              <p:nvPr/>
            </p:nvSpPr>
            <p:spPr>
              <a:xfrm>
                <a:off x="3610530" y="4702050"/>
                <a:ext cx="3844184" cy="923330"/>
              </a:xfrm>
              <a:prstGeom prst="rect">
                <a:avLst/>
              </a:prstGeom>
              <a:blipFill>
                <a:blip r:embed="rId4"/>
                <a:stretch>
                  <a:fillRect l="-1316" t="-405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EA48DD-83A8-75BC-822A-ED6FE89492D3}"/>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16" name="TextBox 15">
                <a:extLst>
                  <a:ext uri="{FF2B5EF4-FFF2-40B4-BE49-F238E27FC236}">
                    <a16:creationId xmlns:a16="http://schemas.microsoft.com/office/drawing/2014/main" id="{55EA48DD-83A8-75BC-822A-ED6FE89492D3}"/>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5"/>
                <a:stretch>
                  <a:fillRect l="-2222" t="-1754" b="-14035"/>
                </a:stretch>
              </a:blipFill>
            </p:spPr>
            <p:txBody>
              <a:bodyPr/>
              <a:lstStyle/>
              <a:p>
                <a:r>
                  <a:rPr lang="en-US">
                    <a:noFill/>
                  </a:rPr>
                  <a:t> </a:t>
                </a:r>
              </a:p>
            </p:txBody>
          </p:sp>
        </mc:Fallback>
      </mc:AlternateContent>
    </p:spTree>
    <p:extLst>
      <p:ext uri="{BB962C8B-B14F-4D97-AF65-F5344CB8AC3E}">
        <p14:creationId xmlns:p14="http://schemas.microsoft.com/office/powerpoint/2010/main" val="17798292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11" name="TextBox 10">
            <a:extLst>
              <a:ext uri="{FF2B5EF4-FFF2-40B4-BE49-F238E27FC236}">
                <a16:creationId xmlns:a16="http://schemas.microsoft.com/office/drawing/2014/main" id="{8B78C8BF-7CB1-4550-993F-09FE61CDA2EC}"/>
              </a:ext>
            </a:extLst>
          </p:cNvPr>
          <p:cNvSpPr txBox="1"/>
          <p:nvPr/>
        </p:nvSpPr>
        <p:spPr>
          <a:xfrm>
            <a:off x="1789112" y="3573539"/>
            <a:ext cx="397866" cy="553998"/>
          </a:xfrm>
          <a:prstGeom prst="rect">
            <a:avLst/>
          </a:prstGeom>
          <a:noFill/>
        </p:spPr>
        <p:txBody>
          <a:bodyPr wrap="none" rtlCol="0">
            <a:spAutoFit/>
          </a:bodyPr>
          <a:lstStyle/>
          <a:p>
            <a:r>
              <a:rPr lang="en-US" sz="3000" dirty="0">
                <a:latin typeface="Helvetica" pitchFamily="2" charset="0"/>
              </a:rPr>
              <a:t>3</a:t>
            </a:r>
          </a:p>
        </p:txBody>
      </p:sp>
      <p:sp>
        <p:nvSpPr>
          <p:cNvPr id="12" name="TextBox 11">
            <a:extLst>
              <a:ext uri="{FF2B5EF4-FFF2-40B4-BE49-F238E27FC236}">
                <a16:creationId xmlns:a16="http://schemas.microsoft.com/office/drawing/2014/main" id="{72700EC7-AB5A-89CA-064B-633A4C4F8B1C}"/>
              </a:ext>
            </a:extLst>
          </p:cNvPr>
          <p:cNvSpPr txBox="1"/>
          <p:nvPr/>
        </p:nvSpPr>
        <p:spPr>
          <a:xfrm>
            <a:off x="5518982"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3" name="TextBox 12">
            <a:extLst>
              <a:ext uri="{FF2B5EF4-FFF2-40B4-BE49-F238E27FC236}">
                <a16:creationId xmlns:a16="http://schemas.microsoft.com/office/drawing/2014/main" id="{6E52A6F9-CC86-3C7E-3D95-3B20746A31FF}"/>
              </a:ext>
            </a:extLst>
          </p:cNvPr>
          <p:cNvSpPr txBox="1"/>
          <p:nvPr/>
        </p:nvSpPr>
        <p:spPr>
          <a:xfrm>
            <a:off x="9498846"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4" name="TextBox 13">
            <a:extLst>
              <a:ext uri="{FF2B5EF4-FFF2-40B4-BE49-F238E27FC236}">
                <a16:creationId xmlns:a16="http://schemas.microsoft.com/office/drawing/2014/main" id="{E77D8890-1360-61B4-771D-FC9C955BF5A4}"/>
              </a:ext>
            </a:extLst>
          </p:cNvPr>
          <p:cNvSpPr txBox="1"/>
          <p:nvPr/>
        </p:nvSpPr>
        <p:spPr>
          <a:xfrm>
            <a:off x="3769987"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15" name="TextBox 14">
            <a:extLst>
              <a:ext uri="{FF2B5EF4-FFF2-40B4-BE49-F238E27FC236}">
                <a16:creationId xmlns:a16="http://schemas.microsoft.com/office/drawing/2014/main" id="{608AA1D3-A89C-E2D4-8062-D4282A0E0FF6}"/>
              </a:ext>
            </a:extLst>
          </p:cNvPr>
          <p:cNvSpPr txBox="1"/>
          <p:nvPr/>
        </p:nvSpPr>
        <p:spPr>
          <a:xfrm>
            <a:off x="7469536"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
        <p:nvSpPr>
          <p:cNvPr id="7" name="TextBox 6">
            <a:extLst>
              <a:ext uri="{FF2B5EF4-FFF2-40B4-BE49-F238E27FC236}">
                <a16:creationId xmlns:a16="http://schemas.microsoft.com/office/drawing/2014/main" id="{DE0A6D5D-014F-8FEC-E6F5-88E2A48037AE}"/>
              </a:ext>
            </a:extLst>
          </p:cNvPr>
          <p:cNvSpPr txBox="1"/>
          <p:nvPr/>
        </p:nvSpPr>
        <p:spPr>
          <a:xfrm>
            <a:off x="1789112" y="4178205"/>
            <a:ext cx="1818126" cy="553998"/>
          </a:xfrm>
          <a:prstGeom prst="rect">
            <a:avLst/>
          </a:prstGeom>
          <a:noFill/>
        </p:spPr>
        <p:txBody>
          <a:bodyPr wrap="none" rtlCol="0">
            <a:spAutoFit/>
          </a:bodyPr>
          <a:lstStyle/>
          <a:p>
            <a:r>
              <a:rPr lang="en-US" sz="3000" dirty="0">
                <a:latin typeface="Helvetica" pitchFamily="2" charset="0"/>
              </a:rPr>
              <a:t>= </a:t>
            </a:r>
            <a:r>
              <a:rPr lang="en-US" sz="3000" b="1" dirty="0">
                <a:latin typeface="Helvetica" pitchFamily="2" charset="0"/>
              </a:rPr>
              <a:t>48</a:t>
            </a:r>
            <a:r>
              <a:rPr lang="en-US" sz="3000" dirty="0">
                <a:latin typeface="Helvetica" pitchFamily="2" charset="0"/>
              </a:rPr>
              <a:t> cells</a:t>
            </a:r>
          </a:p>
        </p:txBody>
      </p:sp>
      <p:sp>
        <p:nvSpPr>
          <p:cNvPr id="17" name="TextBox 16">
            <a:extLst>
              <a:ext uri="{FF2B5EF4-FFF2-40B4-BE49-F238E27FC236}">
                <a16:creationId xmlns:a16="http://schemas.microsoft.com/office/drawing/2014/main" id="{14698A3E-9A25-6590-A8EB-D0E5B3B52CC8}"/>
              </a:ext>
            </a:extLst>
          </p:cNvPr>
          <p:cNvSpPr txBox="1"/>
          <p:nvPr/>
        </p:nvSpPr>
        <p:spPr>
          <a:xfrm>
            <a:off x="1890668" y="4932883"/>
            <a:ext cx="954107" cy="461665"/>
          </a:xfrm>
          <a:prstGeom prst="rect">
            <a:avLst/>
          </a:prstGeom>
          <a:noFill/>
        </p:spPr>
        <p:txBody>
          <a:bodyPr wrap="none" rtlCol="0">
            <a:spAutoFit/>
          </a:bodyPr>
          <a:lstStyle/>
          <a:p>
            <a:r>
              <a:rPr lang="en-US" sz="2400" b="1" dirty="0">
                <a:latin typeface="Helvetica" pitchFamily="2" charset="0"/>
              </a:rPr>
              <a:t>1 cell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F50B10-0ECA-9459-C8F0-355895870EAA}"/>
                  </a:ext>
                </a:extLst>
              </p:cNvPr>
              <p:cNvSpPr txBox="1"/>
              <p:nvPr/>
            </p:nvSpPr>
            <p:spPr>
              <a:xfrm>
                <a:off x="8220469" y="4704755"/>
                <a:ext cx="3192923" cy="923330"/>
              </a:xfrm>
              <a:prstGeom prst="rect">
                <a:avLst/>
              </a:prstGeom>
              <a:noFill/>
              <a:ln w="19050">
                <a:solidFill>
                  <a:srgbClr val="00182D"/>
                </a:solidFill>
              </a:ln>
            </p:spPr>
            <p:txBody>
              <a:bodyPr wrap="square">
                <a:spAutoFit/>
              </a:bodyPr>
              <a:lstStyle/>
              <a:p>
                <a:r>
                  <a:rPr lang="en-US" dirty="0"/>
                  <a:t>Fixed-Effect </a:t>
                </a:r>
                <a:r>
                  <a:rPr lang="en-US" dirty="0" err="1"/>
                  <a:t>Triquarter</a:t>
                </a:r>
                <a:r>
                  <a:rPr lang="en-US" dirty="0"/>
                  <a:t>-Halfway Delta Parameter (</a:t>
                </a:r>
                <a14:m>
                  <m:oMath xmlns:m="http://schemas.openxmlformats.org/officeDocument/2006/math">
                    <m:r>
                      <a:rPr lang="en-CA" b="0" i="1" smtClean="0">
                        <a:latin typeface="Cambria Math" panose="02040503050406030204" pitchFamily="18" charset="0"/>
                      </a:rPr>
                      <m:t>𝛾</m:t>
                    </m:r>
                  </m:oMath>
                </a14:m>
                <a:r>
                  <a:rPr lang="en-US" baseline="-25000" dirty="0"/>
                  <a:t>fixed</a:t>
                </a:r>
                <a:r>
                  <a:rPr lang="en-US" dirty="0"/>
                  <a:t>)</a:t>
                </a:r>
              </a:p>
            </p:txBody>
          </p:sp>
        </mc:Choice>
        <mc:Fallback xmlns="">
          <p:sp>
            <p:nvSpPr>
              <p:cNvPr id="19" name="TextBox 18">
                <a:extLst>
                  <a:ext uri="{FF2B5EF4-FFF2-40B4-BE49-F238E27FC236}">
                    <a16:creationId xmlns:a16="http://schemas.microsoft.com/office/drawing/2014/main" id="{BFF50B10-0ECA-9459-C8F0-355895870EAA}"/>
                  </a:ext>
                </a:extLst>
              </p:cNvPr>
              <p:cNvSpPr txBox="1">
                <a:spLocks noRot="1" noChangeAspect="1" noMove="1" noResize="1" noEditPoints="1" noAdjustHandles="1" noChangeArrowheads="1" noChangeShapeType="1" noTextEdit="1"/>
              </p:cNvSpPr>
              <p:nvPr/>
            </p:nvSpPr>
            <p:spPr>
              <a:xfrm>
                <a:off x="8220469" y="4704755"/>
                <a:ext cx="3192923" cy="923330"/>
              </a:xfrm>
              <a:prstGeom prst="rect">
                <a:avLst/>
              </a:prstGeom>
              <a:blipFill>
                <a:blip r:embed="rId4"/>
                <a:stretch>
                  <a:fillRect l="-1581" t="-2667" b="-8000"/>
                </a:stretch>
              </a:blipFill>
              <a:ln w="19050">
                <a:solidFill>
                  <a:srgbClr val="00182D"/>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1444B0D2-1A4E-76D4-677B-7BFF6A44A9FE}"/>
              </a:ext>
            </a:extLst>
          </p:cNvPr>
          <p:cNvCxnSpPr>
            <a:cxnSpLocks/>
            <a:stCxn id="17" idx="3"/>
          </p:cNvCxnSpPr>
          <p:nvPr/>
        </p:nvCxnSpPr>
        <p:spPr>
          <a:xfrm flipV="1">
            <a:off x="2844775" y="5163715"/>
            <a:ext cx="765755" cy="1"/>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128264-5D94-E6E2-5C8D-B7F45F956D55}"/>
              </a:ext>
            </a:extLst>
          </p:cNvPr>
          <p:cNvCxnSpPr>
            <a:cxnSpLocks/>
            <a:endCxn id="19" idx="1"/>
          </p:cNvCxnSpPr>
          <p:nvPr/>
        </p:nvCxnSpPr>
        <p:spPr>
          <a:xfrm>
            <a:off x="7454714" y="5163715"/>
            <a:ext cx="765755" cy="2705"/>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DDB218-68F7-DF95-4947-C7C266FCC692}"/>
                  </a:ext>
                </a:extLst>
              </p:cNvPr>
              <p:cNvSpPr txBox="1"/>
              <p:nvPr/>
            </p:nvSpPr>
            <p:spPr>
              <a:xfrm>
                <a:off x="3610530" y="4702050"/>
                <a:ext cx="3844184" cy="923330"/>
              </a:xfrm>
              <a:prstGeom prst="rect">
                <a:avLst/>
              </a:prstGeom>
              <a:noFill/>
            </p:spPr>
            <p:txBody>
              <a:bodyPr wrap="square">
                <a:spAutoFit/>
              </a:bodyPr>
              <a:lstStyle/>
              <a:p>
                <a:r>
                  <a:rPr lang="en-US" dirty="0">
                    <a:ea typeface="Cambria Math" panose="02040503050406030204" pitchFamily="18" charset="0"/>
                  </a:rPr>
                  <a:t>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dirty="0">
                    <a:latin typeface="Helvetica" pitchFamily="2" charset="0"/>
                  </a:rPr>
                  <a:t>) =</a:t>
                </a:r>
                <a:r>
                  <a:rPr lang="en-US" i="1" dirty="0">
                    <a:latin typeface="Helvetica" pitchFamily="2" charset="0"/>
                  </a:rPr>
                  <a:t> </a:t>
                </a:r>
                <a:r>
                  <a:rPr lang="en-US" dirty="0">
                    <a:latin typeface="Helvetica" pitchFamily="2" charset="0"/>
                  </a:rPr>
                  <a:t>180</a:t>
                </a:r>
              </a:p>
              <a:p>
                <a:r>
                  <a:rPr lang="en-US" dirty="0">
                    <a:latin typeface="Helvetica" pitchFamily="2" charset="0"/>
                  </a:rPr>
                  <a:t>Number of measurements (NM) = 5</a:t>
                </a:r>
              </a:p>
              <a:p>
                <a:r>
                  <a:rPr lang="en-US" dirty="0">
                    <a:latin typeface="Helvetica" pitchFamily="2" charset="0"/>
                  </a:rPr>
                  <a:t>Spacing = time-interval increasing</a:t>
                </a:r>
                <a:endParaRPr lang="en-US" dirty="0"/>
              </a:p>
            </p:txBody>
          </p:sp>
        </mc:Choice>
        <mc:Fallback xmlns="">
          <p:sp>
            <p:nvSpPr>
              <p:cNvPr id="2" name="TextBox 1">
                <a:extLst>
                  <a:ext uri="{FF2B5EF4-FFF2-40B4-BE49-F238E27FC236}">
                    <a16:creationId xmlns:a16="http://schemas.microsoft.com/office/drawing/2014/main" id="{FDDDB218-68F7-DF95-4947-C7C266FCC692}"/>
                  </a:ext>
                </a:extLst>
              </p:cNvPr>
              <p:cNvSpPr txBox="1">
                <a:spLocks noRot="1" noChangeAspect="1" noMove="1" noResize="1" noEditPoints="1" noAdjustHandles="1" noChangeArrowheads="1" noChangeShapeType="1" noTextEdit="1"/>
              </p:cNvSpPr>
              <p:nvPr/>
            </p:nvSpPr>
            <p:spPr>
              <a:xfrm>
                <a:off x="3610530" y="4702050"/>
                <a:ext cx="3844184" cy="923330"/>
              </a:xfrm>
              <a:prstGeom prst="rect">
                <a:avLst/>
              </a:prstGeom>
              <a:blipFill>
                <a:blip r:embed="rId5"/>
                <a:stretch>
                  <a:fillRect l="-1316" t="-405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3A08CB-423B-72F8-42DE-7EB208B5E47E}"/>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16" name="TextBox 15">
                <a:extLst>
                  <a:ext uri="{FF2B5EF4-FFF2-40B4-BE49-F238E27FC236}">
                    <a16:creationId xmlns:a16="http://schemas.microsoft.com/office/drawing/2014/main" id="{743A08CB-423B-72F8-42DE-7EB208B5E47E}"/>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6"/>
                <a:stretch>
                  <a:fillRect l="-2222" t="-1754" b="-14035"/>
                </a:stretch>
              </a:blipFill>
            </p:spPr>
            <p:txBody>
              <a:bodyPr/>
              <a:lstStyle/>
              <a:p>
                <a:r>
                  <a:rPr lang="en-US">
                    <a:noFill/>
                  </a:rPr>
                  <a:t> </a:t>
                </a:r>
              </a:p>
            </p:txBody>
          </p:sp>
        </mc:Fallback>
      </mc:AlternateContent>
    </p:spTree>
    <p:extLst>
      <p:ext uri="{BB962C8B-B14F-4D97-AF65-F5344CB8AC3E}">
        <p14:creationId xmlns:p14="http://schemas.microsoft.com/office/powerpoint/2010/main" val="298090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9FBB50-67BE-4702-E561-DB31323E4210}"/>
              </a:ext>
            </a:extLst>
          </p:cNvPr>
          <p:cNvSpPr>
            <a:spLocks noGrp="1"/>
          </p:cNvSpPr>
          <p:nvPr>
            <p:ph type="ftr" sz="quarter" idx="11"/>
          </p:nvPr>
        </p:nvSpPr>
        <p:spPr/>
        <p:txBody>
          <a:bodyPr/>
          <a:lstStyle/>
          <a:p>
            <a:pPr algn="l"/>
            <a:r>
              <a:rPr lang="en-US" dirty="0"/>
              <a:t>Experiment 1 - Methods</a:t>
            </a:r>
          </a:p>
        </p:txBody>
      </p:sp>
      <p:sp>
        <p:nvSpPr>
          <p:cNvPr id="9" name="TextBox 8">
            <a:extLst>
              <a:ext uri="{FF2B5EF4-FFF2-40B4-BE49-F238E27FC236}">
                <a16:creationId xmlns:a16="http://schemas.microsoft.com/office/drawing/2014/main" id="{6B10F8A0-A4CA-568B-C58E-1B0EB2CE873B}"/>
              </a:ext>
            </a:extLst>
          </p:cNvPr>
          <p:cNvSpPr txBox="1"/>
          <p:nvPr/>
        </p:nvSpPr>
        <p:spPr>
          <a:xfrm>
            <a:off x="4286684" y="2726258"/>
            <a:ext cx="3820957" cy="707886"/>
          </a:xfrm>
          <a:prstGeom prst="rect">
            <a:avLst/>
          </a:prstGeom>
          <a:noFill/>
        </p:spPr>
        <p:txBody>
          <a:bodyPr wrap="square" rtlCol="0">
            <a:spAutoFit/>
          </a:bodyPr>
          <a:lstStyle/>
          <a:p>
            <a:r>
              <a:rPr lang="en-US" sz="2000" b="1" dirty="0">
                <a:latin typeface="Helvetica" pitchFamily="2" charset="0"/>
              </a:rPr>
              <a:t>IV 2</a:t>
            </a:r>
            <a:r>
              <a:rPr lang="en-US" sz="2000" dirty="0">
                <a:latin typeface="Helvetica" pitchFamily="2" charset="0"/>
              </a:rPr>
              <a:t>: Number of measurements (5, 7, 9, 11)</a:t>
            </a:r>
          </a:p>
        </p:txBody>
      </p:sp>
      <p:sp>
        <p:nvSpPr>
          <p:cNvPr id="10" name="TextBox 9">
            <a:extLst>
              <a:ext uri="{FF2B5EF4-FFF2-40B4-BE49-F238E27FC236}">
                <a16:creationId xmlns:a16="http://schemas.microsoft.com/office/drawing/2014/main" id="{18E3863C-8ED0-0FBA-43B1-2D99971BA02A}"/>
              </a:ext>
            </a:extLst>
          </p:cNvPr>
          <p:cNvSpPr txBox="1"/>
          <p:nvPr/>
        </p:nvSpPr>
        <p:spPr>
          <a:xfrm>
            <a:off x="7986233" y="2572369"/>
            <a:ext cx="3820957" cy="1015663"/>
          </a:xfrm>
          <a:prstGeom prst="rect">
            <a:avLst/>
          </a:prstGeom>
          <a:noFill/>
        </p:spPr>
        <p:txBody>
          <a:bodyPr wrap="square" rtlCol="0">
            <a:spAutoFit/>
          </a:bodyPr>
          <a:lstStyle/>
          <a:p>
            <a:r>
              <a:rPr lang="en-US" sz="2000" b="1" dirty="0">
                <a:latin typeface="Helvetica" pitchFamily="2" charset="0"/>
              </a:rPr>
              <a:t>IV 3</a:t>
            </a:r>
            <a:r>
              <a:rPr lang="en-US" sz="2000" dirty="0">
                <a:latin typeface="Helvetica" pitchFamily="2" charset="0"/>
              </a:rPr>
              <a:t>: Spacing of measurements (equal, time-inc., time dec., mid-extreme)</a:t>
            </a:r>
          </a:p>
        </p:txBody>
      </p:sp>
      <p:sp>
        <p:nvSpPr>
          <p:cNvPr id="11" name="TextBox 10">
            <a:extLst>
              <a:ext uri="{FF2B5EF4-FFF2-40B4-BE49-F238E27FC236}">
                <a16:creationId xmlns:a16="http://schemas.microsoft.com/office/drawing/2014/main" id="{8B78C8BF-7CB1-4550-993F-09FE61CDA2EC}"/>
              </a:ext>
            </a:extLst>
          </p:cNvPr>
          <p:cNvSpPr txBox="1"/>
          <p:nvPr/>
        </p:nvSpPr>
        <p:spPr>
          <a:xfrm>
            <a:off x="1789112" y="3573539"/>
            <a:ext cx="397866" cy="553998"/>
          </a:xfrm>
          <a:prstGeom prst="rect">
            <a:avLst/>
          </a:prstGeom>
          <a:noFill/>
        </p:spPr>
        <p:txBody>
          <a:bodyPr wrap="none" rtlCol="0">
            <a:spAutoFit/>
          </a:bodyPr>
          <a:lstStyle/>
          <a:p>
            <a:r>
              <a:rPr lang="en-US" sz="3000" dirty="0">
                <a:latin typeface="Helvetica" pitchFamily="2" charset="0"/>
              </a:rPr>
              <a:t>3</a:t>
            </a:r>
          </a:p>
        </p:txBody>
      </p:sp>
      <p:sp>
        <p:nvSpPr>
          <p:cNvPr id="12" name="TextBox 11">
            <a:extLst>
              <a:ext uri="{FF2B5EF4-FFF2-40B4-BE49-F238E27FC236}">
                <a16:creationId xmlns:a16="http://schemas.microsoft.com/office/drawing/2014/main" id="{72700EC7-AB5A-89CA-064B-633A4C4F8B1C}"/>
              </a:ext>
            </a:extLst>
          </p:cNvPr>
          <p:cNvSpPr txBox="1"/>
          <p:nvPr/>
        </p:nvSpPr>
        <p:spPr>
          <a:xfrm>
            <a:off x="5518982"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3" name="TextBox 12">
            <a:extLst>
              <a:ext uri="{FF2B5EF4-FFF2-40B4-BE49-F238E27FC236}">
                <a16:creationId xmlns:a16="http://schemas.microsoft.com/office/drawing/2014/main" id="{6E52A6F9-CC86-3C7E-3D95-3B20746A31FF}"/>
              </a:ext>
            </a:extLst>
          </p:cNvPr>
          <p:cNvSpPr txBox="1"/>
          <p:nvPr/>
        </p:nvSpPr>
        <p:spPr>
          <a:xfrm>
            <a:off x="9498846" y="3573539"/>
            <a:ext cx="397866" cy="553998"/>
          </a:xfrm>
          <a:prstGeom prst="rect">
            <a:avLst/>
          </a:prstGeom>
          <a:noFill/>
        </p:spPr>
        <p:txBody>
          <a:bodyPr wrap="none" rtlCol="0">
            <a:spAutoFit/>
          </a:bodyPr>
          <a:lstStyle/>
          <a:p>
            <a:r>
              <a:rPr lang="en-US" sz="3000" dirty="0">
                <a:latin typeface="Helvetica" pitchFamily="2" charset="0"/>
              </a:rPr>
              <a:t>4</a:t>
            </a:r>
          </a:p>
        </p:txBody>
      </p:sp>
      <p:sp>
        <p:nvSpPr>
          <p:cNvPr id="14" name="TextBox 13">
            <a:extLst>
              <a:ext uri="{FF2B5EF4-FFF2-40B4-BE49-F238E27FC236}">
                <a16:creationId xmlns:a16="http://schemas.microsoft.com/office/drawing/2014/main" id="{E77D8890-1360-61B4-771D-FC9C955BF5A4}"/>
              </a:ext>
            </a:extLst>
          </p:cNvPr>
          <p:cNvSpPr txBox="1"/>
          <p:nvPr/>
        </p:nvSpPr>
        <p:spPr>
          <a:xfrm>
            <a:off x="3769987"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15" name="TextBox 14">
            <a:extLst>
              <a:ext uri="{FF2B5EF4-FFF2-40B4-BE49-F238E27FC236}">
                <a16:creationId xmlns:a16="http://schemas.microsoft.com/office/drawing/2014/main" id="{608AA1D3-A89C-E2D4-8062-D4282A0E0FF6}"/>
              </a:ext>
            </a:extLst>
          </p:cNvPr>
          <p:cNvSpPr txBox="1"/>
          <p:nvPr/>
        </p:nvSpPr>
        <p:spPr>
          <a:xfrm>
            <a:off x="7469536" y="3573539"/>
            <a:ext cx="377026" cy="553998"/>
          </a:xfrm>
          <a:prstGeom prst="rect">
            <a:avLst/>
          </a:prstGeom>
          <a:noFill/>
        </p:spPr>
        <p:txBody>
          <a:bodyPr wrap="none" rtlCol="0">
            <a:spAutoFit/>
          </a:bodyPr>
          <a:lstStyle/>
          <a:p>
            <a:r>
              <a:rPr lang="en-US" sz="3000" dirty="0">
                <a:latin typeface="Helvetica" pitchFamily="2" charset="0"/>
              </a:rPr>
              <a:t>x</a:t>
            </a:r>
          </a:p>
        </p:txBody>
      </p:sp>
      <p:sp>
        <p:nvSpPr>
          <p:cNvPr id="4" name="TextBox 3">
            <a:extLst>
              <a:ext uri="{FF2B5EF4-FFF2-40B4-BE49-F238E27FC236}">
                <a16:creationId xmlns:a16="http://schemas.microsoft.com/office/drawing/2014/main" id="{E7E1B30C-8182-7505-C8F0-C07C4542A6D5}"/>
              </a:ext>
            </a:extLst>
          </p:cNvPr>
          <p:cNvSpPr txBox="1"/>
          <p:nvPr/>
        </p:nvSpPr>
        <p:spPr>
          <a:xfrm>
            <a:off x="728090" y="475708"/>
            <a:ext cx="2441694" cy="523220"/>
          </a:xfrm>
          <a:prstGeom prst="rect">
            <a:avLst/>
          </a:prstGeom>
          <a:noFill/>
        </p:spPr>
        <p:txBody>
          <a:bodyPr wrap="none" rtlCol="0">
            <a:spAutoFit/>
          </a:bodyPr>
          <a:lstStyle/>
          <a:p>
            <a:r>
              <a:rPr lang="en-US" sz="2800" b="1" dirty="0">
                <a:latin typeface="Helvetica" pitchFamily="2" charset="0"/>
              </a:rPr>
              <a:t>Experiment 1</a:t>
            </a:r>
          </a:p>
        </p:txBody>
      </p:sp>
      <p:sp>
        <p:nvSpPr>
          <p:cNvPr id="5" name="TextBox 4">
            <a:extLst>
              <a:ext uri="{FF2B5EF4-FFF2-40B4-BE49-F238E27FC236}">
                <a16:creationId xmlns:a16="http://schemas.microsoft.com/office/drawing/2014/main" id="{4D6B07D1-92B8-DBB1-8F95-FE82ED4A73BE}"/>
              </a:ext>
            </a:extLst>
          </p:cNvPr>
          <p:cNvSpPr txBox="1"/>
          <p:nvPr/>
        </p:nvSpPr>
        <p:spPr>
          <a:xfrm>
            <a:off x="6230070" y="1195628"/>
            <a:ext cx="5961930" cy="769441"/>
          </a:xfrm>
          <a:prstGeom prst="rect">
            <a:avLst/>
          </a:prstGeom>
          <a:noFill/>
        </p:spPr>
        <p:txBody>
          <a:bodyPr wrap="square" rtlCol="0">
            <a:spAutoFit/>
          </a:bodyPr>
          <a:lstStyle/>
          <a:p>
            <a:r>
              <a:rPr lang="en-US" sz="2200" b="1" dirty="0">
                <a:solidFill>
                  <a:srgbClr val="00182D"/>
                </a:solidFill>
                <a:latin typeface="Helvetica" pitchFamily="2" charset="0"/>
              </a:rPr>
              <a:t>Question 2</a:t>
            </a:r>
            <a:r>
              <a:rPr lang="en-US" sz="2200" dirty="0">
                <a:solidFill>
                  <a:srgbClr val="00182D"/>
                </a:solidFill>
                <a:latin typeface="Helvetica" pitchFamily="2" charset="0"/>
              </a:rPr>
              <a:t>: How to space measurements when the nature of change is unknown? </a:t>
            </a:r>
          </a:p>
        </p:txBody>
      </p:sp>
      <p:sp>
        <p:nvSpPr>
          <p:cNvPr id="6" name="TextBox 5">
            <a:extLst>
              <a:ext uri="{FF2B5EF4-FFF2-40B4-BE49-F238E27FC236}">
                <a16:creationId xmlns:a16="http://schemas.microsoft.com/office/drawing/2014/main" id="{49549B59-863F-6065-7004-EE2E14504E1B}"/>
              </a:ext>
            </a:extLst>
          </p:cNvPr>
          <p:cNvSpPr txBox="1"/>
          <p:nvPr/>
        </p:nvSpPr>
        <p:spPr>
          <a:xfrm>
            <a:off x="796592" y="1147085"/>
            <a:ext cx="5744415" cy="1107996"/>
          </a:xfrm>
          <a:prstGeom prst="rect">
            <a:avLst/>
          </a:prstGeom>
          <a:noFill/>
        </p:spPr>
        <p:txBody>
          <a:bodyPr wrap="square" rtlCol="0">
            <a:spAutoFit/>
          </a:bodyPr>
          <a:lstStyle/>
          <a:p>
            <a:r>
              <a:rPr lang="en-US" sz="2200" b="1" dirty="0">
                <a:solidFill>
                  <a:srgbClr val="00182D"/>
                </a:solidFill>
                <a:latin typeface="Helvetica" pitchFamily="2" charset="0"/>
              </a:rPr>
              <a:t>Question 1</a:t>
            </a:r>
            <a:r>
              <a:rPr lang="en-US" sz="2200" dirty="0">
                <a:solidFill>
                  <a:srgbClr val="00182D"/>
                </a:solidFill>
                <a:latin typeface="Helvetica" pitchFamily="2" charset="0"/>
              </a:rPr>
              <a:t>: Does placing measurements near periods of change increase model performance?</a:t>
            </a:r>
          </a:p>
        </p:txBody>
      </p:sp>
      <p:sp>
        <p:nvSpPr>
          <p:cNvPr id="7" name="TextBox 6">
            <a:extLst>
              <a:ext uri="{FF2B5EF4-FFF2-40B4-BE49-F238E27FC236}">
                <a16:creationId xmlns:a16="http://schemas.microsoft.com/office/drawing/2014/main" id="{DE0A6D5D-014F-8FEC-E6F5-88E2A48037AE}"/>
              </a:ext>
            </a:extLst>
          </p:cNvPr>
          <p:cNvSpPr txBox="1"/>
          <p:nvPr/>
        </p:nvSpPr>
        <p:spPr>
          <a:xfrm>
            <a:off x="1789112" y="4178205"/>
            <a:ext cx="1818126" cy="553998"/>
          </a:xfrm>
          <a:prstGeom prst="rect">
            <a:avLst/>
          </a:prstGeom>
          <a:noFill/>
        </p:spPr>
        <p:txBody>
          <a:bodyPr wrap="none" rtlCol="0">
            <a:spAutoFit/>
          </a:bodyPr>
          <a:lstStyle/>
          <a:p>
            <a:r>
              <a:rPr lang="en-US" sz="3000" dirty="0">
                <a:latin typeface="Helvetica" pitchFamily="2" charset="0"/>
              </a:rPr>
              <a:t>= </a:t>
            </a:r>
            <a:r>
              <a:rPr lang="en-US" sz="3000" b="1" dirty="0">
                <a:latin typeface="Helvetica" pitchFamily="2" charset="0"/>
              </a:rPr>
              <a:t>48</a:t>
            </a:r>
            <a:r>
              <a:rPr lang="en-US" sz="3000" dirty="0">
                <a:latin typeface="Helvetica" pitchFamily="2" charset="0"/>
              </a:rPr>
              <a:t> cells</a:t>
            </a:r>
          </a:p>
        </p:txBody>
      </p:sp>
      <p:sp>
        <p:nvSpPr>
          <p:cNvPr id="17" name="TextBox 16">
            <a:extLst>
              <a:ext uri="{FF2B5EF4-FFF2-40B4-BE49-F238E27FC236}">
                <a16:creationId xmlns:a16="http://schemas.microsoft.com/office/drawing/2014/main" id="{14698A3E-9A25-6590-A8EB-D0E5B3B52CC8}"/>
              </a:ext>
            </a:extLst>
          </p:cNvPr>
          <p:cNvSpPr txBox="1"/>
          <p:nvPr/>
        </p:nvSpPr>
        <p:spPr>
          <a:xfrm>
            <a:off x="1890668" y="4932883"/>
            <a:ext cx="954107" cy="461665"/>
          </a:xfrm>
          <a:prstGeom prst="rect">
            <a:avLst/>
          </a:prstGeom>
          <a:noFill/>
        </p:spPr>
        <p:txBody>
          <a:bodyPr wrap="none" rtlCol="0">
            <a:spAutoFit/>
          </a:bodyPr>
          <a:lstStyle/>
          <a:p>
            <a:r>
              <a:rPr lang="en-US" sz="2400" b="1" dirty="0">
                <a:latin typeface="Helvetica" pitchFamily="2" charset="0"/>
              </a:rPr>
              <a:t>1 cell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F50B10-0ECA-9459-C8F0-355895870EAA}"/>
                  </a:ext>
                </a:extLst>
              </p:cNvPr>
              <p:cNvSpPr txBox="1"/>
              <p:nvPr/>
            </p:nvSpPr>
            <p:spPr>
              <a:xfrm>
                <a:off x="8220469" y="4704755"/>
                <a:ext cx="3192923" cy="923330"/>
              </a:xfrm>
              <a:prstGeom prst="rect">
                <a:avLst/>
              </a:prstGeom>
              <a:noFill/>
              <a:ln w="19050">
                <a:solidFill>
                  <a:srgbClr val="00182D"/>
                </a:solidFill>
              </a:ln>
            </p:spPr>
            <p:txBody>
              <a:bodyPr wrap="square">
                <a:spAutoFit/>
              </a:bodyPr>
              <a:lstStyle/>
              <a:p>
                <a:r>
                  <a:rPr lang="en-US" dirty="0"/>
                  <a:t>Fixed-Effect </a:t>
                </a:r>
                <a:r>
                  <a:rPr lang="en-US" dirty="0" err="1"/>
                  <a:t>Triquarter</a:t>
                </a:r>
                <a:r>
                  <a:rPr lang="en-US" dirty="0"/>
                  <a:t>-Halfway Delta Parameter (</a:t>
                </a:r>
                <a14:m>
                  <m:oMath xmlns:m="http://schemas.openxmlformats.org/officeDocument/2006/math">
                    <m:r>
                      <a:rPr lang="en-CA" b="0" i="1" smtClean="0">
                        <a:latin typeface="Cambria Math" panose="02040503050406030204" pitchFamily="18" charset="0"/>
                      </a:rPr>
                      <m:t>𝛾</m:t>
                    </m:r>
                  </m:oMath>
                </a14:m>
                <a:r>
                  <a:rPr lang="en-US" baseline="-25000" dirty="0"/>
                  <a:t>fixed</a:t>
                </a:r>
                <a:r>
                  <a:rPr lang="en-US" dirty="0"/>
                  <a:t>)</a:t>
                </a:r>
              </a:p>
            </p:txBody>
          </p:sp>
        </mc:Choice>
        <mc:Fallback xmlns="">
          <p:sp>
            <p:nvSpPr>
              <p:cNvPr id="19" name="TextBox 18">
                <a:extLst>
                  <a:ext uri="{FF2B5EF4-FFF2-40B4-BE49-F238E27FC236}">
                    <a16:creationId xmlns:a16="http://schemas.microsoft.com/office/drawing/2014/main" id="{BFF50B10-0ECA-9459-C8F0-355895870EAA}"/>
                  </a:ext>
                </a:extLst>
              </p:cNvPr>
              <p:cNvSpPr txBox="1">
                <a:spLocks noRot="1" noChangeAspect="1" noMove="1" noResize="1" noEditPoints="1" noAdjustHandles="1" noChangeArrowheads="1" noChangeShapeType="1" noTextEdit="1"/>
              </p:cNvSpPr>
              <p:nvPr/>
            </p:nvSpPr>
            <p:spPr>
              <a:xfrm>
                <a:off x="8220469" y="4704755"/>
                <a:ext cx="3192923" cy="923330"/>
              </a:xfrm>
              <a:prstGeom prst="rect">
                <a:avLst/>
              </a:prstGeom>
              <a:blipFill>
                <a:blip r:embed="rId4"/>
                <a:stretch>
                  <a:fillRect l="-1581" t="-2667" b="-8000"/>
                </a:stretch>
              </a:blipFill>
              <a:ln w="19050">
                <a:solidFill>
                  <a:srgbClr val="00182D"/>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1444B0D2-1A4E-76D4-677B-7BFF6A44A9FE}"/>
              </a:ext>
            </a:extLst>
          </p:cNvPr>
          <p:cNvCxnSpPr>
            <a:cxnSpLocks/>
            <a:stCxn id="17" idx="3"/>
          </p:cNvCxnSpPr>
          <p:nvPr/>
        </p:nvCxnSpPr>
        <p:spPr>
          <a:xfrm flipV="1">
            <a:off x="2844775" y="5163715"/>
            <a:ext cx="765755" cy="1"/>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128264-5D94-E6E2-5C8D-B7F45F956D55}"/>
              </a:ext>
            </a:extLst>
          </p:cNvPr>
          <p:cNvCxnSpPr>
            <a:cxnSpLocks/>
            <a:endCxn id="19" idx="1"/>
          </p:cNvCxnSpPr>
          <p:nvPr/>
        </p:nvCxnSpPr>
        <p:spPr>
          <a:xfrm>
            <a:off x="7454714" y="5163715"/>
            <a:ext cx="765755" cy="2705"/>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DDB218-68F7-DF95-4947-C7C266FCC692}"/>
                  </a:ext>
                </a:extLst>
              </p:cNvPr>
              <p:cNvSpPr txBox="1"/>
              <p:nvPr/>
            </p:nvSpPr>
            <p:spPr>
              <a:xfrm>
                <a:off x="3610530" y="4702050"/>
                <a:ext cx="3844184" cy="923330"/>
              </a:xfrm>
              <a:prstGeom prst="rect">
                <a:avLst/>
              </a:prstGeom>
              <a:noFill/>
            </p:spPr>
            <p:txBody>
              <a:bodyPr wrap="square">
                <a:spAutoFit/>
              </a:bodyPr>
              <a:lstStyle/>
              <a:p>
                <a:r>
                  <a:rPr lang="en-US" dirty="0">
                    <a:ea typeface="Cambria Math" panose="02040503050406030204" pitchFamily="18" charset="0"/>
                  </a:rPr>
                  <a:t>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dirty="0">
                    <a:latin typeface="Helvetica" pitchFamily="2" charset="0"/>
                  </a:rPr>
                  <a:t>) =</a:t>
                </a:r>
                <a:r>
                  <a:rPr lang="en-US" i="1" dirty="0">
                    <a:latin typeface="Helvetica" pitchFamily="2" charset="0"/>
                  </a:rPr>
                  <a:t> </a:t>
                </a:r>
                <a:r>
                  <a:rPr lang="en-US" dirty="0">
                    <a:latin typeface="Helvetica" pitchFamily="2" charset="0"/>
                  </a:rPr>
                  <a:t>180</a:t>
                </a:r>
              </a:p>
              <a:p>
                <a:r>
                  <a:rPr lang="en-US" dirty="0">
                    <a:latin typeface="Helvetica" pitchFamily="2" charset="0"/>
                  </a:rPr>
                  <a:t>Number of measurements (NM) = 5</a:t>
                </a:r>
              </a:p>
              <a:p>
                <a:r>
                  <a:rPr lang="en-US" dirty="0">
                    <a:latin typeface="Helvetica" pitchFamily="2" charset="0"/>
                  </a:rPr>
                  <a:t>Spacing = time-interval increasing</a:t>
                </a:r>
                <a:endParaRPr lang="en-US" dirty="0"/>
              </a:p>
            </p:txBody>
          </p:sp>
        </mc:Choice>
        <mc:Fallback xmlns="">
          <p:sp>
            <p:nvSpPr>
              <p:cNvPr id="2" name="TextBox 1">
                <a:extLst>
                  <a:ext uri="{FF2B5EF4-FFF2-40B4-BE49-F238E27FC236}">
                    <a16:creationId xmlns:a16="http://schemas.microsoft.com/office/drawing/2014/main" id="{FDDDB218-68F7-DF95-4947-C7C266FCC692}"/>
                  </a:ext>
                </a:extLst>
              </p:cNvPr>
              <p:cNvSpPr txBox="1">
                <a:spLocks noRot="1" noChangeAspect="1" noMove="1" noResize="1" noEditPoints="1" noAdjustHandles="1" noChangeArrowheads="1" noChangeShapeType="1" noTextEdit="1"/>
              </p:cNvSpPr>
              <p:nvPr/>
            </p:nvSpPr>
            <p:spPr>
              <a:xfrm>
                <a:off x="3610530" y="4702050"/>
                <a:ext cx="3844184" cy="923330"/>
              </a:xfrm>
              <a:prstGeom prst="rect">
                <a:avLst/>
              </a:prstGeom>
              <a:blipFill>
                <a:blip r:embed="rId5"/>
                <a:stretch>
                  <a:fillRect l="-1316" t="-4054" b="-945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2BE12BE-753E-FA9A-1424-5B37658F5123}"/>
              </a:ext>
            </a:extLst>
          </p:cNvPr>
          <p:cNvSpPr txBox="1"/>
          <p:nvPr/>
        </p:nvSpPr>
        <p:spPr>
          <a:xfrm>
            <a:off x="6541007" y="6153097"/>
            <a:ext cx="1467068" cy="369332"/>
          </a:xfrm>
          <a:prstGeom prst="rect">
            <a:avLst/>
          </a:prstGeom>
          <a:noFill/>
        </p:spPr>
        <p:txBody>
          <a:bodyPr wrap="none" rtlCol="0">
            <a:spAutoFit/>
          </a:bodyPr>
          <a:lstStyle/>
          <a:p>
            <a:r>
              <a:rPr lang="en-US" i="1" dirty="0"/>
              <a:t>n = k = 1000</a:t>
            </a:r>
          </a:p>
        </p:txBody>
      </p:sp>
      <p:sp>
        <p:nvSpPr>
          <p:cNvPr id="18" name="Oval 17">
            <a:extLst>
              <a:ext uri="{FF2B5EF4-FFF2-40B4-BE49-F238E27FC236}">
                <a16:creationId xmlns:a16="http://schemas.microsoft.com/office/drawing/2014/main" id="{8DC3A607-3787-3171-1E40-7ECAF41C59C8}"/>
              </a:ext>
            </a:extLst>
          </p:cNvPr>
          <p:cNvSpPr/>
          <p:nvPr/>
        </p:nvSpPr>
        <p:spPr>
          <a:xfrm>
            <a:off x="8881816" y="611322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20" name="Oval 19">
            <a:extLst>
              <a:ext uri="{FF2B5EF4-FFF2-40B4-BE49-F238E27FC236}">
                <a16:creationId xmlns:a16="http://schemas.microsoft.com/office/drawing/2014/main" id="{D87AC32A-78B5-91A9-DF18-1DFF571779CC}"/>
              </a:ext>
            </a:extLst>
          </p:cNvPr>
          <p:cNvSpPr/>
          <p:nvPr/>
        </p:nvSpPr>
        <p:spPr>
          <a:xfrm>
            <a:off x="9454106" y="6119738"/>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3" name="Oval 22">
            <a:extLst>
              <a:ext uri="{FF2B5EF4-FFF2-40B4-BE49-F238E27FC236}">
                <a16:creationId xmlns:a16="http://schemas.microsoft.com/office/drawing/2014/main" id="{01934C62-0B22-CF2A-C98E-4A41CACD4D86}"/>
              </a:ext>
            </a:extLst>
          </p:cNvPr>
          <p:cNvSpPr/>
          <p:nvPr/>
        </p:nvSpPr>
        <p:spPr>
          <a:xfrm>
            <a:off x="10054702" y="6122796"/>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4" name="Oval 23">
            <a:extLst>
              <a:ext uri="{FF2B5EF4-FFF2-40B4-BE49-F238E27FC236}">
                <a16:creationId xmlns:a16="http://schemas.microsoft.com/office/drawing/2014/main" id="{E095DCF6-A8AB-31FD-7B78-FD1C5D72A19A}"/>
              </a:ext>
            </a:extLst>
          </p:cNvPr>
          <p:cNvSpPr/>
          <p:nvPr/>
        </p:nvSpPr>
        <p:spPr>
          <a:xfrm>
            <a:off x="10655805" y="6119738"/>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5" name="Oval 24">
            <a:extLst>
              <a:ext uri="{FF2B5EF4-FFF2-40B4-BE49-F238E27FC236}">
                <a16:creationId xmlns:a16="http://schemas.microsoft.com/office/drawing/2014/main" id="{6B7BA4A4-49D3-490D-E054-A884E4162367}"/>
              </a:ext>
            </a:extLst>
          </p:cNvPr>
          <p:cNvSpPr/>
          <p:nvPr/>
        </p:nvSpPr>
        <p:spPr>
          <a:xfrm>
            <a:off x="8295500" y="6122876"/>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6" name="Straight Arrow Connector 25">
            <a:extLst>
              <a:ext uri="{FF2B5EF4-FFF2-40B4-BE49-F238E27FC236}">
                <a16:creationId xmlns:a16="http://schemas.microsoft.com/office/drawing/2014/main" id="{D06A985F-5B31-1F96-BFAA-B5B1C1B5A8D7}"/>
              </a:ext>
            </a:extLst>
          </p:cNvPr>
          <p:cNvCxnSpPr>
            <a:cxnSpLocks/>
            <a:stCxn id="25" idx="0"/>
          </p:cNvCxnSpPr>
          <p:nvPr/>
        </p:nvCxnSpPr>
        <p:spPr>
          <a:xfrm flipV="1">
            <a:off x="8583500" y="5753082"/>
            <a:ext cx="586316" cy="369794"/>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D13AA3F-70A4-E71E-6F35-7BAEF2099786}"/>
              </a:ext>
            </a:extLst>
          </p:cNvPr>
          <p:cNvCxnSpPr>
            <a:cxnSpLocks/>
            <a:stCxn id="18" idx="0"/>
          </p:cNvCxnSpPr>
          <p:nvPr/>
        </p:nvCxnSpPr>
        <p:spPr>
          <a:xfrm flipV="1">
            <a:off x="9169816" y="5753082"/>
            <a:ext cx="449015" cy="360138"/>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75B06BA-83BC-4D30-A0E1-39B628AA65BF}"/>
              </a:ext>
            </a:extLst>
          </p:cNvPr>
          <p:cNvCxnSpPr>
            <a:cxnSpLocks/>
            <a:stCxn id="20" idx="0"/>
          </p:cNvCxnSpPr>
          <p:nvPr/>
        </p:nvCxnSpPr>
        <p:spPr>
          <a:xfrm flipV="1">
            <a:off x="9742106" y="5753082"/>
            <a:ext cx="53409" cy="366656"/>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3BEFDCF-D07D-91A3-1CAE-DDAF52415B7E}"/>
              </a:ext>
            </a:extLst>
          </p:cNvPr>
          <p:cNvCxnSpPr>
            <a:cxnSpLocks/>
            <a:stCxn id="24" idx="0"/>
          </p:cNvCxnSpPr>
          <p:nvPr/>
        </p:nvCxnSpPr>
        <p:spPr>
          <a:xfrm flipH="1" flipV="1">
            <a:off x="10421214" y="5766783"/>
            <a:ext cx="522591" cy="352955"/>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649325-5112-2F85-D251-FDA0EA5211EE}"/>
              </a:ext>
            </a:extLst>
          </p:cNvPr>
          <p:cNvCxnSpPr>
            <a:cxnSpLocks/>
            <a:stCxn id="23" idx="0"/>
          </p:cNvCxnSpPr>
          <p:nvPr/>
        </p:nvCxnSpPr>
        <p:spPr>
          <a:xfrm flipH="1" flipV="1">
            <a:off x="10079805" y="5753082"/>
            <a:ext cx="262897" cy="369714"/>
          </a:xfrm>
          <a:prstGeom prst="straightConnector1">
            <a:avLst/>
          </a:prstGeom>
          <a:ln w="38100">
            <a:solidFill>
              <a:srgbClr val="00182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3B27A85-5BA2-942D-95C6-758AD5963B99}"/>
                  </a:ext>
                </a:extLst>
              </p:cNvPr>
              <p:cNvSpPr txBox="1"/>
              <p:nvPr/>
            </p:nvSpPr>
            <p:spPr>
              <a:xfrm>
                <a:off x="888274" y="2726258"/>
                <a:ext cx="3420153" cy="707886"/>
              </a:xfrm>
              <a:prstGeom prst="rect">
                <a:avLst/>
              </a:prstGeom>
              <a:noFill/>
            </p:spPr>
            <p:txBody>
              <a:bodyPr wrap="square" rtlCol="0">
                <a:spAutoFit/>
              </a:bodyPr>
              <a:lstStyle/>
              <a:p>
                <a:r>
                  <a:rPr lang="en-US" sz="2000" b="1" dirty="0">
                    <a:latin typeface="Helvetica" pitchFamily="2" charset="0"/>
                  </a:rPr>
                  <a:t>IV 1</a:t>
                </a:r>
                <a:r>
                  <a:rPr lang="en-US" sz="2000" dirty="0">
                    <a:latin typeface="Helvetica" pitchFamily="2" charset="0"/>
                  </a:rPr>
                  <a:t>: Nature of change (</a:t>
                </a:r>
                <a14:m>
                  <m:oMath xmlns:m="http://schemas.openxmlformats.org/officeDocument/2006/math">
                    <m:r>
                      <m:rPr>
                        <m:sty m:val="p"/>
                      </m:rPr>
                      <a:rPr lang="en-US" sz="2000" i="0" smtClean="0">
                        <a:latin typeface="Cambria Math" panose="02040503050406030204" pitchFamily="18" charset="0"/>
                        <a:ea typeface="Cambria Math" panose="02040503050406030204" pitchFamily="18" charset="0"/>
                      </a:rPr>
                      <m:t>β</m:t>
                    </m:r>
                  </m:oMath>
                </a14:m>
                <a:r>
                  <a:rPr lang="en-US" sz="2000" baseline="-25000" dirty="0">
                    <a:latin typeface="Helvetica" pitchFamily="2" charset="0"/>
                  </a:rPr>
                  <a:t>fixed</a:t>
                </a:r>
                <a:r>
                  <a:rPr lang="en-US" sz="2000" dirty="0">
                    <a:latin typeface="Helvetica" pitchFamily="2" charset="0"/>
                  </a:rPr>
                  <a:t> = 80, 180, 280</a:t>
                </a:r>
                <a:r>
                  <a:rPr lang="en-US" sz="2000" i="1" dirty="0">
                    <a:latin typeface="Helvetica" pitchFamily="2" charset="0"/>
                  </a:rPr>
                  <a:t>)</a:t>
                </a:r>
                <a:r>
                  <a:rPr lang="en-US" sz="2000" dirty="0">
                    <a:latin typeface="Helvetica" pitchFamily="2" charset="0"/>
                  </a:rPr>
                  <a:t> </a:t>
                </a:r>
              </a:p>
            </p:txBody>
          </p:sp>
        </mc:Choice>
        <mc:Fallback xmlns="">
          <p:sp>
            <p:nvSpPr>
              <p:cNvPr id="31" name="TextBox 30">
                <a:extLst>
                  <a:ext uri="{FF2B5EF4-FFF2-40B4-BE49-F238E27FC236}">
                    <a16:creationId xmlns:a16="http://schemas.microsoft.com/office/drawing/2014/main" id="{23B27A85-5BA2-942D-95C6-758AD5963B99}"/>
                  </a:ext>
                </a:extLst>
              </p:cNvPr>
              <p:cNvSpPr txBox="1">
                <a:spLocks noRot="1" noChangeAspect="1" noMove="1" noResize="1" noEditPoints="1" noAdjustHandles="1" noChangeArrowheads="1" noChangeShapeType="1" noTextEdit="1"/>
              </p:cNvSpPr>
              <p:nvPr/>
            </p:nvSpPr>
            <p:spPr>
              <a:xfrm>
                <a:off x="888274" y="2726258"/>
                <a:ext cx="3420153" cy="707886"/>
              </a:xfrm>
              <a:prstGeom prst="rect">
                <a:avLst/>
              </a:prstGeom>
              <a:blipFill>
                <a:blip r:embed="rId6"/>
                <a:stretch>
                  <a:fillRect l="-2222" t="-1754" b="-14035"/>
                </a:stretch>
              </a:blipFill>
            </p:spPr>
            <p:txBody>
              <a:bodyPr/>
              <a:lstStyle/>
              <a:p>
                <a:r>
                  <a:rPr lang="en-US">
                    <a:noFill/>
                  </a:rPr>
                  <a:t> </a:t>
                </a:r>
              </a:p>
            </p:txBody>
          </p:sp>
        </mc:Fallback>
      </mc:AlternateContent>
    </p:spTree>
    <p:extLst>
      <p:ext uri="{BB962C8B-B14F-4D97-AF65-F5344CB8AC3E}">
        <p14:creationId xmlns:p14="http://schemas.microsoft.com/office/powerpoint/2010/main" val="2664185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9418454-CE91-C511-8DEE-31B6E4A38458}"/>
              </a:ext>
            </a:extLst>
          </p:cNvPr>
          <p:cNvSpPr txBox="1"/>
          <p:nvPr/>
        </p:nvSpPr>
        <p:spPr>
          <a:xfrm>
            <a:off x="2945432" y="6248067"/>
            <a:ext cx="1088760" cy="369332"/>
          </a:xfrm>
          <a:prstGeom prst="rect">
            <a:avLst/>
          </a:prstGeom>
          <a:noFill/>
        </p:spPr>
        <p:txBody>
          <a:bodyPr wrap="none" rtlCol="0">
            <a:spAutoFit/>
          </a:bodyPr>
          <a:lstStyle/>
          <a:p>
            <a:r>
              <a:rPr lang="en-US" i="1" dirty="0"/>
              <a:t>n = 1000</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B99A27-435A-EDA0-5527-62C8F9E97ADE}"/>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7BB99A27-435A-EDA0-5527-62C8F9E97ADE}"/>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3"/>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7615200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4" name="Picture 3">
            <a:extLst>
              <a:ext uri="{FF2B5EF4-FFF2-40B4-BE49-F238E27FC236}">
                <a16:creationId xmlns:a16="http://schemas.microsoft.com/office/drawing/2014/main" id="{CE004F74-E919-8544-03DB-2346CBBF4EA5}"/>
              </a:ext>
            </a:extLst>
          </p:cNvPr>
          <p:cNvPicPr>
            <a:picLocks noChangeAspect="1"/>
          </p:cNvPicPr>
          <p:nvPr/>
        </p:nvPicPr>
        <p:blipFill>
          <a:blip r:embed="rId5"/>
          <a:stretch>
            <a:fillRect/>
          </a:stretch>
        </p:blipFill>
        <p:spPr>
          <a:xfrm>
            <a:off x="1234151" y="1691797"/>
            <a:ext cx="4715474" cy="353660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200591-7CED-D495-1861-850E5A60918B}"/>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5" name="TextBox 4">
                <a:extLst>
                  <a:ext uri="{FF2B5EF4-FFF2-40B4-BE49-F238E27FC236}">
                    <a16:creationId xmlns:a16="http://schemas.microsoft.com/office/drawing/2014/main" id="{68200591-7CED-D495-1861-850E5A60918B}"/>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2171158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dirty="0"/>
              <a:t>Time is integral to understanding psychological processes</a:t>
            </a:r>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sz="1200" dirty="0">
                <a:solidFill>
                  <a:srgbClr val="00182D"/>
                </a:solidFill>
                <a:latin typeface="Helvetica" pitchFamily="2" charset="0"/>
              </a:rPr>
              <a:t>Christian &amp; Ellis (2011)</a:t>
            </a:r>
          </a:p>
        </p:txBody>
      </p:sp>
      <p:cxnSp>
        <p:nvCxnSpPr>
          <p:cNvPr id="7" name="Straight Arrow Connector 6">
            <a:extLst>
              <a:ext uri="{FF2B5EF4-FFF2-40B4-BE49-F238E27FC236}">
                <a16:creationId xmlns:a16="http://schemas.microsoft.com/office/drawing/2014/main" id="{033A2BE9-0D79-BBA0-8D22-F20E06400516}"/>
              </a:ext>
            </a:extLst>
          </p:cNvPr>
          <p:cNvCxnSpPr>
            <a:cxnSpLocks/>
          </p:cNvCxnSpPr>
          <p:nvPr/>
        </p:nvCxnSpPr>
        <p:spPr>
          <a:xfrm>
            <a:off x="2026023" y="5951945"/>
            <a:ext cx="7922059" cy="0"/>
          </a:xfrm>
          <a:prstGeom prst="straightConnector1">
            <a:avLst/>
          </a:prstGeom>
          <a:ln w="38100">
            <a:solidFill>
              <a:srgbClr val="00224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789ED7-47E0-B14B-1F6D-6404AD4B5A61}"/>
              </a:ext>
            </a:extLst>
          </p:cNvPr>
          <p:cNvSpPr txBox="1"/>
          <p:nvPr/>
        </p:nvSpPr>
        <p:spPr>
          <a:xfrm>
            <a:off x="5785656" y="536363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5" name="TextBox 4">
            <a:extLst>
              <a:ext uri="{FF2B5EF4-FFF2-40B4-BE49-F238E27FC236}">
                <a16:creationId xmlns:a16="http://schemas.microsoft.com/office/drawing/2014/main" id="{FB89D86D-091F-BFDA-C0BD-BC945AF8ED06}"/>
              </a:ext>
            </a:extLst>
          </p:cNvPr>
          <p:cNvSpPr txBox="1"/>
          <p:nvPr/>
        </p:nvSpPr>
        <p:spPr>
          <a:xfrm>
            <a:off x="2026024" y="1494362"/>
            <a:ext cx="3826689" cy="430887"/>
          </a:xfrm>
          <a:prstGeom prst="rect">
            <a:avLst/>
          </a:prstGeom>
          <a:noFill/>
        </p:spPr>
        <p:txBody>
          <a:bodyPr wrap="none" rtlCol="0">
            <a:spAutoFit/>
          </a:bodyPr>
          <a:lstStyle/>
          <a:p>
            <a:r>
              <a:rPr lang="en-US" sz="2200" i="1" dirty="0">
                <a:solidFill>
                  <a:srgbClr val="00182D"/>
                </a:solidFill>
                <a:latin typeface="Helvetica" pitchFamily="2" charset="0"/>
              </a:rPr>
              <a:t>Model of workplace deviance</a:t>
            </a:r>
          </a:p>
        </p:txBody>
      </p:sp>
      <p:pic>
        <p:nvPicPr>
          <p:cNvPr id="6" name="Picture 5" descr="Diagram, schematic&#10;&#10;Description automatically generated">
            <a:extLst>
              <a:ext uri="{FF2B5EF4-FFF2-40B4-BE49-F238E27FC236}">
                <a16:creationId xmlns:a16="http://schemas.microsoft.com/office/drawing/2014/main" id="{01B80F0F-0B92-D3AF-A958-02D4522D3BC6}"/>
              </a:ext>
            </a:extLst>
          </p:cNvPr>
          <p:cNvPicPr>
            <a:picLocks noChangeAspect="1"/>
          </p:cNvPicPr>
          <p:nvPr/>
        </p:nvPicPr>
        <p:blipFill>
          <a:blip r:embed="rId2"/>
          <a:stretch>
            <a:fillRect/>
          </a:stretch>
        </p:blipFill>
        <p:spPr>
          <a:xfrm>
            <a:off x="2026023" y="1925249"/>
            <a:ext cx="6347011" cy="3800718"/>
          </a:xfrm>
          <a:prstGeom prst="rect">
            <a:avLst/>
          </a:prstGeom>
        </p:spPr>
      </p:pic>
      <p:sp>
        <p:nvSpPr>
          <p:cNvPr id="9" name="TextBox 8">
            <a:extLst>
              <a:ext uri="{FF2B5EF4-FFF2-40B4-BE49-F238E27FC236}">
                <a16:creationId xmlns:a16="http://schemas.microsoft.com/office/drawing/2014/main" id="{C3AD23B7-A0F3-473A-C522-20BDDC681B1A}"/>
              </a:ext>
            </a:extLst>
          </p:cNvPr>
          <p:cNvSpPr txBox="1"/>
          <p:nvPr/>
        </p:nvSpPr>
        <p:spPr>
          <a:xfrm>
            <a:off x="3779709" y="2895159"/>
            <a:ext cx="261610"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15849CBC-4864-BF3B-9248-AAFC63D5D577}"/>
              </a:ext>
            </a:extLst>
          </p:cNvPr>
          <p:cNvSpPr txBox="1"/>
          <p:nvPr/>
        </p:nvSpPr>
        <p:spPr>
          <a:xfrm>
            <a:off x="3779709" y="4310563"/>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F5B448BD-498B-0422-B289-421DFEA0BBB5}"/>
              </a:ext>
            </a:extLst>
          </p:cNvPr>
          <p:cNvSpPr txBox="1"/>
          <p:nvPr/>
        </p:nvSpPr>
        <p:spPr>
          <a:xfrm>
            <a:off x="6406339" y="4310563"/>
            <a:ext cx="319318"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6DFE856D-8E4F-1FE6-569D-4BE1F12B0E12}"/>
              </a:ext>
            </a:extLst>
          </p:cNvPr>
          <p:cNvSpPr txBox="1"/>
          <p:nvPr/>
        </p:nvSpPr>
        <p:spPr>
          <a:xfrm>
            <a:off x="6465207" y="2895159"/>
            <a:ext cx="261610"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8DBAFFB3-BF09-B16F-DB94-942C8FFAA77E}"/>
              </a:ext>
            </a:extLst>
          </p:cNvPr>
          <p:cNvSpPr txBox="1"/>
          <p:nvPr/>
        </p:nvSpPr>
        <p:spPr>
          <a:xfrm>
            <a:off x="5785655" y="5565368"/>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Tree>
    <p:extLst>
      <p:ext uri="{BB962C8B-B14F-4D97-AF65-F5344CB8AC3E}">
        <p14:creationId xmlns:p14="http://schemas.microsoft.com/office/powerpoint/2010/main" val="4222955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5" name="Picture 4">
            <a:extLst>
              <a:ext uri="{FF2B5EF4-FFF2-40B4-BE49-F238E27FC236}">
                <a16:creationId xmlns:a16="http://schemas.microsoft.com/office/drawing/2014/main" id="{653DB5F3-73A5-F424-772A-419975B96475}"/>
              </a:ext>
            </a:extLst>
          </p:cNvPr>
          <p:cNvPicPr>
            <a:picLocks noChangeAspect="1"/>
          </p:cNvPicPr>
          <p:nvPr/>
        </p:nvPicPr>
        <p:blipFill>
          <a:blip r:embed="rId5"/>
          <a:stretch>
            <a:fillRect/>
          </a:stretch>
        </p:blipFill>
        <p:spPr>
          <a:xfrm>
            <a:off x="1237894" y="1694467"/>
            <a:ext cx="4711730" cy="353379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DAC6F0-38BC-8BAE-2E9E-E6C2E0F6EF31}"/>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82DAC6F0-38BC-8BAE-2E9E-E6C2E0F6EF31}"/>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9997354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4" name="Picture 3">
            <a:extLst>
              <a:ext uri="{FF2B5EF4-FFF2-40B4-BE49-F238E27FC236}">
                <a16:creationId xmlns:a16="http://schemas.microsoft.com/office/drawing/2014/main" id="{BFA30DA5-CEF0-18D2-4A07-CC324B115852}"/>
              </a:ext>
            </a:extLst>
          </p:cNvPr>
          <p:cNvPicPr>
            <a:picLocks noChangeAspect="1"/>
          </p:cNvPicPr>
          <p:nvPr/>
        </p:nvPicPr>
        <p:blipFill>
          <a:blip r:embed="rId5"/>
          <a:stretch>
            <a:fillRect/>
          </a:stretch>
        </p:blipFill>
        <p:spPr>
          <a:xfrm>
            <a:off x="1237894" y="1694605"/>
            <a:ext cx="4711729" cy="353379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C93DE-87C0-CEDF-0FEC-D4563D4F4126}"/>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5" name="TextBox 4">
                <a:extLst>
                  <a:ext uri="{FF2B5EF4-FFF2-40B4-BE49-F238E27FC236}">
                    <a16:creationId xmlns:a16="http://schemas.microsoft.com/office/drawing/2014/main" id="{997C93DE-87C0-CEDF-0FEC-D4563D4F4126}"/>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2368405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C93DE-87C0-CEDF-0FEC-D4563D4F4126}"/>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5" name="TextBox 4">
                <a:extLst>
                  <a:ext uri="{FF2B5EF4-FFF2-40B4-BE49-F238E27FC236}">
                    <a16:creationId xmlns:a16="http://schemas.microsoft.com/office/drawing/2014/main" id="{997C93DE-87C0-CEDF-0FEC-D4563D4F4126}"/>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5"/>
                <a:stretch>
                  <a:fillRect l="-1075" t="-4110" r="-1075" b="-958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8D73F4A-DF6E-8513-FA6A-36B72934D98A}"/>
              </a:ext>
            </a:extLst>
          </p:cNvPr>
          <p:cNvPicPr>
            <a:picLocks noChangeAspect="1"/>
          </p:cNvPicPr>
          <p:nvPr/>
        </p:nvPicPr>
        <p:blipFill>
          <a:blip r:embed="rId6"/>
          <a:stretch>
            <a:fillRect/>
          </a:stretch>
        </p:blipFill>
        <p:spPr>
          <a:xfrm>
            <a:off x="1237895" y="1697663"/>
            <a:ext cx="4711729" cy="3533797"/>
          </a:xfrm>
          <a:prstGeom prst="rect">
            <a:avLst/>
          </a:prstGeom>
        </p:spPr>
      </p:pic>
      <p:sp>
        <p:nvSpPr>
          <p:cNvPr id="8" name="TextBox 7">
            <a:extLst>
              <a:ext uri="{FF2B5EF4-FFF2-40B4-BE49-F238E27FC236}">
                <a16:creationId xmlns:a16="http://schemas.microsoft.com/office/drawing/2014/main" id="{6FE17CAD-4B58-13A3-38E8-E89B7E8BEC5B}"/>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Tree>
    <p:extLst>
      <p:ext uri="{BB962C8B-B14F-4D97-AF65-F5344CB8AC3E}">
        <p14:creationId xmlns:p14="http://schemas.microsoft.com/office/powerpoint/2010/main" val="4269214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6" name="TextBox 5">
            <a:extLst>
              <a:ext uri="{FF2B5EF4-FFF2-40B4-BE49-F238E27FC236}">
                <a16:creationId xmlns:a16="http://schemas.microsoft.com/office/drawing/2014/main" id="{0694A8F0-FD70-9EAC-A970-7F21967F585B}"/>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pic>
        <p:nvPicPr>
          <p:cNvPr id="8" name="Picture 7">
            <a:extLst>
              <a:ext uri="{FF2B5EF4-FFF2-40B4-BE49-F238E27FC236}">
                <a16:creationId xmlns:a16="http://schemas.microsoft.com/office/drawing/2014/main" id="{ADD22483-107B-A7DA-974C-EC866D1F8404}"/>
              </a:ext>
            </a:extLst>
          </p:cNvPr>
          <p:cNvPicPr>
            <a:picLocks noChangeAspect="1"/>
          </p:cNvPicPr>
          <p:nvPr/>
        </p:nvPicPr>
        <p:blipFill>
          <a:blip r:embed="rId5"/>
          <a:stretch>
            <a:fillRect/>
          </a:stretch>
        </p:blipFill>
        <p:spPr>
          <a:xfrm>
            <a:off x="1237895" y="1694605"/>
            <a:ext cx="4711730" cy="3533797"/>
          </a:xfrm>
          <a:prstGeom prst="rect">
            <a:avLst/>
          </a:prstGeom>
        </p:spPr>
      </p:pic>
      <p:sp>
        <p:nvSpPr>
          <p:cNvPr id="9" name="Date Placeholder 3">
            <a:extLst>
              <a:ext uri="{FF2B5EF4-FFF2-40B4-BE49-F238E27FC236}">
                <a16:creationId xmlns:a16="http://schemas.microsoft.com/office/drawing/2014/main" id="{CF0F0E93-AEBC-60CA-A20C-5B45F5BA9162}"/>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10" name="TextBox 9">
            <a:extLst>
              <a:ext uri="{FF2B5EF4-FFF2-40B4-BE49-F238E27FC236}">
                <a16:creationId xmlns:a16="http://schemas.microsoft.com/office/drawing/2014/main" id="{FE8E33F4-8A5A-2C7F-0DC2-8126C7E321A1}"/>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86ED34-6EA0-8377-084D-819D14E13782}"/>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5286ED34-6EA0-8377-084D-819D14E13782}"/>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3700926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5" name="TextBox 4">
            <a:extLst>
              <a:ext uri="{FF2B5EF4-FFF2-40B4-BE49-F238E27FC236}">
                <a16:creationId xmlns:a16="http://schemas.microsoft.com/office/drawing/2014/main" id="{39E8E5B5-741B-DC8F-2D97-2DF0D8122FBD}"/>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8" name="Date Placeholder 3">
            <a:extLst>
              <a:ext uri="{FF2B5EF4-FFF2-40B4-BE49-F238E27FC236}">
                <a16:creationId xmlns:a16="http://schemas.microsoft.com/office/drawing/2014/main" id="{412E6B1A-8CD0-234B-FC67-612A126DE8BE}"/>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9" name="TextBox 8">
            <a:extLst>
              <a:ext uri="{FF2B5EF4-FFF2-40B4-BE49-F238E27FC236}">
                <a16:creationId xmlns:a16="http://schemas.microsoft.com/office/drawing/2014/main" id="{EB6C0625-C0CD-4AC5-BB41-E54E10073857}"/>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pic>
        <p:nvPicPr>
          <p:cNvPr id="6" name="Picture 5">
            <a:extLst>
              <a:ext uri="{FF2B5EF4-FFF2-40B4-BE49-F238E27FC236}">
                <a16:creationId xmlns:a16="http://schemas.microsoft.com/office/drawing/2014/main" id="{ACD55E6E-CA17-3B90-CBC3-C0AB019E2266}"/>
              </a:ext>
            </a:extLst>
          </p:cNvPr>
          <p:cNvPicPr>
            <a:picLocks noChangeAspect="1"/>
          </p:cNvPicPr>
          <p:nvPr/>
        </p:nvPicPr>
        <p:blipFill>
          <a:blip r:embed="rId5"/>
          <a:stretch>
            <a:fillRect/>
          </a:stretch>
        </p:blipFill>
        <p:spPr>
          <a:xfrm>
            <a:off x="1237895" y="1698767"/>
            <a:ext cx="4711730" cy="353379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B27BAC-32DA-B376-D53E-8CDDDA0ABBF5}"/>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47B27BAC-32DA-B376-D53E-8CDDDA0ABBF5}"/>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79213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6" name="TextBox 5">
            <a:extLst>
              <a:ext uri="{FF2B5EF4-FFF2-40B4-BE49-F238E27FC236}">
                <a16:creationId xmlns:a16="http://schemas.microsoft.com/office/drawing/2014/main" id="{0694A8F0-FD70-9EAC-A970-7F21967F585B}"/>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pic>
        <p:nvPicPr>
          <p:cNvPr id="8" name="Picture 7">
            <a:extLst>
              <a:ext uri="{FF2B5EF4-FFF2-40B4-BE49-F238E27FC236}">
                <a16:creationId xmlns:a16="http://schemas.microsoft.com/office/drawing/2014/main" id="{ADD22483-107B-A7DA-974C-EC866D1F8404}"/>
              </a:ext>
            </a:extLst>
          </p:cNvPr>
          <p:cNvPicPr>
            <a:picLocks noChangeAspect="1"/>
          </p:cNvPicPr>
          <p:nvPr/>
        </p:nvPicPr>
        <p:blipFill>
          <a:blip r:embed="rId5"/>
          <a:stretch>
            <a:fillRect/>
          </a:stretch>
        </p:blipFill>
        <p:spPr>
          <a:xfrm>
            <a:off x="1237895" y="1694605"/>
            <a:ext cx="4711730" cy="3533797"/>
          </a:xfrm>
          <a:prstGeom prst="rect">
            <a:avLst/>
          </a:prstGeom>
        </p:spPr>
      </p:pic>
      <p:sp>
        <p:nvSpPr>
          <p:cNvPr id="9" name="Date Placeholder 3">
            <a:extLst>
              <a:ext uri="{FF2B5EF4-FFF2-40B4-BE49-F238E27FC236}">
                <a16:creationId xmlns:a16="http://schemas.microsoft.com/office/drawing/2014/main" id="{CF0F0E93-AEBC-60CA-A20C-5B45F5BA9162}"/>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10" name="TextBox 9">
            <a:extLst>
              <a:ext uri="{FF2B5EF4-FFF2-40B4-BE49-F238E27FC236}">
                <a16:creationId xmlns:a16="http://schemas.microsoft.com/office/drawing/2014/main" id="{FE8E33F4-8A5A-2C7F-0DC2-8126C7E321A1}"/>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86ED34-6EA0-8377-084D-819D14E13782}"/>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5286ED34-6EA0-8377-084D-819D14E13782}"/>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1225534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5" name="TextBox 4">
            <a:extLst>
              <a:ext uri="{FF2B5EF4-FFF2-40B4-BE49-F238E27FC236}">
                <a16:creationId xmlns:a16="http://schemas.microsoft.com/office/drawing/2014/main" id="{39E8E5B5-741B-DC8F-2D97-2DF0D8122FBD}"/>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8" name="Date Placeholder 3">
            <a:extLst>
              <a:ext uri="{FF2B5EF4-FFF2-40B4-BE49-F238E27FC236}">
                <a16:creationId xmlns:a16="http://schemas.microsoft.com/office/drawing/2014/main" id="{412E6B1A-8CD0-234B-FC67-612A126DE8BE}"/>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9" name="TextBox 8">
            <a:extLst>
              <a:ext uri="{FF2B5EF4-FFF2-40B4-BE49-F238E27FC236}">
                <a16:creationId xmlns:a16="http://schemas.microsoft.com/office/drawing/2014/main" id="{EB6C0625-C0CD-4AC5-BB41-E54E10073857}"/>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sp>
        <p:nvSpPr>
          <p:cNvPr id="6" name="TextBox 5">
            <a:extLst>
              <a:ext uri="{FF2B5EF4-FFF2-40B4-BE49-F238E27FC236}">
                <a16:creationId xmlns:a16="http://schemas.microsoft.com/office/drawing/2014/main" id="{908B58EA-4393-A27C-1121-EEB122D85FB0}"/>
              </a:ext>
            </a:extLst>
          </p:cNvPr>
          <p:cNvSpPr txBox="1"/>
          <p:nvPr/>
        </p:nvSpPr>
        <p:spPr>
          <a:xfrm>
            <a:off x="6947180" y="3637295"/>
            <a:ext cx="4202622" cy="707886"/>
          </a:xfrm>
          <a:prstGeom prst="rect">
            <a:avLst/>
          </a:prstGeom>
          <a:noFill/>
        </p:spPr>
        <p:txBody>
          <a:bodyPr wrap="square" rtlCol="0">
            <a:spAutoFit/>
          </a:bodyPr>
          <a:lstStyle/>
          <a:p>
            <a:r>
              <a:rPr lang="en-US" sz="2000" b="1" dirty="0">
                <a:latin typeface="Helvetica" pitchFamily="2" charset="0"/>
              </a:rPr>
              <a:t>Precision</a:t>
            </a:r>
            <a:r>
              <a:rPr lang="en-US" sz="2000" dirty="0">
                <a:latin typeface="Helvetica" pitchFamily="2" charset="0"/>
              </a:rPr>
              <a:t>: range of values covered by the middle 95% of estimates</a:t>
            </a:r>
          </a:p>
        </p:txBody>
      </p:sp>
      <p:pic>
        <p:nvPicPr>
          <p:cNvPr id="7" name="Picture 6">
            <a:extLst>
              <a:ext uri="{FF2B5EF4-FFF2-40B4-BE49-F238E27FC236}">
                <a16:creationId xmlns:a16="http://schemas.microsoft.com/office/drawing/2014/main" id="{613C4C2A-CF03-D33F-544D-E350ADD78A7C}"/>
              </a:ext>
            </a:extLst>
          </p:cNvPr>
          <p:cNvPicPr>
            <a:picLocks noChangeAspect="1"/>
          </p:cNvPicPr>
          <p:nvPr/>
        </p:nvPicPr>
        <p:blipFill>
          <a:blip r:embed="rId5"/>
          <a:stretch>
            <a:fillRect/>
          </a:stretch>
        </p:blipFill>
        <p:spPr>
          <a:xfrm>
            <a:off x="1239398" y="1695733"/>
            <a:ext cx="4710227" cy="353267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2848BF-F5BB-3A81-69F0-987E4A3C030B}"/>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1" name="TextBox 10">
                <a:extLst>
                  <a:ext uri="{FF2B5EF4-FFF2-40B4-BE49-F238E27FC236}">
                    <a16:creationId xmlns:a16="http://schemas.microsoft.com/office/drawing/2014/main" id="{EA2848BF-F5BB-3A81-69F0-987E4A3C030B}"/>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22455372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4" name="Picture 3">
            <a:extLst>
              <a:ext uri="{FF2B5EF4-FFF2-40B4-BE49-F238E27FC236}">
                <a16:creationId xmlns:a16="http://schemas.microsoft.com/office/drawing/2014/main" id="{3E8C824E-784A-FCD2-95CF-91833C0E4C52}"/>
              </a:ext>
            </a:extLst>
          </p:cNvPr>
          <p:cNvPicPr>
            <a:picLocks noChangeAspect="1"/>
          </p:cNvPicPr>
          <p:nvPr/>
        </p:nvPicPr>
        <p:blipFill>
          <a:blip r:embed="rId5"/>
          <a:stretch>
            <a:fillRect/>
          </a:stretch>
        </p:blipFill>
        <p:spPr>
          <a:xfrm>
            <a:off x="1237895" y="1694604"/>
            <a:ext cx="4711730" cy="3533798"/>
          </a:xfrm>
          <a:prstGeom prst="rect">
            <a:avLst/>
          </a:prstGeom>
        </p:spPr>
      </p:pic>
      <p:sp>
        <p:nvSpPr>
          <p:cNvPr id="5" name="TextBox 4">
            <a:extLst>
              <a:ext uri="{FF2B5EF4-FFF2-40B4-BE49-F238E27FC236}">
                <a16:creationId xmlns:a16="http://schemas.microsoft.com/office/drawing/2014/main" id="{39E8E5B5-741B-DC8F-2D97-2DF0D8122FBD}"/>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8" name="Date Placeholder 3">
            <a:extLst>
              <a:ext uri="{FF2B5EF4-FFF2-40B4-BE49-F238E27FC236}">
                <a16:creationId xmlns:a16="http://schemas.microsoft.com/office/drawing/2014/main" id="{412E6B1A-8CD0-234B-FC67-612A126DE8BE}"/>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9" name="TextBox 8">
            <a:extLst>
              <a:ext uri="{FF2B5EF4-FFF2-40B4-BE49-F238E27FC236}">
                <a16:creationId xmlns:a16="http://schemas.microsoft.com/office/drawing/2014/main" id="{EB6C0625-C0CD-4AC5-BB41-E54E10073857}"/>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sp>
        <p:nvSpPr>
          <p:cNvPr id="6" name="TextBox 5">
            <a:extLst>
              <a:ext uri="{FF2B5EF4-FFF2-40B4-BE49-F238E27FC236}">
                <a16:creationId xmlns:a16="http://schemas.microsoft.com/office/drawing/2014/main" id="{908B58EA-4393-A27C-1121-EEB122D85FB0}"/>
              </a:ext>
            </a:extLst>
          </p:cNvPr>
          <p:cNvSpPr txBox="1"/>
          <p:nvPr/>
        </p:nvSpPr>
        <p:spPr>
          <a:xfrm>
            <a:off x="6947180" y="3637295"/>
            <a:ext cx="4202622" cy="707886"/>
          </a:xfrm>
          <a:prstGeom prst="rect">
            <a:avLst/>
          </a:prstGeom>
          <a:noFill/>
        </p:spPr>
        <p:txBody>
          <a:bodyPr wrap="square" rtlCol="0">
            <a:spAutoFit/>
          </a:bodyPr>
          <a:lstStyle/>
          <a:p>
            <a:r>
              <a:rPr lang="en-US" sz="2000" b="1" dirty="0">
                <a:latin typeface="Helvetica" pitchFamily="2" charset="0"/>
              </a:rPr>
              <a:t>Precision</a:t>
            </a:r>
            <a:r>
              <a:rPr lang="en-US" sz="2000" dirty="0">
                <a:latin typeface="Helvetica" pitchFamily="2" charset="0"/>
              </a:rPr>
              <a:t>: range of values covered by the middle 95% of estimates</a:t>
            </a:r>
          </a:p>
        </p:txBody>
      </p:sp>
      <p:pic>
        <p:nvPicPr>
          <p:cNvPr id="7" name="Picture 6">
            <a:extLst>
              <a:ext uri="{FF2B5EF4-FFF2-40B4-BE49-F238E27FC236}">
                <a16:creationId xmlns:a16="http://schemas.microsoft.com/office/drawing/2014/main" id="{BDC94610-1D48-9917-EC9A-C51F111A8FF4}"/>
              </a:ext>
            </a:extLst>
          </p:cNvPr>
          <p:cNvPicPr>
            <a:picLocks noChangeAspect="1"/>
          </p:cNvPicPr>
          <p:nvPr/>
        </p:nvPicPr>
        <p:blipFill>
          <a:blip r:embed="rId6"/>
          <a:stretch>
            <a:fillRect/>
          </a:stretch>
        </p:blipFill>
        <p:spPr>
          <a:xfrm>
            <a:off x="1237894" y="1692976"/>
            <a:ext cx="4711729" cy="353379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7848F7-650F-6FFE-3EE2-BA8AC3532756}"/>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0" name="TextBox 9">
                <a:extLst>
                  <a:ext uri="{FF2B5EF4-FFF2-40B4-BE49-F238E27FC236}">
                    <a16:creationId xmlns:a16="http://schemas.microsoft.com/office/drawing/2014/main" id="{117848F7-650F-6FFE-3EE2-BA8AC3532756}"/>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7"/>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1506094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5" name="TextBox 4">
            <a:extLst>
              <a:ext uri="{FF2B5EF4-FFF2-40B4-BE49-F238E27FC236}">
                <a16:creationId xmlns:a16="http://schemas.microsoft.com/office/drawing/2014/main" id="{39E8E5B5-741B-DC8F-2D97-2DF0D8122FBD}"/>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8" name="Date Placeholder 3">
            <a:extLst>
              <a:ext uri="{FF2B5EF4-FFF2-40B4-BE49-F238E27FC236}">
                <a16:creationId xmlns:a16="http://schemas.microsoft.com/office/drawing/2014/main" id="{412E6B1A-8CD0-234B-FC67-612A126DE8BE}"/>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9" name="TextBox 8">
            <a:extLst>
              <a:ext uri="{FF2B5EF4-FFF2-40B4-BE49-F238E27FC236}">
                <a16:creationId xmlns:a16="http://schemas.microsoft.com/office/drawing/2014/main" id="{EB6C0625-C0CD-4AC5-BB41-E54E10073857}"/>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sp>
        <p:nvSpPr>
          <p:cNvPr id="6" name="TextBox 5">
            <a:extLst>
              <a:ext uri="{FF2B5EF4-FFF2-40B4-BE49-F238E27FC236}">
                <a16:creationId xmlns:a16="http://schemas.microsoft.com/office/drawing/2014/main" id="{908B58EA-4393-A27C-1121-EEB122D85FB0}"/>
              </a:ext>
            </a:extLst>
          </p:cNvPr>
          <p:cNvSpPr txBox="1"/>
          <p:nvPr/>
        </p:nvSpPr>
        <p:spPr>
          <a:xfrm>
            <a:off x="6947180" y="3637295"/>
            <a:ext cx="4202622" cy="707886"/>
          </a:xfrm>
          <a:prstGeom prst="rect">
            <a:avLst/>
          </a:prstGeom>
          <a:noFill/>
        </p:spPr>
        <p:txBody>
          <a:bodyPr wrap="square" rtlCol="0">
            <a:spAutoFit/>
          </a:bodyPr>
          <a:lstStyle/>
          <a:p>
            <a:r>
              <a:rPr lang="en-US" sz="2000" b="1" dirty="0">
                <a:latin typeface="Helvetica" pitchFamily="2" charset="0"/>
              </a:rPr>
              <a:t>Precision</a:t>
            </a:r>
            <a:r>
              <a:rPr lang="en-US" sz="2000" dirty="0">
                <a:latin typeface="Helvetica" pitchFamily="2" charset="0"/>
              </a:rPr>
              <a:t>: range of values covered by the middle 95% of estimates</a:t>
            </a:r>
          </a:p>
        </p:txBody>
      </p:sp>
      <p:pic>
        <p:nvPicPr>
          <p:cNvPr id="10" name="Picture 9">
            <a:extLst>
              <a:ext uri="{FF2B5EF4-FFF2-40B4-BE49-F238E27FC236}">
                <a16:creationId xmlns:a16="http://schemas.microsoft.com/office/drawing/2014/main" id="{52A9B793-F5EB-5DCA-7829-F891A8E9EB27}"/>
              </a:ext>
            </a:extLst>
          </p:cNvPr>
          <p:cNvPicPr>
            <a:picLocks noChangeAspect="1"/>
          </p:cNvPicPr>
          <p:nvPr/>
        </p:nvPicPr>
        <p:blipFill>
          <a:blip r:embed="rId5"/>
          <a:stretch>
            <a:fillRect/>
          </a:stretch>
        </p:blipFill>
        <p:spPr>
          <a:xfrm>
            <a:off x="1237895" y="1694605"/>
            <a:ext cx="4711730" cy="353379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133D2A-BE1B-F7F7-C720-7B911AF504AE}"/>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C5133D2A-BE1B-F7F7-C720-7B911AF504AE}"/>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3392009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sp>
        <p:nvSpPr>
          <p:cNvPr id="5" name="TextBox 4">
            <a:extLst>
              <a:ext uri="{FF2B5EF4-FFF2-40B4-BE49-F238E27FC236}">
                <a16:creationId xmlns:a16="http://schemas.microsoft.com/office/drawing/2014/main" id="{39E8E5B5-741B-DC8F-2D97-2DF0D8122FBD}"/>
              </a:ext>
            </a:extLst>
          </p:cNvPr>
          <p:cNvSpPr txBox="1"/>
          <p:nvPr/>
        </p:nvSpPr>
        <p:spPr>
          <a:xfrm>
            <a:off x="6947180" y="1575267"/>
            <a:ext cx="4202622" cy="1015663"/>
          </a:xfrm>
          <a:prstGeom prst="rect">
            <a:avLst/>
          </a:prstGeom>
          <a:noFill/>
        </p:spPr>
        <p:txBody>
          <a:bodyPr wrap="square" rtlCol="0">
            <a:spAutoFit/>
          </a:bodyPr>
          <a:lstStyle/>
          <a:p>
            <a:r>
              <a:rPr lang="en-US" sz="2000" b="1" dirty="0">
                <a:latin typeface="Helvetica" pitchFamily="2" charset="0"/>
              </a:rPr>
              <a:t>Bias</a:t>
            </a:r>
            <a:r>
              <a:rPr lang="en-US" sz="2000" dirty="0">
                <a:latin typeface="Helvetica" pitchFamily="2" charset="0"/>
              </a:rPr>
              <a:t>: difference between average estimated value and population value</a:t>
            </a:r>
          </a:p>
        </p:txBody>
      </p:sp>
      <p:sp>
        <p:nvSpPr>
          <p:cNvPr id="8" name="Date Placeholder 3">
            <a:extLst>
              <a:ext uri="{FF2B5EF4-FFF2-40B4-BE49-F238E27FC236}">
                <a16:creationId xmlns:a16="http://schemas.microsoft.com/office/drawing/2014/main" id="{412E6B1A-8CD0-234B-FC67-612A126DE8BE}"/>
              </a:ext>
            </a:extLst>
          </p:cNvPr>
          <p:cNvSpPr>
            <a:spLocks noGrp="1"/>
          </p:cNvSpPr>
          <p:nvPr>
            <p:ph type="dt" sz="half" idx="12"/>
          </p:nvPr>
        </p:nvSpPr>
        <p:spPr>
          <a:xfrm>
            <a:off x="8909222" y="5951945"/>
            <a:ext cx="2743200" cy="365125"/>
          </a:xfrm>
        </p:spPr>
        <p:txBody>
          <a:bodyPr/>
          <a:lstStyle/>
          <a:p>
            <a:r>
              <a:rPr lang="en-US" dirty="0" err="1"/>
              <a:t>Muthén</a:t>
            </a:r>
            <a:r>
              <a:rPr lang="en-US" dirty="0"/>
              <a:t> et al. (1997)</a:t>
            </a:r>
          </a:p>
        </p:txBody>
      </p:sp>
      <p:sp>
        <p:nvSpPr>
          <p:cNvPr id="9" name="TextBox 8">
            <a:extLst>
              <a:ext uri="{FF2B5EF4-FFF2-40B4-BE49-F238E27FC236}">
                <a16:creationId xmlns:a16="http://schemas.microsoft.com/office/drawing/2014/main" id="{EB6C0625-C0CD-4AC5-BB41-E54E10073857}"/>
              </a:ext>
            </a:extLst>
          </p:cNvPr>
          <p:cNvSpPr txBox="1"/>
          <p:nvPr/>
        </p:nvSpPr>
        <p:spPr>
          <a:xfrm>
            <a:off x="6971564" y="2590930"/>
            <a:ext cx="3507460" cy="646331"/>
          </a:xfrm>
          <a:prstGeom prst="rect">
            <a:avLst/>
          </a:prstGeom>
          <a:noFill/>
        </p:spPr>
        <p:txBody>
          <a:bodyPr wrap="square" rtlCol="0">
            <a:spAutoFit/>
          </a:bodyPr>
          <a:lstStyle/>
          <a:p>
            <a:r>
              <a:rPr lang="en-US" dirty="0"/>
              <a:t>Estimates were biased if bias &gt; 10% of population value</a:t>
            </a:r>
          </a:p>
        </p:txBody>
      </p:sp>
      <p:sp>
        <p:nvSpPr>
          <p:cNvPr id="6" name="TextBox 5">
            <a:extLst>
              <a:ext uri="{FF2B5EF4-FFF2-40B4-BE49-F238E27FC236}">
                <a16:creationId xmlns:a16="http://schemas.microsoft.com/office/drawing/2014/main" id="{908B58EA-4393-A27C-1121-EEB122D85FB0}"/>
              </a:ext>
            </a:extLst>
          </p:cNvPr>
          <p:cNvSpPr txBox="1"/>
          <p:nvPr/>
        </p:nvSpPr>
        <p:spPr>
          <a:xfrm>
            <a:off x="6947180" y="3637295"/>
            <a:ext cx="4202622" cy="707886"/>
          </a:xfrm>
          <a:prstGeom prst="rect">
            <a:avLst/>
          </a:prstGeom>
          <a:noFill/>
        </p:spPr>
        <p:txBody>
          <a:bodyPr wrap="square" rtlCol="0">
            <a:spAutoFit/>
          </a:bodyPr>
          <a:lstStyle/>
          <a:p>
            <a:r>
              <a:rPr lang="en-US" sz="2000" b="1" dirty="0">
                <a:latin typeface="Helvetica" pitchFamily="2" charset="0"/>
              </a:rPr>
              <a:t>Precision</a:t>
            </a:r>
            <a:r>
              <a:rPr lang="en-US" sz="2000" dirty="0">
                <a:latin typeface="Helvetica" pitchFamily="2" charset="0"/>
              </a:rPr>
              <a:t>: range of values covered by the middle 95% of estimates</a:t>
            </a:r>
          </a:p>
        </p:txBody>
      </p:sp>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sp>
        <p:nvSpPr>
          <p:cNvPr id="12" name="TextBox 11">
            <a:extLst>
              <a:ext uri="{FF2B5EF4-FFF2-40B4-BE49-F238E27FC236}">
                <a16:creationId xmlns:a16="http://schemas.microsoft.com/office/drawing/2014/main" id="{2D6EF96E-824D-F9D0-4E7E-D219D80D8618}"/>
              </a:ext>
            </a:extLst>
          </p:cNvPr>
          <p:cNvSpPr txBox="1"/>
          <p:nvPr/>
        </p:nvSpPr>
        <p:spPr>
          <a:xfrm>
            <a:off x="6971565" y="4345181"/>
            <a:ext cx="3507460" cy="923330"/>
          </a:xfrm>
          <a:prstGeom prst="rect">
            <a:avLst/>
          </a:prstGeom>
          <a:noFill/>
        </p:spPr>
        <p:txBody>
          <a:bodyPr wrap="square" rtlCol="0">
            <a:spAutoFit/>
          </a:bodyPr>
          <a:lstStyle/>
          <a:p>
            <a:r>
              <a:rPr lang="en-US" dirty="0"/>
              <a:t>Estimation was imprecise if a whisker length &gt; 10% of population 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E72E803-2A4F-35A2-2A8D-36B23B0FDEA8}"/>
                  </a:ext>
                </a:extLst>
              </p:cNvPr>
              <p:cNvSpPr txBox="1"/>
              <p:nvPr/>
            </p:nvSpPr>
            <p:spPr>
              <a:xfrm>
                <a:off x="1237895" y="761618"/>
                <a:ext cx="4711730"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4" name="TextBox 3">
                <a:extLst>
                  <a:ext uri="{FF2B5EF4-FFF2-40B4-BE49-F238E27FC236}">
                    <a16:creationId xmlns:a16="http://schemas.microsoft.com/office/drawing/2014/main" id="{BE72E803-2A4F-35A2-2A8D-36B23B0FDEA8}"/>
                  </a:ext>
                </a:extLst>
              </p:cNvPr>
              <p:cNvSpPr txBox="1">
                <a:spLocks noRot="1" noChangeAspect="1" noMove="1" noResize="1" noEditPoints="1" noAdjustHandles="1" noChangeArrowheads="1" noChangeShapeType="1" noTextEdit="1"/>
              </p:cNvSpPr>
              <p:nvPr/>
            </p:nvSpPr>
            <p:spPr>
              <a:xfrm>
                <a:off x="1237895" y="761618"/>
                <a:ext cx="4711730" cy="923330"/>
              </a:xfrm>
              <a:prstGeom prst="rect">
                <a:avLst/>
              </a:prstGeom>
              <a:blipFill>
                <a:blip r:embed="rId6"/>
                <a:stretch>
                  <a:fillRect l="-1075" t="-4110" r="-1075" b="-9589"/>
                </a:stretch>
              </a:blipFill>
            </p:spPr>
            <p:txBody>
              <a:bodyPr/>
              <a:lstStyle/>
              <a:p>
                <a:r>
                  <a:rPr lang="en-US">
                    <a:noFill/>
                  </a:rPr>
                  <a:t> </a:t>
                </a:r>
              </a:p>
            </p:txBody>
          </p:sp>
        </mc:Fallback>
      </mc:AlternateContent>
    </p:spTree>
    <p:extLst>
      <p:ext uri="{BB962C8B-B14F-4D97-AF65-F5344CB8AC3E}">
        <p14:creationId xmlns:p14="http://schemas.microsoft.com/office/powerpoint/2010/main" val="1703420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dirty="0"/>
              <a:t>Time is integral to understanding psychological processes</a:t>
            </a:r>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dirty="0"/>
              <a:t>Yang &amp; Li (2021)</a:t>
            </a:r>
          </a:p>
        </p:txBody>
      </p:sp>
      <p:pic>
        <p:nvPicPr>
          <p:cNvPr id="6" name="Picture 5">
            <a:extLst>
              <a:ext uri="{FF2B5EF4-FFF2-40B4-BE49-F238E27FC236}">
                <a16:creationId xmlns:a16="http://schemas.microsoft.com/office/drawing/2014/main" id="{4F941E9F-359C-AA11-4185-CB8B4CE0E7AF}"/>
              </a:ext>
            </a:extLst>
          </p:cNvPr>
          <p:cNvPicPr>
            <a:picLocks noChangeAspect="1"/>
          </p:cNvPicPr>
          <p:nvPr/>
        </p:nvPicPr>
        <p:blipFill>
          <a:blip r:embed="rId2"/>
          <a:stretch>
            <a:fillRect/>
          </a:stretch>
        </p:blipFill>
        <p:spPr>
          <a:xfrm>
            <a:off x="1981199" y="2225520"/>
            <a:ext cx="7772400" cy="2972516"/>
          </a:xfrm>
          <a:prstGeom prst="rect">
            <a:avLst/>
          </a:prstGeom>
        </p:spPr>
      </p:pic>
      <p:cxnSp>
        <p:nvCxnSpPr>
          <p:cNvPr id="7" name="Straight Arrow Connector 6">
            <a:extLst>
              <a:ext uri="{FF2B5EF4-FFF2-40B4-BE49-F238E27FC236}">
                <a16:creationId xmlns:a16="http://schemas.microsoft.com/office/drawing/2014/main" id="{033A2BE9-0D79-BBA0-8D22-F20E06400516}"/>
              </a:ext>
            </a:extLst>
          </p:cNvPr>
          <p:cNvCxnSpPr>
            <a:cxnSpLocks/>
          </p:cNvCxnSpPr>
          <p:nvPr/>
        </p:nvCxnSpPr>
        <p:spPr>
          <a:xfrm>
            <a:off x="2107765" y="5149231"/>
            <a:ext cx="7922059" cy="0"/>
          </a:xfrm>
          <a:prstGeom prst="straightConnector1">
            <a:avLst/>
          </a:prstGeom>
          <a:ln w="38100">
            <a:solidFill>
              <a:srgbClr val="00224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789ED7-47E0-B14B-1F6D-6404AD4B5A61}"/>
              </a:ext>
            </a:extLst>
          </p:cNvPr>
          <p:cNvSpPr txBox="1"/>
          <p:nvPr/>
        </p:nvSpPr>
        <p:spPr>
          <a:xfrm>
            <a:off x="5867399" y="4779899"/>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10" name="TextBox 9">
            <a:extLst>
              <a:ext uri="{FF2B5EF4-FFF2-40B4-BE49-F238E27FC236}">
                <a16:creationId xmlns:a16="http://schemas.microsoft.com/office/drawing/2014/main" id="{FA72CA44-37D8-B86D-AFF7-3FE8724D531D}"/>
              </a:ext>
            </a:extLst>
          </p:cNvPr>
          <p:cNvSpPr txBox="1"/>
          <p:nvPr/>
        </p:nvSpPr>
        <p:spPr>
          <a:xfrm>
            <a:off x="2107765" y="1794632"/>
            <a:ext cx="3246402" cy="430887"/>
          </a:xfrm>
          <a:prstGeom prst="rect">
            <a:avLst/>
          </a:prstGeom>
          <a:noFill/>
        </p:spPr>
        <p:txBody>
          <a:bodyPr wrap="none" rtlCol="0">
            <a:spAutoFit/>
          </a:bodyPr>
          <a:lstStyle/>
          <a:p>
            <a:r>
              <a:rPr lang="en-US" sz="2200" i="1" dirty="0">
                <a:solidFill>
                  <a:srgbClr val="00182D"/>
                </a:solidFill>
                <a:latin typeface="Helvetica" pitchFamily="2" charset="0"/>
              </a:rPr>
              <a:t>Model of thriving at work</a:t>
            </a:r>
          </a:p>
        </p:txBody>
      </p:sp>
    </p:spTree>
    <p:extLst>
      <p:ext uri="{BB962C8B-B14F-4D97-AF65-F5344CB8AC3E}">
        <p14:creationId xmlns:p14="http://schemas.microsoft.com/office/powerpoint/2010/main" val="2861389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329F48-CF41-1ED5-767E-0DF5E543091A}"/>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9" name="TextBox 8">
                <a:extLst>
                  <a:ext uri="{FF2B5EF4-FFF2-40B4-BE49-F238E27FC236}">
                    <a16:creationId xmlns:a16="http://schemas.microsoft.com/office/drawing/2014/main" id="{84329F48-CF41-1ED5-767E-0DF5E543091A}"/>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7"/>
                <a:stretch>
                  <a:fillRect l="-1013" t="-4110" r="-759" b="-958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FDBC9C9-DBE9-223B-38C9-0BDBD3A296C2}"/>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1581677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5" name="Picture 4">
            <a:extLst>
              <a:ext uri="{FF2B5EF4-FFF2-40B4-BE49-F238E27FC236}">
                <a16:creationId xmlns:a16="http://schemas.microsoft.com/office/drawing/2014/main" id="{13296779-CBE1-5FC3-7B89-ED41CD180FFB}"/>
              </a:ext>
            </a:extLst>
          </p:cNvPr>
          <p:cNvPicPr>
            <a:picLocks noChangeAspect="1"/>
          </p:cNvPicPr>
          <p:nvPr/>
        </p:nvPicPr>
        <p:blipFill>
          <a:blip r:embed="rId7"/>
          <a:stretch>
            <a:fillRect/>
          </a:stretch>
        </p:blipFill>
        <p:spPr>
          <a:xfrm>
            <a:off x="6706005" y="1752837"/>
            <a:ext cx="4629741" cy="347230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707457-F210-4DB4-9F34-3F405388D171}"/>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0" name="TextBox 9">
                <a:extLst>
                  <a:ext uri="{FF2B5EF4-FFF2-40B4-BE49-F238E27FC236}">
                    <a16:creationId xmlns:a16="http://schemas.microsoft.com/office/drawing/2014/main" id="{B2707457-F210-4DB4-9F34-3F405388D171}"/>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8"/>
                <a:stretch>
                  <a:fillRect l="-1013" t="-4110" r="-759" b="-958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CC41890-D204-7E9A-7EFA-73557D107FF2}"/>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23111820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7" name="Picture 6">
            <a:extLst>
              <a:ext uri="{FF2B5EF4-FFF2-40B4-BE49-F238E27FC236}">
                <a16:creationId xmlns:a16="http://schemas.microsoft.com/office/drawing/2014/main" id="{DE538BC0-15F0-AACA-A323-D9544B5AF859}"/>
              </a:ext>
            </a:extLst>
          </p:cNvPr>
          <p:cNvPicPr>
            <a:picLocks noChangeAspect="1"/>
          </p:cNvPicPr>
          <p:nvPr/>
        </p:nvPicPr>
        <p:blipFill>
          <a:blip r:embed="rId7"/>
          <a:stretch>
            <a:fillRect/>
          </a:stretch>
        </p:blipFill>
        <p:spPr>
          <a:xfrm>
            <a:off x="6706003" y="1752838"/>
            <a:ext cx="4629741" cy="347230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B06E96-2982-31E7-4C05-4BE1C76411F5}"/>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4" name="TextBox 13">
                <a:extLst>
                  <a:ext uri="{FF2B5EF4-FFF2-40B4-BE49-F238E27FC236}">
                    <a16:creationId xmlns:a16="http://schemas.microsoft.com/office/drawing/2014/main" id="{8AB06E96-2982-31E7-4C05-4BE1C76411F5}"/>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8"/>
                <a:stretch>
                  <a:fillRect l="-1013" t="-4110" r="-759" b="-958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B6D0A94C-F0A2-564D-38E6-12F5B84F0624}"/>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32308303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7" name="Picture 6">
            <a:extLst>
              <a:ext uri="{FF2B5EF4-FFF2-40B4-BE49-F238E27FC236}">
                <a16:creationId xmlns:a16="http://schemas.microsoft.com/office/drawing/2014/main" id="{DE538BC0-15F0-AACA-A323-D9544B5AF859}"/>
              </a:ext>
            </a:extLst>
          </p:cNvPr>
          <p:cNvPicPr>
            <a:picLocks noChangeAspect="1"/>
          </p:cNvPicPr>
          <p:nvPr/>
        </p:nvPicPr>
        <p:blipFill>
          <a:blip r:embed="rId7"/>
          <a:stretch>
            <a:fillRect/>
          </a:stretch>
        </p:blipFill>
        <p:spPr>
          <a:xfrm>
            <a:off x="6706003" y="1752838"/>
            <a:ext cx="4629741" cy="3472306"/>
          </a:xfrm>
          <a:prstGeom prst="rect">
            <a:avLst/>
          </a:prstGeom>
        </p:spPr>
      </p:pic>
      <p:pic>
        <p:nvPicPr>
          <p:cNvPr id="5" name="Picture 4">
            <a:extLst>
              <a:ext uri="{FF2B5EF4-FFF2-40B4-BE49-F238E27FC236}">
                <a16:creationId xmlns:a16="http://schemas.microsoft.com/office/drawing/2014/main" id="{625E1DDE-719D-390E-8239-5866AD85DA2B}"/>
              </a:ext>
            </a:extLst>
          </p:cNvPr>
          <p:cNvPicPr>
            <a:picLocks noChangeAspect="1"/>
          </p:cNvPicPr>
          <p:nvPr/>
        </p:nvPicPr>
        <p:blipFill>
          <a:blip r:embed="rId8"/>
          <a:stretch>
            <a:fillRect/>
          </a:stretch>
        </p:blipFill>
        <p:spPr>
          <a:xfrm>
            <a:off x="6706001" y="1752836"/>
            <a:ext cx="4629732" cy="347229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BE17AD-35FD-1FCD-06EC-59E00514FFC2}"/>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8" name="TextBox 7">
                <a:extLst>
                  <a:ext uri="{FF2B5EF4-FFF2-40B4-BE49-F238E27FC236}">
                    <a16:creationId xmlns:a16="http://schemas.microsoft.com/office/drawing/2014/main" id="{29BE17AD-35FD-1FCD-06EC-59E00514FFC2}"/>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9"/>
                <a:stretch>
                  <a:fillRect l="-1013" t="-4110" r="-759" b="-958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FFF6ADB-9A56-FA36-8DA8-E09051FE1A31}"/>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36867286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6" name="Picture 5">
            <a:extLst>
              <a:ext uri="{FF2B5EF4-FFF2-40B4-BE49-F238E27FC236}">
                <a16:creationId xmlns:a16="http://schemas.microsoft.com/office/drawing/2014/main" id="{7B53307E-921B-1EE4-42D7-F6BE17684FA0}"/>
              </a:ext>
            </a:extLst>
          </p:cNvPr>
          <p:cNvPicPr>
            <a:picLocks noChangeAspect="1"/>
          </p:cNvPicPr>
          <p:nvPr/>
        </p:nvPicPr>
        <p:blipFill>
          <a:blip r:embed="rId7"/>
          <a:stretch>
            <a:fillRect/>
          </a:stretch>
        </p:blipFill>
        <p:spPr>
          <a:xfrm>
            <a:off x="6706004" y="1752837"/>
            <a:ext cx="4629740" cy="347230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F8D5E2-BACE-BFF2-175D-E77B32F9B314}"/>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7" name="TextBox 6">
                <a:extLst>
                  <a:ext uri="{FF2B5EF4-FFF2-40B4-BE49-F238E27FC236}">
                    <a16:creationId xmlns:a16="http://schemas.microsoft.com/office/drawing/2014/main" id="{19F8D5E2-BACE-BFF2-175D-E77B32F9B314}"/>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8"/>
                <a:stretch>
                  <a:fillRect l="-1013" t="-4110" r="-759" b="-958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184DAE1-59CE-7311-F576-D9B25E5C359E}"/>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33588649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6" name="Picture 5">
            <a:extLst>
              <a:ext uri="{FF2B5EF4-FFF2-40B4-BE49-F238E27FC236}">
                <a16:creationId xmlns:a16="http://schemas.microsoft.com/office/drawing/2014/main" id="{7B53307E-921B-1EE4-42D7-F6BE17684FA0}"/>
              </a:ext>
            </a:extLst>
          </p:cNvPr>
          <p:cNvPicPr>
            <a:picLocks noChangeAspect="1"/>
          </p:cNvPicPr>
          <p:nvPr/>
        </p:nvPicPr>
        <p:blipFill>
          <a:blip r:embed="rId7"/>
          <a:stretch>
            <a:fillRect/>
          </a:stretch>
        </p:blipFill>
        <p:spPr>
          <a:xfrm>
            <a:off x="6706004" y="1752837"/>
            <a:ext cx="4629740" cy="3472306"/>
          </a:xfrm>
          <a:prstGeom prst="rect">
            <a:avLst/>
          </a:prstGeom>
        </p:spPr>
      </p:pic>
      <p:pic>
        <p:nvPicPr>
          <p:cNvPr id="5" name="Picture 4">
            <a:extLst>
              <a:ext uri="{FF2B5EF4-FFF2-40B4-BE49-F238E27FC236}">
                <a16:creationId xmlns:a16="http://schemas.microsoft.com/office/drawing/2014/main" id="{B1D2F151-8867-19E7-7E34-E5DF6C133A70}"/>
              </a:ext>
            </a:extLst>
          </p:cNvPr>
          <p:cNvPicPr>
            <a:picLocks noChangeAspect="1"/>
          </p:cNvPicPr>
          <p:nvPr/>
        </p:nvPicPr>
        <p:blipFill>
          <a:blip r:embed="rId8"/>
          <a:stretch>
            <a:fillRect/>
          </a:stretch>
        </p:blipFill>
        <p:spPr>
          <a:xfrm>
            <a:off x="6706002" y="1752838"/>
            <a:ext cx="4629740" cy="347230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61387D-6E71-CFB1-D954-1660F2D77CA0}"/>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0" name="TextBox 9">
                <a:extLst>
                  <a:ext uri="{FF2B5EF4-FFF2-40B4-BE49-F238E27FC236}">
                    <a16:creationId xmlns:a16="http://schemas.microsoft.com/office/drawing/2014/main" id="{4961387D-6E71-CFB1-D954-1660F2D77CA0}"/>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9"/>
                <a:stretch>
                  <a:fillRect l="-1013" t="-4110" r="-759" b="-958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E1DB479-23C1-D7AE-5B31-5D7BBD72E06A}"/>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22448488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6" name="Picture 5">
            <a:extLst>
              <a:ext uri="{FF2B5EF4-FFF2-40B4-BE49-F238E27FC236}">
                <a16:creationId xmlns:a16="http://schemas.microsoft.com/office/drawing/2014/main" id="{7B53307E-921B-1EE4-42D7-F6BE17684FA0}"/>
              </a:ext>
            </a:extLst>
          </p:cNvPr>
          <p:cNvPicPr>
            <a:picLocks noChangeAspect="1"/>
          </p:cNvPicPr>
          <p:nvPr/>
        </p:nvPicPr>
        <p:blipFill>
          <a:blip r:embed="rId7"/>
          <a:stretch>
            <a:fillRect/>
          </a:stretch>
        </p:blipFill>
        <p:spPr>
          <a:xfrm>
            <a:off x="6706004" y="1752837"/>
            <a:ext cx="4629740" cy="3472306"/>
          </a:xfrm>
          <a:prstGeom prst="rect">
            <a:avLst/>
          </a:prstGeom>
        </p:spPr>
      </p:pic>
      <p:pic>
        <p:nvPicPr>
          <p:cNvPr id="5" name="Picture 4">
            <a:extLst>
              <a:ext uri="{FF2B5EF4-FFF2-40B4-BE49-F238E27FC236}">
                <a16:creationId xmlns:a16="http://schemas.microsoft.com/office/drawing/2014/main" id="{B1D2F151-8867-19E7-7E34-E5DF6C133A70}"/>
              </a:ext>
            </a:extLst>
          </p:cNvPr>
          <p:cNvPicPr>
            <a:picLocks noChangeAspect="1"/>
          </p:cNvPicPr>
          <p:nvPr/>
        </p:nvPicPr>
        <p:blipFill>
          <a:blip r:embed="rId8"/>
          <a:stretch>
            <a:fillRect/>
          </a:stretch>
        </p:blipFill>
        <p:spPr>
          <a:xfrm>
            <a:off x="6706002" y="1752838"/>
            <a:ext cx="4629740" cy="3472306"/>
          </a:xfrm>
          <a:prstGeom prst="rect">
            <a:avLst/>
          </a:prstGeom>
        </p:spPr>
      </p:pic>
      <p:pic>
        <p:nvPicPr>
          <p:cNvPr id="7" name="Picture 6">
            <a:extLst>
              <a:ext uri="{FF2B5EF4-FFF2-40B4-BE49-F238E27FC236}">
                <a16:creationId xmlns:a16="http://schemas.microsoft.com/office/drawing/2014/main" id="{15050A66-6674-7B2A-44D9-687F28E8EE8E}"/>
              </a:ext>
            </a:extLst>
          </p:cNvPr>
          <p:cNvPicPr>
            <a:picLocks noChangeAspect="1"/>
          </p:cNvPicPr>
          <p:nvPr/>
        </p:nvPicPr>
        <p:blipFill>
          <a:blip r:embed="rId9"/>
          <a:stretch>
            <a:fillRect/>
          </a:stretch>
        </p:blipFill>
        <p:spPr>
          <a:xfrm>
            <a:off x="7558377" y="5310091"/>
            <a:ext cx="3327400" cy="1054100"/>
          </a:xfrm>
          <a:prstGeom prst="rect">
            <a:avLst/>
          </a:prstGeom>
        </p:spPr>
      </p:pic>
      <p:pic>
        <p:nvPicPr>
          <p:cNvPr id="8" name="Picture 7">
            <a:extLst>
              <a:ext uri="{FF2B5EF4-FFF2-40B4-BE49-F238E27FC236}">
                <a16:creationId xmlns:a16="http://schemas.microsoft.com/office/drawing/2014/main" id="{7CF5DFB6-8603-5F99-D2A3-B4538B8BA0A4}"/>
              </a:ext>
            </a:extLst>
          </p:cNvPr>
          <p:cNvPicPr>
            <a:picLocks noChangeAspect="1"/>
          </p:cNvPicPr>
          <p:nvPr/>
        </p:nvPicPr>
        <p:blipFill>
          <a:blip r:embed="rId10"/>
          <a:stretch>
            <a:fillRect/>
          </a:stretch>
        </p:blipFill>
        <p:spPr>
          <a:xfrm>
            <a:off x="6705998" y="1752836"/>
            <a:ext cx="4629742" cy="347230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DB8134-4B00-2788-3895-DDCA4DDDCF0A}"/>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0" name="TextBox 9">
                <a:extLst>
                  <a:ext uri="{FF2B5EF4-FFF2-40B4-BE49-F238E27FC236}">
                    <a16:creationId xmlns:a16="http://schemas.microsoft.com/office/drawing/2014/main" id="{B0DB8134-4B00-2788-3895-DDCA4DDDCF0A}"/>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11"/>
                <a:stretch>
                  <a:fillRect l="-1013" t="-4110" r="-759" b="-958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F031D8B-C61B-D0C6-26C0-988BFD03BB4F}"/>
              </a:ext>
            </a:extLst>
          </p:cNvPr>
          <p:cNvSpPr txBox="1"/>
          <p:nvPr/>
        </p:nvSpPr>
        <p:spPr>
          <a:xfrm>
            <a:off x="6882138" y="868212"/>
            <a:ext cx="4711730" cy="646331"/>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a:t>
            </a:r>
          </a:p>
        </p:txBody>
      </p:sp>
    </p:spTree>
    <p:extLst>
      <p:ext uri="{BB962C8B-B14F-4D97-AF65-F5344CB8AC3E}">
        <p14:creationId xmlns:p14="http://schemas.microsoft.com/office/powerpoint/2010/main" val="329245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9B2-1DA4-4222-1DC0-F8CAE3430BF2}"/>
              </a:ext>
            </a:extLst>
          </p:cNvPr>
          <p:cNvSpPr>
            <a:spLocks noGrp="1"/>
          </p:cNvSpPr>
          <p:nvPr>
            <p:ph type="title"/>
          </p:nvPr>
        </p:nvSpPr>
        <p:spPr/>
        <p:txBody>
          <a:bodyPr/>
          <a:lstStyle/>
          <a:p>
            <a:r>
              <a:rPr lang="en-US" dirty="0"/>
              <a:t>Monte Carlo method: Model performance </a:t>
            </a:r>
          </a:p>
        </p:txBody>
      </p:sp>
      <p:sp>
        <p:nvSpPr>
          <p:cNvPr id="3" name="Footer Placeholder 2">
            <a:extLst>
              <a:ext uri="{FF2B5EF4-FFF2-40B4-BE49-F238E27FC236}">
                <a16:creationId xmlns:a16="http://schemas.microsoft.com/office/drawing/2014/main" id="{6A01F486-F608-02D8-319A-589C05E77347}"/>
              </a:ext>
            </a:extLst>
          </p:cNvPr>
          <p:cNvSpPr>
            <a:spLocks noGrp="1"/>
          </p:cNvSpPr>
          <p:nvPr>
            <p:ph type="ftr" sz="quarter" idx="11"/>
          </p:nvPr>
        </p:nvSpPr>
        <p:spPr/>
        <p:txBody>
          <a:bodyPr/>
          <a:lstStyle/>
          <a:p>
            <a:pPr algn="l"/>
            <a:r>
              <a:rPr lang="en-US" dirty="0"/>
              <a:t>Experiment 1 - Methods</a:t>
            </a:r>
          </a:p>
        </p:txBody>
      </p:sp>
      <p:pic>
        <p:nvPicPr>
          <p:cNvPr id="17" name="Picture 16">
            <a:extLst>
              <a:ext uri="{FF2B5EF4-FFF2-40B4-BE49-F238E27FC236}">
                <a16:creationId xmlns:a16="http://schemas.microsoft.com/office/drawing/2014/main" id="{24FD4195-844C-1721-41B8-018B52812A32}"/>
              </a:ext>
            </a:extLst>
          </p:cNvPr>
          <p:cNvPicPr>
            <a:picLocks noChangeAspect="1"/>
          </p:cNvPicPr>
          <p:nvPr/>
        </p:nvPicPr>
        <p:blipFill>
          <a:blip r:embed="rId3"/>
          <a:stretch>
            <a:fillRect/>
          </a:stretch>
        </p:blipFill>
        <p:spPr>
          <a:xfrm>
            <a:off x="1319883" y="1752837"/>
            <a:ext cx="4629742" cy="3472306"/>
          </a:xfrm>
          <a:prstGeom prst="rect">
            <a:avLst/>
          </a:prstGeom>
        </p:spPr>
      </p:pic>
      <p:sp>
        <p:nvSpPr>
          <p:cNvPr id="18" name="Oval 17">
            <a:extLst>
              <a:ext uri="{FF2B5EF4-FFF2-40B4-BE49-F238E27FC236}">
                <a16:creationId xmlns:a16="http://schemas.microsoft.com/office/drawing/2014/main" id="{C715250F-9E07-5940-8427-9455C7B66A0F}"/>
              </a:ext>
            </a:extLst>
          </p:cNvPr>
          <p:cNvSpPr/>
          <p:nvPr/>
        </p:nvSpPr>
        <p:spPr>
          <a:xfrm>
            <a:off x="2706779" y="558347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19" name="Oval 18">
            <a:extLst>
              <a:ext uri="{FF2B5EF4-FFF2-40B4-BE49-F238E27FC236}">
                <a16:creationId xmlns:a16="http://schemas.microsoft.com/office/drawing/2014/main" id="{19791060-90E1-7756-B3FB-ABC99D8BBB2E}"/>
              </a:ext>
            </a:extLst>
          </p:cNvPr>
          <p:cNvSpPr/>
          <p:nvPr/>
        </p:nvSpPr>
        <p:spPr>
          <a:xfrm>
            <a:off x="3279069"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20" name="Oval 19">
            <a:extLst>
              <a:ext uri="{FF2B5EF4-FFF2-40B4-BE49-F238E27FC236}">
                <a16:creationId xmlns:a16="http://schemas.microsoft.com/office/drawing/2014/main" id="{471B7737-6E9E-8A82-C8FF-C153FA2D0B3F}"/>
              </a:ext>
            </a:extLst>
          </p:cNvPr>
          <p:cNvSpPr/>
          <p:nvPr/>
        </p:nvSpPr>
        <p:spPr>
          <a:xfrm>
            <a:off x="3879665" y="559305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21" name="Oval 20">
            <a:extLst>
              <a:ext uri="{FF2B5EF4-FFF2-40B4-BE49-F238E27FC236}">
                <a16:creationId xmlns:a16="http://schemas.microsoft.com/office/drawing/2014/main" id="{537DF718-FF1D-AC1D-FC75-346C5F184556}"/>
              </a:ext>
            </a:extLst>
          </p:cNvPr>
          <p:cNvSpPr/>
          <p:nvPr/>
        </p:nvSpPr>
        <p:spPr>
          <a:xfrm>
            <a:off x="4480768" y="558999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22" name="Oval 21">
            <a:extLst>
              <a:ext uri="{FF2B5EF4-FFF2-40B4-BE49-F238E27FC236}">
                <a16:creationId xmlns:a16="http://schemas.microsoft.com/office/drawing/2014/main" id="{96F6130E-209E-B28B-532F-74E80575EC69}"/>
              </a:ext>
            </a:extLst>
          </p:cNvPr>
          <p:cNvSpPr/>
          <p:nvPr/>
        </p:nvSpPr>
        <p:spPr>
          <a:xfrm>
            <a:off x="2120463" y="559313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cxnSp>
        <p:nvCxnSpPr>
          <p:cNvPr id="23" name="Straight Arrow Connector 22">
            <a:extLst>
              <a:ext uri="{FF2B5EF4-FFF2-40B4-BE49-F238E27FC236}">
                <a16:creationId xmlns:a16="http://schemas.microsoft.com/office/drawing/2014/main" id="{F96272A0-74CD-76B4-6FCD-29AA4309358F}"/>
              </a:ext>
            </a:extLst>
          </p:cNvPr>
          <p:cNvCxnSpPr>
            <a:cxnSpLocks/>
            <a:stCxn id="22" idx="0"/>
          </p:cNvCxnSpPr>
          <p:nvPr/>
        </p:nvCxnSpPr>
        <p:spPr>
          <a:xfrm flipV="1">
            <a:off x="2408463" y="5225143"/>
            <a:ext cx="586316" cy="36798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99EAA9-A681-F77E-19C0-BE4B98AB6D11}"/>
              </a:ext>
            </a:extLst>
          </p:cNvPr>
          <p:cNvCxnSpPr>
            <a:cxnSpLocks/>
            <a:stCxn id="18" idx="0"/>
          </p:cNvCxnSpPr>
          <p:nvPr/>
        </p:nvCxnSpPr>
        <p:spPr>
          <a:xfrm flipV="1">
            <a:off x="2994779" y="5225143"/>
            <a:ext cx="284290" cy="35833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B1591F-A76D-DFBB-EDE0-3EEEAF14CEB3}"/>
              </a:ext>
            </a:extLst>
          </p:cNvPr>
          <p:cNvCxnSpPr>
            <a:cxnSpLocks/>
            <a:stCxn id="19" idx="0"/>
            <a:endCxn id="17" idx="2"/>
          </p:cNvCxnSpPr>
          <p:nvPr/>
        </p:nvCxnSpPr>
        <p:spPr>
          <a:xfrm flipV="1">
            <a:off x="3567069" y="5225143"/>
            <a:ext cx="67685"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44B1F5-27FA-FAAE-D55C-18A4163BA2C9}"/>
              </a:ext>
            </a:extLst>
          </p:cNvPr>
          <p:cNvCxnSpPr>
            <a:cxnSpLocks/>
            <a:stCxn id="20" idx="0"/>
          </p:cNvCxnSpPr>
          <p:nvPr/>
        </p:nvCxnSpPr>
        <p:spPr>
          <a:xfrm flipH="1" flipV="1">
            <a:off x="3901015" y="5225143"/>
            <a:ext cx="266650" cy="3679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B6B1A5-5F7E-9308-7587-CC666379312F}"/>
              </a:ext>
            </a:extLst>
          </p:cNvPr>
          <p:cNvCxnSpPr>
            <a:cxnSpLocks/>
            <a:stCxn id="21" idx="0"/>
          </p:cNvCxnSpPr>
          <p:nvPr/>
        </p:nvCxnSpPr>
        <p:spPr>
          <a:xfrm flipH="1" flipV="1">
            <a:off x="4167665" y="5225143"/>
            <a:ext cx="601103" cy="3648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1B479E-3289-943F-AE62-8F39ED597352}"/>
              </a:ext>
            </a:extLst>
          </p:cNvPr>
          <p:cNvSpPr txBox="1"/>
          <p:nvPr/>
        </p:nvSpPr>
        <p:spPr>
          <a:xfrm>
            <a:off x="2945580" y="6248067"/>
            <a:ext cx="1088760" cy="369332"/>
          </a:xfrm>
          <a:prstGeom prst="rect">
            <a:avLst/>
          </a:prstGeom>
          <a:noFill/>
        </p:spPr>
        <p:txBody>
          <a:bodyPr wrap="none" rtlCol="0">
            <a:spAutoFit/>
          </a:bodyPr>
          <a:lstStyle/>
          <a:p>
            <a:r>
              <a:rPr lang="en-US" i="1" dirty="0"/>
              <a:t>n = 1000</a:t>
            </a:r>
          </a:p>
        </p:txBody>
      </p:sp>
      <p:pic>
        <p:nvPicPr>
          <p:cNvPr id="28" name="Picture 27">
            <a:extLst>
              <a:ext uri="{FF2B5EF4-FFF2-40B4-BE49-F238E27FC236}">
                <a16:creationId xmlns:a16="http://schemas.microsoft.com/office/drawing/2014/main" id="{E9ACFD9F-725E-4B7D-ADE0-7B61C5E48742}"/>
              </a:ext>
            </a:extLst>
          </p:cNvPr>
          <p:cNvPicPr>
            <a:picLocks noChangeAspect="1"/>
          </p:cNvPicPr>
          <p:nvPr/>
        </p:nvPicPr>
        <p:blipFill>
          <a:blip r:embed="rId4"/>
          <a:stretch>
            <a:fillRect/>
          </a:stretch>
        </p:blipFill>
        <p:spPr>
          <a:xfrm>
            <a:off x="1237895" y="1694604"/>
            <a:ext cx="4711730" cy="3533798"/>
          </a:xfrm>
          <a:prstGeom prst="rect">
            <a:avLst/>
          </a:prstGeom>
        </p:spPr>
      </p:pic>
      <p:pic>
        <p:nvPicPr>
          <p:cNvPr id="11" name="Picture 10">
            <a:extLst>
              <a:ext uri="{FF2B5EF4-FFF2-40B4-BE49-F238E27FC236}">
                <a16:creationId xmlns:a16="http://schemas.microsoft.com/office/drawing/2014/main" id="{420B0AC7-691D-F448-22D1-4BD5F5AB4EE9}"/>
              </a:ext>
            </a:extLst>
          </p:cNvPr>
          <p:cNvPicPr>
            <a:picLocks noChangeAspect="1"/>
          </p:cNvPicPr>
          <p:nvPr/>
        </p:nvPicPr>
        <p:blipFill>
          <a:blip r:embed="rId5"/>
          <a:stretch>
            <a:fillRect/>
          </a:stretch>
        </p:blipFill>
        <p:spPr>
          <a:xfrm>
            <a:off x="1237895" y="1694605"/>
            <a:ext cx="4711731" cy="3533798"/>
          </a:xfrm>
          <a:prstGeom prst="rect">
            <a:avLst/>
          </a:prstGeom>
        </p:spPr>
      </p:pic>
      <p:cxnSp>
        <p:nvCxnSpPr>
          <p:cNvPr id="4" name="Straight Arrow Connector 3">
            <a:extLst>
              <a:ext uri="{FF2B5EF4-FFF2-40B4-BE49-F238E27FC236}">
                <a16:creationId xmlns:a16="http://schemas.microsoft.com/office/drawing/2014/main" id="{52960825-B12C-8A92-D300-0F1E4C65D507}"/>
              </a:ext>
            </a:extLst>
          </p:cNvPr>
          <p:cNvCxnSpPr>
            <a:cxnSpLocks/>
          </p:cNvCxnSpPr>
          <p:nvPr/>
        </p:nvCxnSpPr>
        <p:spPr>
          <a:xfrm>
            <a:off x="5796934" y="3535110"/>
            <a:ext cx="5981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7B278D-7346-4C77-1F44-A6059AEE9ACB}"/>
              </a:ext>
            </a:extLst>
          </p:cNvPr>
          <p:cNvPicPr>
            <a:picLocks noChangeAspect="1"/>
          </p:cNvPicPr>
          <p:nvPr/>
        </p:nvPicPr>
        <p:blipFill>
          <a:blip r:embed="rId6"/>
          <a:stretch>
            <a:fillRect/>
          </a:stretch>
        </p:blipFill>
        <p:spPr>
          <a:xfrm>
            <a:off x="6706005" y="1752837"/>
            <a:ext cx="4629741" cy="3472306"/>
          </a:xfrm>
          <a:prstGeom prst="rect">
            <a:avLst/>
          </a:prstGeom>
        </p:spPr>
      </p:pic>
      <p:pic>
        <p:nvPicPr>
          <p:cNvPr id="6" name="Picture 5">
            <a:extLst>
              <a:ext uri="{FF2B5EF4-FFF2-40B4-BE49-F238E27FC236}">
                <a16:creationId xmlns:a16="http://schemas.microsoft.com/office/drawing/2014/main" id="{7B53307E-921B-1EE4-42D7-F6BE17684FA0}"/>
              </a:ext>
            </a:extLst>
          </p:cNvPr>
          <p:cNvPicPr>
            <a:picLocks noChangeAspect="1"/>
          </p:cNvPicPr>
          <p:nvPr/>
        </p:nvPicPr>
        <p:blipFill>
          <a:blip r:embed="rId7"/>
          <a:stretch>
            <a:fillRect/>
          </a:stretch>
        </p:blipFill>
        <p:spPr>
          <a:xfrm>
            <a:off x="6706004" y="1752837"/>
            <a:ext cx="4629740" cy="3472306"/>
          </a:xfrm>
          <a:prstGeom prst="rect">
            <a:avLst/>
          </a:prstGeom>
        </p:spPr>
      </p:pic>
      <p:pic>
        <p:nvPicPr>
          <p:cNvPr id="5" name="Picture 4">
            <a:extLst>
              <a:ext uri="{FF2B5EF4-FFF2-40B4-BE49-F238E27FC236}">
                <a16:creationId xmlns:a16="http://schemas.microsoft.com/office/drawing/2014/main" id="{B1D2F151-8867-19E7-7E34-E5DF6C133A70}"/>
              </a:ext>
            </a:extLst>
          </p:cNvPr>
          <p:cNvPicPr>
            <a:picLocks noChangeAspect="1"/>
          </p:cNvPicPr>
          <p:nvPr/>
        </p:nvPicPr>
        <p:blipFill>
          <a:blip r:embed="rId8"/>
          <a:stretch>
            <a:fillRect/>
          </a:stretch>
        </p:blipFill>
        <p:spPr>
          <a:xfrm>
            <a:off x="6706002" y="1752838"/>
            <a:ext cx="4629740" cy="3472306"/>
          </a:xfrm>
          <a:prstGeom prst="rect">
            <a:avLst/>
          </a:prstGeom>
        </p:spPr>
      </p:pic>
      <p:pic>
        <p:nvPicPr>
          <p:cNvPr id="7" name="Picture 6">
            <a:extLst>
              <a:ext uri="{FF2B5EF4-FFF2-40B4-BE49-F238E27FC236}">
                <a16:creationId xmlns:a16="http://schemas.microsoft.com/office/drawing/2014/main" id="{15050A66-6674-7B2A-44D9-687F28E8EE8E}"/>
              </a:ext>
            </a:extLst>
          </p:cNvPr>
          <p:cNvPicPr>
            <a:picLocks noChangeAspect="1"/>
          </p:cNvPicPr>
          <p:nvPr/>
        </p:nvPicPr>
        <p:blipFill>
          <a:blip r:embed="rId9"/>
          <a:stretch>
            <a:fillRect/>
          </a:stretch>
        </p:blipFill>
        <p:spPr>
          <a:xfrm>
            <a:off x="7558377" y="5310091"/>
            <a:ext cx="3327400" cy="1054100"/>
          </a:xfrm>
          <a:prstGeom prst="rect">
            <a:avLst/>
          </a:prstGeom>
        </p:spPr>
      </p:pic>
      <p:pic>
        <p:nvPicPr>
          <p:cNvPr id="8" name="Picture 7">
            <a:extLst>
              <a:ext uri="{FF2B5EF4-FFF2-40B4-BE49-F238E27FC236}">
                <a16:creationId xmlns:a16="http://schemas.microsoft.com/office/drawing/2014/main" id="{7CF5DFB6-8603-5F99-D2A3-B4538B8BA0A4}"/>
              </a:ext>
            </a:extLst>
          </p:cNvPr>
          <p:cNvPicPr>
            <a:picLocks noChangeAspect="1"/>
          </p:cNvPicPr>
          <p:nvPr/>
        </p:nvPicPr>
        <p:blipFill>
          <a:blip r:embed="rId10"/>
          <a:stretch>
            <a:fillRect/>
          </a:stretch>
        </p:blipFill>
        <p:spPr>
          <a:xfrm>
            <a:off x="6705998" y="1752836"/>
            <a:ext cx="4629742" cy="347230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6886C18-D6EB-D9B6-F9B1-AE3837B0EC55}"/>
                  </a:ext>
                </a:extLst>
              </p:cNvPr>
              <p:cNvSpPr txBox="1"/>
              <p:nvPr/>
            </p:nvSpPr>
            <p:spPr>
              <a:xfrm>
                <a:off x="1237894" y="761618"/>
                <a:ext cx="5004481" cy="923330"/>
              </a:xfrm>
              <a:prstGeom prst="rect">
                <a:avLst/>
              </a:prstGeom>
              <a:noFill/>
            </p:spPr>
            <p:txBody>
              <a:bodyPr wrap="square" rtlCol="0">
                <a:spAutoFit/>
              </a:bodyPr>
              <a:lstStyle/>
              <a:p>
                <a:r>
                  <a:rPr lang="en-US" i="1" dirty="0">
                    <a:latin typeface="Helvetica" pitchFamily="2" charset="0"/>
                  </a:rPr>
                  <a:t>Values Estimated for Fixed-Effect </a:t>
                </a:r>
                <a:r>
                  <a:rPr lang="en-US" i="1" dirty="0" err="1">
                    <a:latin typeface="Helvetica" pitchFamily="2" charset="0"/>
                  </a:rPr>
                  <a:t>Triquarter</a:t>
                </a:r>
                <a:r>
                  <a:rPr lang="en-US" i="1" dirty="0">
                    <a:latin typeface="Helvetica" pitchFamily="2" charset="0"/>
                  </a:rPr>
                  <a:t>-Halfway Delta Parameter (</a:t>
                </a:r>
                <a14:m>
                  <m:oMath xmlns:m="http://schemas.openxmlformats.org/officeDocument/2006/math">
                    <m:r>
                      <a:rPr lang="en-US" i="1" dirty="0" smtClean="0">
                        <a:latin typeface="Cambria Math" panose="02040503050406030204" pitchFamily="18" charset="0"/>
                        <a:ea typeface="Cambria Math" panose="02040503050406030204" pitchFamily="18" charset="0"/>
                      </a:rPr>
                      <m:t>𝛾</m:t>
                    </m:r>
                    <m:r>
                      <m:rPr>
                        <m:nor/>
                      </m:rPr>
                      <a:rPr lang="en-US" i="1" baseline="-25000" dirty="0">
                        <a:latin typeface="Helvetica" pitchFamily="2" charset="0"/>
                      </a:rPr>
                      <m:t>fixed</m:t>
                    </m:r>
                    <m:r>
                      <a:rPr lang="en-CA" b="0" i="0" dirty="0" smtClean="0">
                        <a:latin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β</m:t>
                    </m:r>
                  </m:oMath>
                </a14:m>
                <a:r>
                  <a:rPr lang="en-US" i="1" baseline="-25000" dirty="0">
                    <a:latin typeface="Helvetica" pitchFamily="2" charset="0"/>
                  </a:rPr>
                  <a:t>fixed</a:t>
                </a:r>
                <a:r>
                  <a:rPr lang="en-US" i="1" dirty="0">
                    <a:latin typeface="Helvetica" pitchFamily="2" charset="0"/>
                  </a:rPr>
                  <a:t> = 180.00, NM = 5, Spacing = Time-Interval Increasing) </a:t>
                </a:r>
              </a:p>
            </p:txBody>
          </p:sp>
        </mc:Choice>
        <mc:Fallback xmlns="">
          <p:sp>
            <p:nvSpPr>
              <p:cNvPr id="10" name="TextBox 9">
                <a:extLst>
                  <a:ext uri="{FF2B5EF4-FFF2-40B4-BE49-F238E27FC236}">
                    <a16:creationId xmlns:a16="http://schemas.microsoft.com/office/drawing/2014/main" id="{36886C18-D6EB-D9B6-F9B1-AE3837B0EC55}"/>
                  </a:ext>
                </a:extLst>
              </p:cNvPr>
              <p:cNvSpPr txBox="1">
                <a:spLocks noRot="1" noChangeAspect="1" noMove="1" noResize="1" noEditPoints="1" noAdjustHandles="1" noChangeArrowheads="1" noChangeShapeType="1" noTextEdit="1"/>
              </p:cNvSpPr>
              <p:nvPr/>
            </p:nvSpPr>
            <p:spPr>
              <a:xfrm>
                <a:off x="1237894" y="761618"/>
                <a:ext cx="5004481" cy="923330"/>
              </a:xfrm>
              <a:prstGeom prst="rect">
                <a:avLst/>
              </a:prstGeom>
              <a:blipFill>
                <a:blip r:embed="rId11"/>
                <a:stretch>
                  <a:fillRect l="-1013" t="-4110" r="-759" b="-958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64C9C3B-AA33-69E4-7F2A-C331B7449CEB}"/>
              </a:ext>
            </a:extLst>
          </p:cNvPr>
          <p:cNvSpPr txBox="1"/>
          <p:nvPr/>
        </p:nvSpPr>
        <p:spPr>
          <a:xfrm>
            <a:off x="6882138" y="868212"/>
            <a:ext cx="4711730" cy="923330"/>
          </a:xfrm>
          <a:prstGeom prst="rect">
            <a:avLst/>
          </a:prstGeom>
          <a:noFill/>
        </p:spPr>
        <p:txBody>
          <a:bodyPr wrap="square" rtlCol="0">
            <a:spAutoFit/>
          </a:bodyPr>
          <a:lstStyle/>
          <a:p>
            <a:r>
              <a:rPr lang="en-US" i="1" dirty="0">
                <a:latin typeface="Helvetica" pitchFamily="2" charset="0"/>
              </a:rPr>
              <a:t>Bias/Precision Plot for Fixed-Effect </a:t>
            </a:r>
            <a:r>
              <a:rPr lang="en-US" i="1" dirty="0" err="1">
                <a:latin typeface="Helvetica" pitchFamily="2" charset="0"/>
              </a:rPr>
              <a:t>Triquarter</a:t>
            </a:r>
            <a:r>
              <a:rPr lang="en-US" i="1" dirty="0">
                <a:latin typeface="Helvetica" pitchFamily="2" charset="0"/>
              </a:rPr>
              <a:t>-Halfway Delta Parameter for Time-Interval Increasing Spacing </a:t>
            </a:r>
          </a:p>
        </p:txBody>
      </p:sp>
    </p:spTree>
    <p:extLst>
      <p:ext uri="{BB962C8B-B14F-4D97-AF65-F5344CB8AC3E}">
        <p14:creationId xmlns:p14="http://schemas.microsoft.com/office/powerpoint/2010/main" val="1967812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7E17E95-6EB4-80CB-1E1C-79B4428057F7}"/>
              </a:ext>
            </a:extLst>
          </p:cNvPr>
          <p:cNvSpPr>
            <a:spLocks noGrp="1"/>
          </p:cNvSpPr>
          <p:nvPr>
            <p:ph type="ftr" sz="quarter" idx="11"/>
          </p:nvPr>
        </p:nvSpPr>
        <p:spPr/>
        <p:txBody>
          <a:bodyPr/>
          <a:lstStyle/>
          <a:p>
            <a:pPr algn="l"/>
            <a:r>
              <a:rPr lang="en-US" dirty="0"/>
              <a:t>Experiment 1 - Methods</a:t>
            </a:r>
          </a:p>
        </p:txBody>
      </p:sp>
      <p:pic>
        <p:nvPicPr>
          <p:cNvPr id="5" name="Picture 4">
            <a:extLst>
              <a:ext uri="{FF2B5EF4-FFF2-40B4-BE49-F238E27FC236}">
                <a16:creationId xmlns:a16="http://schemas.microsoft.com/office/drawing/2014/main" id="{D84928D8-FD51-2BBF-2391-3BCB464B7D0A}"/>
              </a:ext>
            </a:extLst>
          </p:cNvPr>
          <p:cNvPicPr>
            <a:picLocks noChangeAspect="1"/>
          </p:cNvPicPr>
          <p:nvPr/>
        </p:nvPicPr>
        <p:blipFill>
          <a:blip r:embed="rId2"/>
          <a:stretch>
            <a:fillRect/>
          </a:stretch>
        </p:blipFill>
        <p:spPr>
          <a:xfrm>
            <a:off x="1771294" y="175804"/>
            <a:ext cx="9404705" cy="5890963"/>
          </a:xfrm>
          <a:prstGeom prst="rect">
            <a:avLst/>
          </a:prstGeom>
        </p:spPr>
      </p:pic>
    </p:spTree>
    <p:extLst>
      <p:ext uri="{BB962C8B-B14F-4D97-AF65-F5344CB8AC3E}">
        <p14:creationId xmlns:p14="http://schemas.microsoft.com/office/powerpoint/2010/main" val="10600412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6D86BF-1799-72E4-83CF-E911566609F2}"/>
              </a:ext>
            </a:extLst>
          </p:cNvPr>
          <p:cNvSpPr>
            <a:spLocks noGrp="1"/>
          </p:cNvSpPr>
          <p:nvPr>
            <p:ph type="ftr" sz="quarter" idx="11"/>
          </p:nvPr>
        </p:nvSpPr>
        <p:spPr/>
        <p:txBody>
          <a:bodyPr/>
          <a:lstStyle/>
          <a:p>
            <a:pPr algn="l"/>
            <a:r>
              <a:rPr lang="en-US" dirty="0"/>
              <a:t>Experiment 1 - Methods</a:t>
            </a:r>
          </a:p>
        </p:txBody>
      </p:sp>
      <p:sp>
        <p:nvSpPr>
          <p:cNvPr id="5" name="Title 1">
            <a:extLst>
              <a:ext uri="{FF2B5EF4-FFF2-40B4-BE49-F238E27FC236}">
                <a16:creationId xmlns:a16="http://schemas.microsoft.com/office/drawing/2014/main" id="{4336556E-949E-891C-73CA-423B2BBB0459}"/>
              </a:ext>
            </a:extLst>
          </p:cNvPr>
          <p:cNvSpPr txBox="1">
            <a:spLocks noGrp="1"/>
          </p:cNvSpPr>
          <p:nvPr>
            <p:ph type="title"/>
          </p:nvPr>
        </p:nvSpPr>
        <p:spPr>
          <a:xfrm>
            <a:off x="532546" y="274480"/>
            <a:ext cx="8497529" cy="6820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000" b="1" dirty="0">
                <a:solidFill>
                  <a:srgbClr val="00182D"/>
                </a:solidFill>
                <a:latin typeface="Helvetica" pitchFamily="2" charset="0"/>
              </a:rPr>
              <a:t>Experiment 1 design (Monte Carlo method)</a:t>
            </a:r>
            <a:endParaRPr kumimoji="0" lang="en-US" sz="3000" b="1" i="0" u="none" strike="noStrike" kern="1200" cap="none" spc="0" normalizeH="0" baseline="0" noProof="0" dirty="0">
              <a:ln>
                <a:noFill/>
              </a:ln>
              <a:solidFill>
                <a:srgbClr val="00182D"/>
              </a:solidFill>
              <a:effectLst/>
              <a:uLnTx/>
              <a:uFillTx/>
              <a:latin typeface="Helvetica" pitchFamily="2" charset="0"/>
            </a:endParaRPr>
          </a:p>
        </p:txBody>
      </p:sp>
      <p:sp>
        <p:nvSpPr>
          <p:cNvPr id="6" name="TextBox 5">
            <a:extLst>
              <a:ext uri="{FF2B5EF4-FFF2-40B4-BE49-F238E27FC236}">
                <a16:creationId xmlns:a16="http://schemas.microsoft.com/office/drawing/2014/main" id="{A82CA290-7483-FA10-AED2-CF908DA8BF90}"/>
              </a:ext>
            </a:extLst>
          </p:cNvPr>
          <p:cNvSpPr txBox="1"/>
          <p:nvPr/>
        </p:nvSpPr>
        <p:spPr>
          <a:xfrm>
            <a:off x="9224669" y="8093"/>
            <a:ext cx="1971781" cy="953683"/>
          </a:xfrm>
          <a:prstGeom prst="rect">
            <a:avLst/>
          </a:prstGeom>
          <a:solidFill>
            <a:schemeClr val="bg1">
              <a:lumMod val="85000"/>
            </a:schemeClr>
          </a:solidFill>
          <a:ln w="19050">
            <a:solidFill>
              <a:schemeClr val="tx1"/>
            </a:solidFill>
            <a:prstDash val="solid"/>
          </a:ln>
        </p:spPr>
        <p:txBody>
          <a:bodyPr wrap="square" rtlCol="0">
            <a:spAutoFit/>
          </a:bodyPr>
          <a:lstStyle/>
          <a:p>
            <a:endParaRPr lang="en-US" dirty="0"/>
          </a:p>
        </p:txBody>
      </p:sp>
      <p:sp>
        <p:nvSpPr>
          <p:cNvPr id="10" name="Oval 9">
            <a:extLst>
              <a:ext uri="{FF2B5EF4-FFF2-40B4-BE49-F238E27FC236}">
                <a16:creationId xmlns:a16="http://schemas.microsoft.com/office/drawing/2014/main" id="{947BB6E6-7AC3-64F9-A922-31CE88353504}"/>
              </a:ext>
            </a:extLst>
          </p:cNvPr>
          <p:cNvSpPr/>
          <p:nvPr/>
        </p:nvSpPr>
        <p:spPr>
          <a:xfrm>
            <a:off x="9443430" y="94611"/>
            <a:ext cx="296660" cy="330431"/>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B16AB187-1950-6AE6-BC98-B935C67B6A30}"/>
              </a:ext>
            </a:extLst>
          </p:cNvPr>
          <p:cNvSpPr txBox="1"/>
          <p:nvPr/>
        </p:nvSpPr>
        <p:spPr>
          <a:xfrm>
            <a:off x="9740090" y="94611"/>
            <a:ext cx="1075936" cy="369332"/>
          </a:xfrm>
          <a:prstGeom prst="rect">
            <a:avLst/>
          </a:prstGeom>
          <a:noFill/>
        </p:spPr>
        <p:txBody>
          <a:bodyPr wrap="square" rtlCol="0">
            <a:spAutoFit/>
          </a:bodyPr>
          <a:lstStyle/>
          <a:p>
            <a:r>
              <a:rPr lang="en-US" dirty="0">
                <a:latin typeface="Helvetica" pitchFamily="2" charset="0"/>
              </a:rPr>
              <a:t> = model</a:t>
            </a:r>
          </a:p>
        </p:txBody>
      </p:sp>
      <p:sp>
        <p:nvSpPr>
          <p:cNvPr id="12" name="Oval 11">
            <a:extLst>
              <a:ext uri="{FF2B5EF4-FFF2-40B4-BE49-F238E27FC236}">
                <a16:creationId xmlns:a16="http://schemas.microsoft.com/office/drawing/2014/main" id="{4B42FED9-3A2C-8BDF-862A-038467CA2F53}"/>
              </a:ext>
            </a:extLst>
          </p:cNvPr>
          <p:cNvSpPr/>
          <p:nvPr/>
        </p:nvSpPr>
        <p:spPr>
          <a:xfrm>
            <a:off x="9443430" y="592444"/>
            <a:ext cx="296660" cy="330431"/>
          </a:xfrm>
          <a:prstGeom prst="ellipse">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740D17AF-8771-AAC2-291E-1BAF6D969346}"/>
              </a:ext>
            </a:extLst>
          </p:cNvPr>
          <p:cNvSpPr txBox="1"/>
          <p:nvPr/>
        </p:nvSpPr>
        <p:spPr>
          <a:xfrm>
            <a:off x="9740090" y="592444"/>
            <a:ext cx="1191352" cy="369332"/>
          </a:xfrm>
          <a:prstGeom prst="rect">
            <a:avLst/>
          </a:prstGeom>
          <a:noFill/>
        </p:spPr>
        <p:txBody>
          <a:bodyPr wrap="square" rtlCol="0">
            <a:spAutoFit/>
          </a:bodyPr>
          <a:lstStyle/>
          <a:p>
            <a:r>
              <a:rPr lang="en-US" dirty="0">
                <a:latin typeface="Helvetica" pitchFamily="2" charset="0"/>
              </a:rPr>
              <a:t> = sample</a:t>
            </a:r>
          </a:p>
        </p:txBody>
      </p:sp>
      <p:cxnSp>
        <p:nvCxnSpPr>
          <p:cNvPr id="19" name="Straight Arrow Connector 18">
            <a:extLst>
              <a:ext uri="{FF2B5EF4-FFF2-40B4-BE49-F238E27FC236}">
                <a16:creationId xmlns:a16="http://schemas.microsoft.com/office/drawing/2014/main" id="{B9C442EB-44A8-AB50-88F6-EE1120AA9A35}"/>
              </a:ext>
            </a:extLst>
          </p:cNvPr>
          <p:cNvCxnSpPr>
            <a:cxnSpLocks/>
            <a:stCxn id="2" idx="2"/>
            <a:endCxn id="95" idx="0"/>
          </p:cNvCxnSpPr>
          <p:nvPr/>
        </p:nvCxnSpPr>
        <p:spPr>
          <a:xfrm flipH="1">
            <a:off x="3292109" y="3582387"/>
            <a:ext cx="1164646" cy="22364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241EE4-A3CE-6539-93D0-427B311D3CA4}"/>
              </a:ext>
            </a:extLst>
          </p:cNvPr>
          <p:cNvCxnSpPr>
            <a:cxnSpLocks/>
            <a:stCxn id="2" idx="2"/>
            <a:endCxn id="88" idx="0"/>
          </p:cNvCxnSpPr>
          <p:nvPr/>
        </p:nvCxnSpPr>
        <p:spPr>
          <a:xfrm flipH="1">
            <a:off x="3878425" y="3582387"/>
            <a:ext cx="578330"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8850FA-EA97-C3B1-2F9A-A8C37F19F333}"/>
              </a:ext>
            </a:extLst>
          </p:cNvPr>
          <p:cNvCxnSpPr>
            <a:cxnSpLocks/>
            <a:stCxn id="2" idx="2"/>
            <a:endCxn id="89" idx="0"/>
          </p:cNvCxnSpPr>
          <p:nvPr/>
        </p:nvCxnSpPr>
        <p:spPr>
          <a:xfrm flipH="1">
            <a:off x="4450715" y="3582387"/>
            <a:ext cx="6040" cy="223328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17A515-E79D-70DC-9F2E-20D796B851BE}"/>
              </a:ext>
            </a:extLst>
          </p:cNvPr>
          <p:cNvCxnSpPr>
            <a:cxnSpLocks/>
            <a:stCxn id="2" idx="2"/>
            <a:endCxn id="90" idx="0"/>
          </p:cNvCxnSpPr>
          <p:nvPr/>
        </p:nvCxnSpPr>
        <p:spPr>
          <a:xfrm>
            <a:off x="4456755" y="3582387"/>
            <a:ext cx="594556" cy="223634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2C7F20-F998-2064-51C8-695F97AF6CA7}"/>
              </a:ext>
            </a:extLst>
          </p:cNvPr>
          <p:cNvCxnSpPr>
            <a:cxnSpLocks/>
            <a:stCxn id="2" idx="2"/>
            <a:endCxn id="91" idx="0"/>
          </p:cNvCxnSpPr>
          <p:nvPr/>
        </p:nvCxnSpPr>
        <p:spPr>
          <a:xfrm>
            <a:off x="4456755" y="3582387"/>
            <a:ext cx="1180872" cy="22267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296E0-F494-F63C-78F5-DD0A28E44F89}"/>
              </a:ext>
            </a:extLst>
          </p:cNvPr>
          <p:cNvCxnSpPr>
            <a:cxnSpLocks/>
            <a:stCxn id="87" idx="0"/>
            <a:endCxn id="8" idx="2"/>
          </p:cNvCxnSpPr>
          <p:nvPr/>
        </p:nvCxnSpPr>
        <p:spPr>
          <a:xfrm flipV="1">
            <a:off x="7198680" y="3566179"/>
            <a:ext cx="1140606" cy="8261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49DB99-3FB3-1425-F7A1-5D70BDACBB98}"/>
              </a:ext>
            </a:extLst>
          </p:cNvPr>
          <p:cNvCxnSpPr>
            <a:cxnSpLocks/>
            <a:stCxn id="51" idx="0"/>
            <a:endCxn id="8" idx="2"/>
          </p:cNvCxnSpPr>
          <p:nvPr/>
        </p:nvCxnSpPr>
        <p:spPr>
          <a:xfrm flipV="1">
            <a:off x="7784996" y="3566179"/>
            <a:ext cx="554290" cy="8165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5BFDFB-5930-1443-7AFE-98DD3FA9267B}"/>
              </a:ext>
            </a:extLst>
          </p:cNvPr>
          <p:cNvCxnSpPr>
            <a:cxnSpLocks/>
            <a:stCxn id="52" idx="0"/>
            <a:endCxn id="8" idx="2"/>
          </p:cNvCxnSpPr>
          <p:nvPr/>
        </p:nvCxnSpPr>
        <p:spPr>
          <a:xfrm flipH="1" flipV="1">
            <a:off x="8339286" y="3566179"/>
            <a:ext cx="18000"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3E9E67-073D-C7F9-4C38-A59B2141F65A}"/>
              </a:ext>
            </a:extLst>
          </p:cNvPr>
          <p:cNvCxnSpPr>
            <a:cxnSpLocks/>
            <a:stCxn id="53" idx="0"/>
            <a:endCxn id="8" idx="2"/>
          </p:cNvCxnSpPr>
          <p:nvPr/>
        </p:nvCxnSpPr>
        <p:spPr>
          <a:xfrm flipH="1" flipV="1">
            <a:off x="8339286" y="3566179"/>
            <a:ext cx="618596" cy="8260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A77F6A-011F-839F-B763-D3D457E38177}"/>
              </a:ext>
            </a:extLst>
          </p:cNvPr>
          <p:cNvCxnSpPr>
            <a:cxnSpLocks/>
            <a:stCxn id="57" idx="0"/>
            <a:endCxn id="8" idx="2"/>
          </p:cNvCxnSpPr>
          <p:nvPr/>
        </p:nvCxnSpPr>
        <p:spPr>
          <a:xfrm flipH="1" flipV="1">
            <a:off x="8339286" y="3566179"/>
            <a:ext cx="1219699" cy="8230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A61464-A25C-770A-575D-AD00D6617D92}"/>
              </a:ext>
            </a:extLst>
          </p:cNvPr>
          <p:cNvCxnSpPr>
            <a:cxnSpLocks/>
          </p:cNvCxnSpPr>
          <p:nvPr/>
        </p:nvCxnSpPr>
        <p:spPr>
          <a:xfrm>
            <a:off x="5993146" y="6086368"/>
            <a:ext cx="86419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21E72F8-F215-4612-871D-DA9B212BAF2F}"/>
              </a:ext>
            </a:extLst>
          </p:cNvPr>
          <p:cNvSpPr/>
          <p:nvPr/>
        </p:nvSpPr>
        <p:spPr>
          <a:xfrm>
            <a:off x="7496996" y="4382684"/>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2</a:t>
            </a:r>
            <a:endParaRPr lang="en-US" sz="1400" dirty="0"/>
          </a:p>
        </p:txBody>
      </p:sp>
      <p:sp>
        <p:nvSpPr>
          <p:cNvPr id="52" name="Oval 51">
            <a:extLst>
              <a:ext uri="{FF2B5EF4-FFF2-40B4-BE49-F238E27FC236}">
                <a16:creationId xmlns:a16="http://schemas.microsoft.com/office/drawing/2014/main" id="{18C156C8-2550-753F-7E97-82118DB372F5}"/>
              </a:ext>
            </a:extLst>
          </p:cNvPr>
          <p:cNvSpPr/>
          <p:nvPr/>
        </p:nvSpPr>
        <p:spPr>
          <a:xfrm>
            <a:off x="8069286"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3</a:t>
            </a:r>
            <a:endParaRPr lang="en-US" sz="1400" dirty="0"/>
          </a:p>
        </p:txBody>
      </p:sp>
      <p:sp>
        <p:nvSpPr>
          <p:cNvPr id="53" name="Oval 52">
            <a:extLst>
              <a:ext uri="{FF2B5EF4-FFF2-40B4-BE49-F238E27FC236}">
                <a16:creationId xmlns:a16="http://schemas.microsoft.com/office/drawing/2014/main" id="{13F4ACF9-87B9-96C2-BE3E-A833CA37BABE}"/>
              </a:ext>
            </a:extLst>
          </p:cNvPr>
          <p:cNvSpPr/>
          <p:nvPr/>
        </p:nvSpPr>
        <p:spPr>
          <a:xfrm>
            <a:off x="8669882" y="439226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4</a:t>
            </a:r>
            <a:endParaRPr lang="en-US" sz="1400" dirty="0"/>
          </a:p>
        </p:txBody>
      </p:sp>
      <p:sp>
        <p:nvSpPr>
          <p:cNvPr id="57" name="Oval 56">
            <a:extLst>
              <a:ext uri="{FF2B5EF4-FFF2-40B4-BE49-F238E27FC236}">
                <a16:creationId xmlns:a16="http://schemas.microsoft.com/office/drawing/2014/main" id="{D22DEE8A-5C2A-AC3F-165D-028AC4C43215}"/>
              </a:ext>
            </a:extLst>
          </p:cNvPr>
          <p:cNvSpPr/>
          <p:nvPr/>
        </p:nvSpPr>
        <p:spPr>
          <a:xfrm>
            <a:off x="9270985" y="4389202"/>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latin typeface="Helvetica" pitchFamily="2" charset="0"/>
              </a:rPr>
              <a:t>m</a:t>
            </a:r>
            <a:r>
              <a:rPr lang="en-US" sz="1400" baseline="-25000" dirty="0" err="1">
                <a:latin typeface="Helvetica" pitchFamily="2" charset="0"/>
              </a:rPr>
              <a:t>n</a:t>
            </a:r>
            <a:endParaRPr lang="en-US" sz="1400" dirty="0"/>
          </a:p>
        </p:txBody>
      </p:sp>
      <p:sp>
        <p:nvSpPr>
          <p:cNvPr id="87" name="Oval 86">
            <a:extLst>
              <a:ext uri="{FF2B5EF4-FFF2-40B4-BE49-F238E27FC236}">
                <a16:creationId xmlns:a16="http://schemas.microsoft.com/office/drawing/2014/main" id="{6BA931B0-D639-F79F-2D40-14E50A603115}"/>
              </a:ext>
            </a:extLst>
          </p:cNvPr>
          <p:cNvSpPr/>
          <p:nvPr/>
        </p:nvSpPr>
        <p:spPr>
          <a:xfrm>
            <a:off x="6910680" y="4392340"/>
            <a:ext cx="576000" cy="576000"/>
          </a:xfrm>
          <a:prstGeom prst="ellipse">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Helvetica" pitchFamily="2" charset="0"/>
              </a:rPr>
              <a:t>m</a:t>
            </a:r>
            <a:r>
              <a:rPr lang="en-US" sz="1400" baseline="-25000" dirty="0">
                <a:latin typeface="Helvetica" pitchFamily="2" charset="0"/>
              </a:rPr>
              <a:t>1</a:t>
            </a:r>
            <a:endParaRPr lang="en-US" sz="1400" dirty="0">
              <a:latin typeface="Helvetica" pitchFamily="2" charset="0"/>
            </a:endParaRPr>
          </a:p>
        </p:txBody>
      </p:sp>
      <p:sp>
        <p:nvSpPr>
          <p:cNvPr id="88" name="Oval 87">
            <a:extLst>
              <a:ext uri="{FF2B5EF4-FFF2-40B4-BE49-F238E27FC236}">
                <a16:creationId xmlns:a16="http://schemas.microsoft.com/office/drawing/2014/main" id="{0E336799-FD93-12B0-192F-C67ED747F7C8}"/>
              </a:ext>
            </a:extLst>
          </p:cNvPr>
          <p:cNvSpPr/>
          <p:nvPr/>
        </p:nvSpPr>
        <p:spPr>
          <a:xfrm>
            <a:off x="3608425"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89" name="Oval 88">
            <a:extLst>
              <a:ext uri="{FF2B5EF4-FFF2-40B4-BE49-F238E27FC236}">
                <a16:creationId xmlns:a16="http://schemas.microsoft.com/office/drawing/2014/main" id="{C20FE1FA-ED48-066B-7DD9-AB8685EEEC24}"/>
              </a:ext>
            </a:extLst>
          </p:cNvPr>
          <p:cNvSpPr/>
          <p:nvPr/>
        </p:nvSpPr>
        <p:spPr>
          <a:xfrm>
            <a:off x="4180715" y="5815672"/>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90" name="Oval 89">
            <a:extLst>
              <a:ext uri="{FF2B5EF4-FFF2-40B4-BE49-F238E27FC236}">
                <a16:creationId xmlns:a16="http://schemas.microsoft.com/office/drawing/2014/main" id="{36FA43F6-8C9E-2A83-E5DE-428809616255}"/>
              </a:ext>
            </a:extLst>
          </p:cNvPr>
          <p:cNvSpPr/>
          <p:nvPr/>
        </p:nvSpPr>
        <p:spPr>
          <a:xfrm>
            <a:off x="4781311" y="581873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91" name="Oval 90">
            <a:extLst>
              <a:ext uri="{FF2B5EF4-FFF2-40B4-BE49-F238E27FC236}">
                <a16:creationId xmlns:a16="http://schemas.microsoft.com/office/drawing/2014/main" id="{FAEAD312-0A74-FCE8-6131-FA7CE3036735}"/>
              </a:ext>
            </a:extLst>
          </p:cNvPr>
          <p:cNvSpPr/>
          <p:nvPr/>
        </p:nvSpPr>
        <p:spPr>
          <a:xfrm>
            <a:off x="5367627" y="5809154"/>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95" name="Oval 94">
            <a:extLst>
              <a:ext uri="{FF2B5EF4-FFF2-40B4-BE49-F238E27FC236}">
                <a16:creationId xmlns:a16="http://schemas.microsoft.com/office/drawing/2014/main" id="{7D09184A-A7F3-1777-0410-2B72322A29CC}"/>
              </a:ext>
            </a:extLst>
          </p:cNvPr>
          <p:cNvSpPr/>
          <p:nvPr/>
        </p:nvSpPr>
        <p:spPr>
          <a:xfrm>
            <a:off x="3022109" y="5818810"/>
            <a:ext cx="540000" cy="5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sp>
        <p:nvSpPr>
          <p:cNvPr id="120" name="TextBox 119">
            <a:extLst>
              <a:ext uri="{FF2B5EF4-FFF2-40B4-BE49-F238E27FC236}">
                <a16:creationId xmlns:a16="http://schemas.microsoft.com/office/drawing/2014/main" id="{82D781BA-24E6-A8DC-48B3-5E8A7CEA8BEE}"/>
              </a:ext>
            </a:extLst>
          </p:cNvPr>
          <p:cNvSpPr txBox="1"/>
          <p:nvPr/>
        </p:nvSpPr>
        <p:spPr>
          <a:xfrm>
            <a:off x="201315" y="1310902"/>
            <a:ext cx="2540356"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1. Population definition</a:t>
            </a:r>
          </a:p>
        </p:txBody>
      </p:sp>
      <p:sp>
        <p:nvSpPr>
          <p:cNvPr id="121" name="TextBox 120">
            <a:extLst>
              <a:ext uri="{FF2B5EF4-FFF2-40B4-BE49-F238E27FC236}">
                <a16:creationId xmlns:a16="http://schemas.microsoft.com/office/drawing/2014/main" id="{4CB78B68-4604-7D54-DD7B-E1AF3A34882F}"/>
              </a:ext>
            </a:extLst>
          </p:cNvPr>
          <p:cNvSpPr txBox="1"/>
          <p:nvPr/>
        </p:nvSpPr>
        <p:spPr>
          <a:xfrm>
            <a:off x="203854" y="3123578"/>
            <a:ext cx="2537818" cy="379066"/>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2. Sample generation</a:t>
            </a:r>
          </a:p>
        </p:txBody>
      </p:sp>
      <p:pic>
        <p:nvPicPr>
          <p:cNvPr id="2" name="Picture 1">
            <a:extLst>
              <a:ext uri="{FF2B5EF4-FFF2-40B4-BE49-F238E27FC236}">
                <a16:creationId xmlns:a16="http://schemas.microsoft.com/office/drawing/2014/main" id="{51E854CD-DA14-6DF1-0BB0-84BDE0D451DC}"/>
              </a:ext>
            </a:extLst>
          </p:cNvPr>
          <p:cNvPicPr>
            <a:picLocks noChangeAspect="1"/>
          </p:cNvPicPr>
          <p:nvPr/>
        </p:nvPicPr>
        <p:blipFill>
          <a:blip r:embed="rId3"/>
          <a:stretch>
            <a:fillRect/>
          </a:stretch>
        </p:blipFill>
        <p:spPr>
          <a:xfrm>
            <a:off x="3074092" y="1508392"/>
            <a:ext cx="2765326" cy="2073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08D26-F136-77B9-2097-95A9A06FC33A}"/>
                  </a:ext>
                </a:extLst>
              </p:cNvPr>
              <p:cNvSpPr txBox="1"/>
              <p:nvPr/>
            </p:nvSpPr>
            <p:spPr>
              <a:xfrm>
                <a:off x="6316497" y="1105144"/>
                <a:ext cx="3761567"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a:t>
                </a:r>
                <a14:m>
                  <m:oMath xmlns:m="http://schemas.openxmlformats.org/officeDocument/2006/math">
                    <m:r>
                      <a:rPr lang="en-CA" sz="2000" b="0" i="0"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𝜀</m:t>
                    </m:r>
                  </m:oMath>
                </a14:m>
                <a:r>
                  <a:rPr lang="en-US" sz="2000" dirty="0">
                    <a:latin typeface="Helvetica" pitchFamily="2" charset="0"/>
                  </a:rPr>
                  <a:t> (estimated)</a:t>
                </a:r>
              </a:p>
            </p:txBody>
          </p:sp>
        </mc:Choice>
        <mc:Fallback xmlns="">
          <p:sp>
            <p:nvSpPr>
              <p:cNvPr id="7" name="TextBox 6">
                <a:extLst>
                  <a:ext uri="{FF2B5EF4-FFF2-40B4-BE49-F238E27FC236}">
                    <a16:creationId xmlns:a16="http://schemas.microsoft.com/office/drawing/2014/main" id="{EDB08D26-F136-77B9-2097-95A9A06FC33A}"/>
                  </a:ext>
                </a:extLst>
              </p:cNvPr>
              <p:cNvSpPr txBox="1">
                <a:spLocks noRot="1" noChangeAspect="1" noMove="1" noResize="1" noEditPoints="1" noAdjustHandles="1" noChangeArrowheads="1" noChangeShapeType="1" noTextEdit="1"/>
              </p:cNvSpPr>
              <p:nvPr/>
            </p:nvSpPr>
            <p:spPr>
              <a:xfrm>
                <a:off x="6316497" y="1105144"/>
                <a:ext cx="3761567" cy="400110"/>
              </a:xfrm>
              <a:prstGeom prst="rect">
                <a:avLst/>
              </a:prstGeom>
              <a:blipFill>
                <a:blip r:embed="rId5"/>
                <a:stretch>
                  <a:fillRect t="-3030" r="-1347" b="-272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602AE9A-88CD-3B08-52D8-587BFC41C27E}"/>
              </a:ext>
            </a:extLst>
          </p:cNvPr>
          <p:cNvPicPr>
            <a:picLocks noChangeAspect="1"/>
          </p:cNvPicPr>
          <p:nvPr/>
        </p:nvPicPr>
        <p:blipFill>
          <a:blip r:embed="rId3"/>
          <a:stretch>
            <a:fillRect/>
          </a:stretch>
        </p:blipFill>
        <p:spPr>
          <a:xfrm>
            <a:off x="6956623" y="1492184"/>
            <a:ext cx="2765326" cy="207399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0FC7A5-635F-82E3-08D5-B6FB239876CE}"/>
                  </a:ext>
                </a:extLst>
              </p:cNvPr>
              <p:cNvSpPr txBox="1"/>
              <p:nvPr/>
            </p:nvSpPr>
            <p:spPr>
              <a:xfrm>
                <a:off x="201315" y="1753503"/>
                <a:ext cx="2593389" cy="646331"/>
              </a:xfrm>
              <a:prstGeom prst="rect">
                <a:avLst/>
              </a:prstGeom>
              <a:noFill/>
            </p:spPr>
            <p:txBody>
              <a:bodyPr wrap="square" rtlCol="0">
                <a:spAutoFit/>
              </a:bodyPr>
              <a:lstStyle/>
              <a:p>
                <a:r>
                  <a:rPr lang="en-US" b="1" dirty="0">
                    <a:latin typeface="Helvetica" pitchFamily="2" charset="0"/>
                  </a:rPr>
                  <a:t>IV 1</a:t>
                </a:r>
                <a:r>
                  <a:rPr lang="en-US" dirty="0">
                    <a:latin typeface="Helvetica" pitchFamily="2" charset="0"/>
                  </a:rPr>
                  <a:t>: Nature of change (</a:t>
                </a:r>
                <a14:m>
                  <m:oMath xmlns:m="http://schemas.openxmlformats.org/officeDocument/2006/math">
                    <m:r>
                      <m:rPr>
                        <m:sty m:val="p"/>
                      </m:rPr>
                      <a:rPr lang="en-US" i="0" smtClean="0">
                        <a:latin typeface="Cambria Math" panose="02040503050406030204" pitchFamily="18" charset="0"/>
                        <a:ea typeface="Cambria Math" panose="02040503050406030204" pitchFamily="18" charset="0"/>
                      </a:rPr>
                      <m:t>β</m:t>
                    </m:r>
                  </m:oMath>
                </a14:m>
                <a:r>
                  <a:rPr lang="en-US" baseline="-25000" dirty="0">
                    <a:latin typeface="Helvetica" pitchFamily="2" charset="0"/>
                  </a:rPr>
                  <a:t>fixed</a:t>
                </a:r>
                <a:r>
                  <a:rPr lang="en-US" dirty="0">
                    <a:latin typeface="Helvetica" pitchFamily="2" charset="0"/>
                  </a:rPr>
                  <a:t> = 80, 180, 280</a:t>
                </a:r>
                <a:r>
                  <a:rPr lang="en-US" i="1" dirty="0">
                    <a:latin typeface="Helvetica" pitchFamily="2" charset="0"/>
                  </a:rPr>
                  <a:t>)</a:t>
                </a:r>
                <a:r>
                  <a:rPr lang="en-US" dirty="0">
                    <a:latin typeface="Helvetica" pitchFamily="2" charset="0"/>
                  </a:rPr>
                  <a:t> </a:t>
                </a:r>
              </a:p>
            </p:txBody>
          </p:sp>
        </mc:Choice>
        <mc:Fallback xmlns="">
          <p:sp>
            <p:nvSpPr>
              <p:cNvPr id="4" name="TextBox 3">
                <a:extLst>
                  <a:ext uri="{FF2B5EF4-FFF2-40B4-BE49-F238E27FC236}">
                    <a16:creationId xmlns:a16="http://schemas.microsoft.com/office/drawing/2014/main" id="{AD0FC7A5-635F-82E3-08D5-B6FB239876CE}"/>
                  </a:ext>
                </a:extLst>
              </p:cNvPr>
              <p:cNvSpPr txBox="1">
                <a:spLocks noRot="1" noChangeAspect="1" noMove="1" noResize="1" noEditPoints="1" noAdjustHandles="1" noChangeArrowheads="1" noChangeShapeType="1" noTextEdit="1"/>
              </p:cNvSpPr>
              <p:nvPr/>
            </p:nvSpPr>
            <p:spPr>
              <a:xfrm>
                <a:off x="201315" y="1753503"/>
                <a:ext cx="2593389" cy="646331"/>
              </a:xfrm>
              <a:prstGeom prst="rect">
                <a:avLst/>
              </a:prstGeom>
              <a:blipFill>
                <a:blip r:embed="rId6"/>
                <a:stretch>
                  <a:fillRect l="-1463" t="-5769" b="-1153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90F8653-8BC0-9B22-A6A3-A0D63E164C7E}"/>
              </a:ext>
            </a:extLst>
          </p:cNvPr>
          <p:cNvSpPr txBox="1"/>
          <p:nvPr/>
        </p:nvSpPr>
        <p:spPr>
          <a:xfrm>
            <a:off x="262857" y="3480931"/>
            <a:ext cx="3047603" cy="646331"/>
          </a:xfrm>
          <a:prstGeom prst="rect">
            <a:avLst/>
          </a:prstGeom>
          <a:noFill/>
        </p:spPr>
        <p:txBody>
          <a:bodyPr wrap="square" rtlCol="0">
            <a:spAutoFit/>
          </a:bodyPr>
          <a:lstStyle/>
          <a:p>
            <a:r>
              <a:rPr lang="en-US" b="1" dirty="0">
                <a:latin typeface="Helvetica" pitchFamily="2" charset="0"/>
              </a:rPr>
              <a:t>IV 2</a:t>
            </a:r>
            <a:r>
              <a:rPr lang="en-US" dirty="0">
                <a:latin typeface="Helvetica" pitchFamily="2" charset="0"/>
              </a:rPr>
              <a:t>: Number of measurements (5, 7, 9, 11)</a:t>
            </a:r>
          </a:p>
        </p:txBody>
      </p:sp>
      <p:sp>
        <p:nvSpPr>
          <p:cNvPr id="14" name="TextBox 13">
            <a:extLst>
              <a:ext uri="{FF2B5EF4-FFF2-40B4-BE49-F238E27FC236}">
                <a16:creationId xmlns:a16="http://schemas.microsoft.com/office/drawing/2014/main" id="{CE6CBB21-BEC4-4095-3EB5-1B394CE8B446}"/>
              </a:ext>
            </a:extLst>
          </p:cNvPr>
          <p:cNvSpPr txBox="1"/>
          <p:nvPr/>
        </p:nvSpPr>
        <p:spPr>
          <a:xfrm>
            <a:off x="231789" y="4126201"/>
            <a:ext cx="3258024" cy="923330"/>
          </a:xfrm>
          <a:prstGeom prst="rect">
            <a:avLst/>
          </a:prstGeom>
          <a:noFill/>
        </p:spPr>
        <p:txBody>
          <a:bodyPr wrap="square" rtlCol="0">
            <a:spAutoFit/>
          </a:bodyPr>
          <a:lstStyle/>
          <a:p>
            <a:r>
              <a:rPr lang="en-US" b="1" dirty="0">
                <a:latin typeface="Helvetica" pitchFamily="2" charset="0"/>
              </a:rPr>
              <a:t>IV 3</a:t>
            </a:r>
            <a:r>
              <a:rPr lang="en-US" dirty="0">
                <a:latin typeface="Helvetica" pitchFamily="2" charset="0"/>
              </a:rPr>
              <a:t>: Spacing of measurements (equal, time-inc., time dec., mid-extreme)</a:t>
            </a:r>
          </a:p>
        </p:txBody>
      </p:sp>
      <p:sp>
        <p:nvSpPr>
          <p:cNvPr id="67" name="Oval 66">
            <a:extLst>
              <a:ext uri="{FF2B5EF4-FFF2-40B4-BE49-F238E27FC236}">
                <a16:creationId xmlns:a16="http://schemas.microsoft.com/office/drawing/2014/main" id="{3927FAEA-C154-37C7-CCE7-CD6D9D71F250}"/>
              </a:ext>
            </a:extLst>
          </p:cNvPr>
          <p:cNvSpPr/>
          <p:nvPr/>
        </p:nvSpPr>
        <p:spPr>
          <a:xfrm>
            <a:off x="7519132"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2</a:t>
            </a:r>
            <a:endParaRPr lang="en-US" sz="1600" dirty="0">
              <a:latin typeface="Helvetica" pitchFamily="2" charset="0"/>
            </a:endParaRPr>
          </a:p>
        </p:txBody>
      </p:sp>
      <p:sp>
        <p:nvSpPr>
          <p:cNvPr id="68" name="Oval 67">
            <a:extLst>
              <a:ext uri="{FF2B5EF4-FFF2-40B4-BE49-F238E27FC236}">
                <a16:creationId xmlns:a16="http://schemas.microsoft.com/office/drawing/2014/main" id="{B8E7C6A8-3A6E-D931-CBC4-1D5CCA4E75EF}"/>
              </a:ext>
            </a:extLst>
          </p:cNvPr>
          <p:cNvSpPr/>
          <p:nvPr/>
        </p:nvSpPr>
        <p:spPr>
          <a:xfrm>
            <a:off x="8091422" y="5786190"/>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3</a:t>
            </a:r>
            <a:endParaRPr lang="en-US" sz="1600" dirty="0">
              <a:latin typeface="Helvetica" pitchFamily="2" charset="0"/>
            </a:endParaRPr>
          </a:p>
        </p:txBody>
      </p:sp>
      <p:sp>
        <p:nvSpPr>
          <p:cNvPr id="69" name="Oval 68">
            <a:extLst>
              <a:ext uri="{FF2B5EF4-FFF2-40B4-BE49-F238E27FC236}">
                <a16:creationId xmlns:a16="http://schemas.microsoft.com/office/drawing/2014/main" id="{5A06D881-3A49-CC93-BCB3-645CACBF2FF1}"/>
              </a:ext>
            </a:extLst>
          </p:cNvPr>
          <p:cNvSpPr/>
          <p:nvPr/>
        </p:nvSpPr>
        <p:spPr>
          <a:xfrm>
            <a:off x="8692018" y="578924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1600" b="0" dirty="0">
                <a:latin typeface="Helvetica" pitchFamily="2" charset="0"/>
              </a:rPr>
              <a:t>s</a:t>
            </a:r>
            <a:r>
              <a:rPr lang="en-US" sz="1600" baseline="-25000" dirty="0">
                <a:latin typeface="Helvetica" pitchFamily="2" charset="0"/>
              </a:rPr>
              <a:t>4</a:t>
            </a:r>
            <a:endParaRPr lang="en-US" sz="1600" dirty="0">
              <a:latin typeface="Helvetica" pitchFamily="2" charset="0"/>
            </a:endParaRPr>
          </a:p>
        </p:txBody>
      </p:sp>
      <p:sp>
        <p:nvSpPr>
          <p:cNvPr id="70" name="Oval 69">
            <a:extLst>
              <a:ext uri="{FF2B5EF4-FFF2-40B4-BE49-F238E27FC236}">
                <a16:creationId xmlns:a16="http://schemas.microsoft.com/office/drawing/2014/main" id="{449427A9-6E66-48C4-CF80-0DD80ADAD72A}"/>
              </a:ext>
            </a:extLst>
          </p:cNvPr>
          <p:cNvSpPr/>
          <p:nvPr/>
        </p:nvSpPr>
        <p:spPr>
          <a:xfrm>
            <a:off x="9278334" y="5779672"/>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Helvetica" pitchFamily="2" charset="0"/>
              </a:rPr>
              <a:t>s</a:t>
            </a:r>
            <a:r>
              <a:rPr lang="en-US" sz="1600" baseline="-25000" dirty="0" err="1">
                <a:latin typeface="Helvetica" pitchFamily="2" charset="0"/>
              </a:rPr>
              <a:t>n</a:t>
            </a:r>
            <a:endParaRPr lang="en-US" sz="1600" dirty="0">
              <a:latin typeface="Helvetica" pitchFamily="2" charset="0"/>
            </a:endParaRPr>
          </a:p>
        </p:txBody>
      </p:sp>
      <p:sp>
        <p:nvSpPr>
          <p:cNvPr id="71" name="Oval 70">
            <a:extLst>
              <a:ext uri="{FF2B5EF4-FFF2-40B4-BE49-F238E27FC236}">
                <a16:creationId xmlns:a16="http://schemas.microsoft.com/office/drawing/2014/main" id="{CBF88A07-4558-CA40-0104-3CEF6620E8A6}"/>
              </a:ext>
            </a:extLst>
          </p:cNvPr>
          <p:cNvSpPr/>
          <p:nvPr/>
        </p:nvSpPr>
        <p:spPr>
          <a:xfrm>
            <a:off x="6932816" y="5789328"/>
            <a:ext cx="540000" cy="576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Helvetica" pitchFamily="2" charset="0"/>
              </a:rPr>
              <a:t>s</a:t>
            </a:r>
            <a:r>
              <a:rPr lang="en-US" sz="1600" baseline="-25000" dirty="0">
                <a:latin typeface="Helvetica" pitchFamily="2" charset="0"/>
              </a:rPr>
              <a:t>1</a:t>
            </a:r>
            <a:endParaRPr lang="en-US" sz="1600" dirty="0">
              <a:latin typeface="Helvetica" pitchFamily="2" charset="0"/>
            </a:endParaRPr>
          </a:p>
        </p:txBody>
      </p:sp>
      <p:cxnSp>
        <p:nvCxnSpPr>
          <p:cNvPr id="77" name="Straight Arrow Connector 76">
            <a:extLst>
              <a:ext uri="{FF2B5EF4-FFF2-40B4-BE49-F238E27FC236}">
                <a16:creationId xmlns:a16="http://schemas.microsoft.com/office/drawing/2014/main" id="{93753526-1AF9-C639-ECE1-14EA0344E379}"/>
              </a:ext>
            </a:extLst>
          </p:cNvPr>
          <p:cNvCxnSpPr>
            <a:cxnSpLocks/>
            <a:stCxn id="71" idx="0"/>
            <a:endCxn id="87" idx="4"/>
          </p:cNvCxnSpPr>
          <p:nvPr/>
        </p:nvCxnSpPr>
        <p:spPr>
          <a:xfrm flipH="1" flipV="1">
            <a:off x="7198680" y="496834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89827A-F2E8-F903-02AB-6BAEBD2277C7}"/>
              </a:ext>
            </a:extLst>
          </p:cNvPr>
          <p:cNvCxnSpPr>
            <a:cxnSpLocks/>
            <a:stCxn id="67" idx="0"/>
            <a:endCxn id="51" idx="4"/>
          </p:cNvCxnSpPr>
          <p:nvPr/>
        </p:nvCxnSpPr>
        <p:spPr>
          <a:xfrm flipH="1" flipV="1">
            <a:off x="7784996" y="4958684"/>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BBD253-0D6F-019A-7418-63F25F0B79A1}"/>
              </a:ext>
            </a:extLst>
          </p:cNvPr>
          <p:cNvCxnSpPr>
            <a:cxnSpLocks/>
            <a:stCxn id="68" idx="0"/>
            <a:endCxn id="52" idx="4"/>
          </p:cNvCxnSpPr>
          <p:nvPr/>
        </p:nvCxnSpPr>
        <p:spPr>
          <a:xfrm flipH="1" flipV="1">
            <a:off x="8357286" y="4965202"/>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6968E46-01C7-A8FA-2AAC-380AD15496E0}"/>
              </a:ext>
            </a:extLst>
          </p:cNvPr>
          <p:cNvCxnSpPr>
            <a:cxnSpLocks/>
            <a:stCxn id="69" idx="0"/>
            <a:endCxn id="53" idx="4"/>
          </p:cNvCxnSpPr>
          <p:nvPr/>
        </p:nvCxnSpPr>
        <p:spPr>
          <a:xfrm flipH="1" flipV="1">
            <a:off x="8957882" y="4968260"/>
            <a:ext cx="4136" cy="820988"/>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BEE771-33D2-74F1-5A6A-80906D01CCB2}"/>
              </a:ext>
            </a:extLst>
          </p:cNvPr>
          <p:cNvCxnSpPr>
            <a:cxnSpLocks/>
            <a:stCxn id="70" idx="0"/>
            <a:endCxn id="57" idx="4"/>
          </p:cNvCxnSpPr>
          <p:nvPr/>
        </p:nvCxnSpPr>
        <p:spPr>
          <a:xfrm flipV="1">
            <a:off x="9548334" y="4965202"/>
            <a:ext cx="10651" cy="8144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2740850-C938-B640-6121-CFA932E3A3E9}"/>
              </a:ext>
            </a:extLst>
          </p:cNvPr>
          <p:cNvSpPr txBox="1"/>
          <p:nvPr/>
        </p:nvSpPr>
        <p:spPr>
          <a:xfrm>
            <a:off x="9771789" y="5130114"/>
            <a:ext cx="2199568"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3. Modelling</a:t>
            </a:r>
          </a:p>
        </p:txBody>
      </p:sp>
      <p:sp>
        <p:nvSpPr>
          <p:cNvPr id="104" name="TextBox 103">
            <a:extLst>
              <a:ext uri="{FF2B5EF4-FFF2-40B4-BE49-F238E27FC236}">
                <a16:creationId xmlns:a16="http://schemas.microsoft.com/office/drawing/2014/main" id="{8C95F9AC-325C-0BDD-1D48-45C888427755}"/>
              </a:ext>
            </a:extLst>
          </p:cNvPr>
          <p:cNvSpPr txBox="1"/>
          <p:nvPr/>
        </p:nvSpPr>
        <p:spPr>
          <a:xfrm>
            <a:off x="9558985" y="3566180"/>
            <a:ext cx="2412372" cy="369332"/>
          </a:xfrm>
          <a:prstGeom prst="rect">
            <a:avLst/>
          </a:prstGeom>
          <a:solidFill>
            <a:srgbClr val="00182D"/>
          </a:solidFill>
        </p:spPr>
        <p:txBody>
          <a:bodyPr wrap="square" rtlCol="0">
            <a:spAutoFit/>
          </a:bodyPr>
          <a:lstStyle/>
          <a:p>
            <a:pPr algn="ctr"/>
            <a:r>
              <a:rPr lang="en-US" dirty="0">
                <a:solidFill>
                  <a:schemeClr val="bg1"/>
                </a:solidFill>
                <a:latin typeface="Helvetica" pitchFamily="2" charset="0"/>
              </a:rPr>
              <a:t>4. Model performance</a:t>
            </a:r>
          </a:p>
        </p:txBody>
      </p:sp>
      <p:sp>
        <p:nvSpPr>
          <p:cNvPr id="18" name="TextBox 17">
            <a:extLst>
              <a:ext uri="{FF2B5EF4-FFF2-40B4-BE49-F238E27FC236}">
                <a16:creationId xmlns:a16="http://schemas.microsoft.com/office/drawing/2014/main" id="{8CBB1E1E-CDB2-FBE7-EE4F-B408EDE29A7B}"/>
              </a:ext>
            </a:extLst>
          </p:cNvPr>
          <p:cNvSpPr txBox="1"/>
          <p:nvPr/>
        </p:nvSpPr>
        <p:spPr>
          <a:xfrm>
            <a:off x="9872089" y="5596276"/>
            <a:ext cx="2480587" cy="646331"/>
          </a:xfrm>
          <a:prstGeom prst="rect">
            <a:avLst/>
          </a:prstGeom>
          <a:noFill/>
        </p:spPr>
        <p:txBody>
          <a:bodyPr wrap="square" rtlCol="0">
            <a:spAutoFit/>
          </a:bodyPr>
          <a:lstStyle/>
          <a:p>
            <a:r>
              <a:rPr lang="en-US" dirty="0">
                <a:latin typeface="Helvetica" pitchFamily="2" charset="0"/>
              </a:rPr>
              <a:t>Structured latent growth model</a:t>
            </a:r>
          </a:p>
        </p:txBody>
      </p:sp>
      <p:sp>
        <p:nvSpPr>
          <p:cNvPr id="15" name="TextBox 14">
            <a:extLst>
              <a:ext uri="{FF2B5EF4-FFF2-40B4-BE49-F238E27FC236}">
                <a16:creationId xmlns:a16="http://schemas.microsoft.com/office/drawing/2014/main" id="{1A262FF8-5790-8D3E-F5B8-80E52DAC1DC3}"/>
              </a:ext>
            </a:extLst>
          </p:cNvPr>
          <p:cNvSpPr txBox="1"/>
          <p:nvPr/>
        </p:nvSpPr>
        <p:spPr>
          <a:xfrm>
            <a:off x="9897103" y="3946312"/>
            <a:ext cx="2480587" cy="369332"/>
          </a:xfrm>
          <a:prstGeom prst="rect">
            <a:avLst/>
          </a:prstGeom>
          <a:noFill/>
        </p:spPr>
        <p:txBody>
          <a:bodyPr wrap="square" rtlCol="0">
            <a:spAutoFit/>
          </a:bodyPr>
          <a:lstStyle/>
          <a:p>
            <a:r>
              <a:rPr lang="en-US" dirty="0">
                <a:latin typeface="Helvetica" pitchFamily="2" charset="0"/>
              </a:rPr>
              <a:t>Bias + precision</a:t>
            </a:r>
          </a:p>
        </p:txBody>
      </p:sp>
      <p:sp>
        <p:nvSpPr>
          <p:cNvPr id="17" name="TextBox 16">
            <a:extLst>
              <a:ext uri="{FF2B5EF4-FFF2-40B4-BE49-F238E27FC236}">
                <a16:creationId xmlns:a16="http://schemas.microsoft.com/office/drawing/2014/main" id="{986431C7-E8BE-5A58-D0CC-F61132DFBDEC}"/>
              </a:ext>
            </a:extLst>
          </p:cNvPr>
          <p:cNvSpPr txBox="1"/>
          <p:nvPr/>
        </p:nvSpPr>
        <p:spPr>
          <a:xfrm>
            <a:off x="5691709" y="6306105"/>
            <a:ext cx="1467068" cy="369332"/>
          </a:xfrm>
          <a:prstGeom prst="rect">
            <a:avLst/>
          </a:prstGeom>
          <a:noFill/>
        </p:spPr>
        <p:txBody>
          <a:bodyPr wrap="none" rtlCol="0">
            <a:spAutoFit/>
          </a:bodyPr>
          <a:lstStyle/>
          <a:p>
            <a:r>
              <a:rPr lang="en-US" i="1" dirty="0"/>
              <a:t>n = k = 1000</a:t>
            </a:r>
          </a:p>
        </p:txBody>
      </p:sp>
      <p:pic>
        <p:nvPicPr>
          <p:cNvPr id="24" name="Picture 23">
            <a:extLst>
              <a:ext uri="{FF2B5EF4-FFF2-40B4-BE49-F238E27FC236}">
                <a16:creationId xmlns:a16="http://schemas.microsoft.com/office/drawing/2014/main" id="{50A71D35-AC78-1AE2-8B07-B0F93CBBB9A1}"/>
              </a:ext>
            </a:extLst>
          </p:cNvPr>
          <p:cNvPicPr>
            <a:picLocks noChangeAspect="1"/>
          </p:cNvPicPr>
          <p:nvPr/>
        </p:nvPicPr>
        <p:blipFill>
          <a:blip r:embed="rId7"/>
          <a:stretch>
            <a:fillRect/>
          </a:stretch>
        </p:blipFill>
        <p:spPr>
          <a:xfrm>
            <a:off x="3074092" y="1496714"/>
            <a:ext cx="2759286" cy="2069465"/>
          </a:xfrm>
          <a:prstGeom prst="rect">
            <a:avLst/>
          </a:prstGeom>
        </p:spPr>
      </p:pic>
      <p:pic>
        <p:nvPicPr>
          <p:cNvPr id="25" name="Picture 24">
            <a:extLst>
              <a:ext uri="{FF2B5EF4-FFF2-40B4-BE49-F238E27FC236}">
                <a16:creationId xmlns:a16="http://schemas.microsoft.com/office/drawing/2014/main" id="{367C5AA7-EFCB-5733-77DE-A649D4D8E668}"/>
              </a:ext>
            </a:extLst>
          </p:cNvPr>
          <p:cNvPicPr>
            <a:picLocks noChangeAspect="1"/>
          </p:cNvPicPr>
          <p:nvPr/>
        </p:nvPicPr>
        <p:blipFill>
          <a:blip r:embed="rId7"/>
          <a:stretch>
            <a:fillRect/>
          </a:stretch>
        </p:blipFill>
        <p:spPr>
          <a:xfrm>
            <a:off x="6959643" y="1498875"/>
            <a:ext cx="2759286" cy="2069465"/>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CB5EF7-0D5E-039D-BD93-FF6B9359EF65}"/>
                  </a:ext>
                </a:extLst>
              </p:cNvPr>
              <p:cNvSpPr txBox="1"/>
              <p:nvPr/>
            </p:nvSpPr>
            <p:spPr>
              <a:xfrm>
                <a:off x="2694217" y="1134646"/>
                <a:ext cx="3669734" cy="400110"/>
              </a:xfrm>
              <a:prstGeom prst="rect">
                <a:avLst/>
              </a:prstGeom>
              <a:noFill/>
            </p:spPr>
            <p:txBody>
              <a:bodyPr wrap="square" rtlCol="0">
                <a:spAutoFit/>
              </a:bodyPr>
              <a:lstStyle/>
              <a:p>
                <a:pPr algn="ct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r>
                      <a:rPr lang="en-CA"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𝛼</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𝛽</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𝛾</m:t>
                    </m:r>
                  </m:oMath>
                </a14:m>
                <a:r>
                  <a:rPr lang="en-US" sz="2000" baseline="-25000" dirty="0">
                    <a:latin typeface="Helvetica" pitchFamily="2" charset="0"/>
                  </a:rPr>
                  <a:t>fixed + random,</a:t>
                </a:r>
                <a:r>
                  <a:rPr lang="en-US" sz="2000" dirty="0">
                    <a:latin typeface="Helvetica" pitchFamily="2"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𝜀</m:t>
                    </m:r>
                  </m:oMath>
                </a14:m>
                <a:r>
                  <a:rPr lang="en-US" sz="2000" dirty="0">
                    <a:latin typeface="Helvetica" pitchFamily="2" charset="0"/>
                  </a:rPr>
                  <a:t> (known)</a:t>
                </a:r>
              </a:p>
            </p:txBody>
          </p:sp>
        </mc:Choice>
        <mc:Fallback xmlns="">
          <p:sp>
            <p:nvSpPr>
              <p:cNvPr id="26" name="TextBox 25">
                <a:extLst>
                  <a:ext uri="{FF2B5EF4-FFF2-40B4-BE49-F238E27FC236}">
                    <a16:creationId xmlns:a16="http://schemas.microsoft.com/office/drawing/2014/main" id="{E3CB5EF7-0D5E-039D-BD93-FF6B9359EF65}"/>
                  </a:ext>
                </a:extLst>
              </p:cNvPr>
              <p:cNvSpPr txBox="1">
                <a:spLocks noRot="1" noChangeAspect="1" noMove="1" noResize="1" noEditPoints="1" noAdjustHandles="1" noChangeArrowheads="1" noChangeShapeType="1" noTextEdit="1"/>
              </p:cNvSpPr>
              <p:nvPr/>
            </p:nvSpPr>
            <p:spPr>
              <a:xfrm>
                <a:off x="2694217" y="1134646"/>
                <a:ext cx="3669734" cy="400110"/>
              </a:xfrm>
              <a:prstGeom prst="rect">
                <a:avLst/>
              </a:prstGeom>
              <a:blipFill>
                <a:blip r:embed="rId8"/>
                <a:stretch>
                  <a:fillRect t="-6250" b="-31250"/>
                </a:stretch>
              </a:blipFill>
            </p:spPr>
            <p:txBody>
              <a:bodyPr/>
              <a:lstStyle/>
              <a:p>
                <a:r>
                  <a:rPr lang="en-US">
                    <a:noFill/>
                  </a:rPr>
                  <a:t> </a:t>
                </a:r>
              </a:p>
            </p:txBody>
          </p:sp>
        </mc:Fallback>
      </mc:AlternateContent>
    </p:spTree>
    <p:extLst>
      <p:ext uri="{BB962C8B-B14F-4D97-AF65-F5344CB8AC3E}">
        <p14:creationId xmlns:p14="http://schemas.microsoft.com/office/powerpoint/2010/main" val="226583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EF44-023B-609A-B658-6E2D82B7B27D}"/>
              </a:ext>
            </a:extLst>
          </p:cNvPr>
          <p:cNvSpPr>
            <a:spLocks noGrp="1"/>
          </p:cNvSpPr>
          <p:nvPr>
            <p:ph type="title"/>
          </p:nvPr>
        </p:nvSpPr>
        <p:spPr>
          <a:xfrm>
            <a:off x="820800" y="484555"/>
            <a:ext cx="9580500" cy="987057"/>
          </a:xfrm>
        </p:spPr>
        <p:txBody>
          <a:bodyPr>
            <a:noAutofit/>
          </a:bodyPr>
          <a:lstStyle/>
          <a:p>
            <a:r>
              <a:rPr lang="en-US" dirty="0"/>
              <a:t>Time is integral to understanding psychological processes</a:t>
            </a:r>
          </a:p>
        </p:txBody>
      </p:sp>
      <p:sp>
        <p:nvSpPr>
          <p:cNvPr id="3" name="Footer Placeholder 2">
            <a:extLst>
              <a:ext uri="{FF2B5EF4-FFF2-40B4-BE49-F238E27FC236}">
                <a16:creationId xmlns:a16="http://schemas.microsoft.com/office/drawing/2014/main" id="{0FE17F89-D20A-6AD3-F4BC-D45D8CBC3110}"/>
              </a:ext>
            </a:extLst>
          </p:cNvPr>
          <p:cNvSpPr>
            <a:spLocks noGrp="1"/>
          </p:cNvSpPr>
          <p:nvPr>
            <p:ph type="ftr" sz="quarter" idx="11"/>
          </p:nvPr>
        </p:nvSpPr>
        <p:spPr/>
        <p:txBody>
          <a:bodyPr/>
          <a:lstStyle/>
          <a:p>
            <a:pPr algn="l"/>
            <a:r>
              <a:rPr lang="en-US" dirty="0"/>
              <a:t>Introduction</a:t>
            </a:r>
          </a:p>
        </p:txBody>
      </p:sp>
      <p:sp>
        <p:nvSpPr>
          <p:cNvPr id="4" name="Date Placeholder 3">
            <a:extLst>
              <a:ext uri="{FF2B5EF4-FFF2-40B4-BE49-F238E27FC236}">
                <a16:creationId xmlns:a16="http://schemas.microsoft.com/office/drawing/2014/main" id="{64BFD190-6313-87F8-8EC3-2C0E17AA403D}"/>
              </a:ext>
            </a:extLst>
          </p:cNvPr>
          <p:cNvSpPr>
            <a:spLocks noGrp="1"/>
          </p:cNvSpPr>
          <p:nvPr>
            <p:ph type="dt" sz="half" idx="12"/>
          </p:nvPr>
        </p:nvSpPr>
        <p:spPr/>
        <p:txBody>
          <a:bodyPr/>
          <a:lstStyle/>
          <a:p>
            <a:pPr algn="r"/>
            <a:r>
              <a:rPr lang="en-US" dirty="0"/>
              <a:t>Mayer et al. (1995)</a:t>
            </a:r>
          </a:p>
        </p:txBody>
      </p:sp>
      <p:cxnSp>
        <p:nvCxnSpPr>
          <p:cNvPr id="7" name="Straight Arrow Connector 6">
            <a:extLst>
              <a:ext uri="{FF2B5EF4-FFF2-40B4-BE49-F238E27FC236}">
                <a16:creationId xmlns:a16="http://schemas.microsoft.com/office/drawing/2014/main" id="{033A2BE9-0D79-BBA0-8D22-F20E06400516}"/>
              </a:ext>
            </a:extLst>
          </p:cNvPr>
          <p:cNvCxnSpPr>
            <a:cxnSpLocks/>
          </p:cNvCxnSpPr>
          <p:nvPr/>
        </p:nvCxnSpPr>
        <p:spPr>
          <a:xfrm>
            <a:off x="1997449" y="6105875"/>
            <a:ext cx="7922059" cy="0"/>
          </a:xfrm>
          <a:prstGeom prst="straightConnector1">
            <a:avLst/>
          </a:prstGeom>
          <a:ln w="38100">
            <a:solidFill>
              <a:srgbClr val="00224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789ED7-47E0-B14B-1F6D-6404AD4B5A61}"/>
              </a:ext>
            </a:extLst>
          </p:cNvPr>
          <p:cNvSpPr txBox="1"/>
          <p:nvPr/>
        </p:nvSpPr>
        <p:spPr>
          <a:xfrm>
            <a:off x="5757083" y="5736543"/>
            <a:ext cx="620683" cy="369332"/>
          </a:xfrm>
          <a:prstGeom prst="rect">
            <a:avLst/>
          </a:prstGeom>
          <a:noFill/>
        </p:spPr>
        <p:txBody>
          <a:bodyPr wrap="square" rtlCol="0">
            <a:spAutoFit/>
          </a:bodyPr>
          <a:lstStyle/>
          <a:p>
            <a:r>
              <a:rPr lang="en-US" i="1" dirty="0">
                <a:solidFill>
                  <a:srgbClr val="00182D"/>
                </a:solidFill>
                <a:latin typeface="Helvetica" pitchFamily="2" charset="0"/>
              </a:rPr>
              <a:t>time</a:t>
            </a:r>
          </a:p>
        </p:txBody>
      </p:sp>
      <p:sp>
        <p:nvSpPr>
          <p:cNvPr id="10" name="TextBox 9">
            <a:extLst>
              <a:ext uri="{FF2B5EF4-FFF2-40B4-BE49-F238E27FC236}">
                <a16:creationId xmlns:a16="http://schemas.microsoft.com/office/drawing/2014/main" id="{FA72CA44-37D8-B86D-AFF7-3FE8724D531D}"/>
              </a:ext>
            </a:extLst>
          </p:cNvPr>
          <p:cNvSpPr txBox="1"/>
          <p:nvPr/>
        </p:nvSpPr>
        <p:spPr>
          <a:xfrm>
            <a:off x="1997449" y="1649283"/>
            <a:ext cx="3733714" cy="430887"/>
          </a:xfrm>
          <a:prstGeom prst="rect">
            <a:avLst/>
          </a:prstGeom>
          <a:noFill/>
        </p:spPr>
        <p:txBody>
          <a:bodyPr wrap="none" rtlCol="0">
            <a:spAutoFit/>
          </a:bodyPr>
          <a:lstStyle/>
          <a:p>
            <a:r>
              <a:rPr lang="en-US" sz="2200" i="1" dirty="0">
                <a:solidFill>
                  <a:srgbClr val="00182D"/>
                </a:solidFill>
                <a:latin typeface="Helvetica" pitchFamily="2" charset="0"/>
              </a:rPr>
              <a:t>Model of organizational trust</a:t>
            </a:r>
          </a:p>
        </p:txBody>
      </p:sp>
      <p:pic>
        <p:nvPicPr>
          <p:cNvPr id="11" name="Picture 10">
            <a:extLst>
              <a:ext uri="{FF2B5EF4-FFF2-40B4-BE49-F238E27FC236}">
                <a16:creationId xmlns:a16="http://schemas.microsoft.com/office/drawing/2014/main" id="{7FA55057-3A25-221C-A8FA-ECFD065E959F}"/>
              </a:ext>
            </a:extLst>
          </p:cNvPr>
          <p:cNvPicPr>
            <a:picLocks noChangeAspect="1"/>
          </p:cNvPicPr>
          <p:nvPr/>
        </p:nvPicPr>
        <p:blipFill rotWithShape="1">
          <a:blip r:embed="rId2"/>
          <a:srcRect t="4165"/>
          <a:stretch/>
        </p:blipFill>
        <p:spPr>
          <a:xfrm>
            <a:off x="1997449" y="2238076"/>
            <a:ext cx="6587428" cy="3487833"/>
          </a:xfrm>
          <a:prstGeom prst="rect">
            <a:avLst/>
          </a:prstGeom>
        </p:spPr>
      </p:pic>
    </p:spTree>
    <p:extLst>
      <p:ext uri="{BB962C8B-B14F-4D97-AF65-F5344CB8AC3E}">
        <p14:creationId xmlns:p14="http://schemas.microsoft.com/office/powerpoint/2010/main" val="2393575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b="1" dirty="0">
                <a:solidFill>
                  <a:srgbClr val="00182D"/>
                </a:solidFill>
                <a:latin typeface="Helvetica" pitchFamily="2" charset="0"/>
              </a:rPr>
              <a:t>Question 1</a:t>
            </a:r>
            <a:r>
              <a:rPr lang="en-US" sz="2800" b="0" dirty="0">
                <a:solidFill>
                  <a:srgbClr val="00182D"/>
                </a:solidFill>
                <a:latin typeface="Helvetica" pitchFamily="2" charset="0"/>
              </a:rPr>
              <a:t>: Does placing measurements near periods of change increase model performance?</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3" name="Rectangle 12">
            <a:extLst>
              <a:ext uri="{FF2B5EF4-FFF2-40B4-BE49-F238E27FC236}">
                <a16:creationId xmlns:a16="http://schemas.microsoft.com/office/drawing/2014/main" id="{20AC0038-030D-8D19-44C8-84E0097CA620}"/>
              </a:ext>
            </a:extLst>
          </p:cNvPr>
          <p:cNvSpPr/>
          <p:nvPr/>
        </p:nvSpPr>
        <p:spPr>
          <a:xfrm>
            <a:off x="5936105" y="1274164"/>
            <a:ext cx="3036337" cy="4781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D1DACE-E214-552A-BBF7-4BEFF2DC8C76}"/>
              </a:ext>
            </a:extLst>
          </p:cNvPr>
          <p:cNvSpPr/>
          <p:nvPr/>
        </p:nvSpPr>
        <p:spPr>
          <a:xfrm>
            <a:off x="2884883" y="3676718"/>
            <a:ext cx="3036337" cy="2451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326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b="1" dirty="0">
                <a:solidFill>
                  <a:srgbClr val="00182D"/>
                </a:solidFill>
                <a:latin typeface="Helvetica" pitchFamily="2" charset="0"/>
              </a:rPr>
              <a:t>Question 1</a:t>
            </a:r>
            <a:r>
              <a:rPr lang="en-US" sz="2800" b="0" dirty="0">
                <a:solidFill>
                  <a:srgbClr val="00182D"/>
                </a:solidFill>
                <a:latin typeface="Helvetica" pitchFamily="2" charset="0"/>
              </a:rPr>
              <a:t>: Does placing measurements near periods of change increase model performance?</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3" name="Rectangle 12">
            <a:extLst>
              <a:ext uri="{FF2B5EF4-FFF2-40B4-BE49-F238E27FC236}">
                <a16:creationId xmlns:a16="http://schemas.microsoft.com/office/drawing/2014/main" id="{20AC0038-030D-8D19-44C8-84E0097CA620}"/>
              </a:ext>
            </a:extLst>
          </p:cNvPr>
          <p:cNvSpPr/>
          <p:nvPr/>
        </p:nvSpPr>
        <p:spPr>
          <a:xfrm>
            <a:off x="5936105" y="1274164"/>
            <a:ext cx="3036337" cy="4781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D1DACE-E214-552A-BBF7-4BEFF2DC8C76}"/>
              </a:ext>
            </a:extLst>
          </p:cNvPr>
          <p:cNvSpPr/>
          <p:nvPr/>
        </p:nvSpPr>
        <p:spPr>
          <a:xfrm>
            <a:off x="2884883" y="3676718"/>
            <a:ext cx="3036337" cy="2451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A345A5-1FB6-6EF2-9796-02475242D68C}"/>
              </a:ext>
            </a:extLst>
          </p:cNvPr>
          <p:cNvSpPr txBox="1"/>
          <p:nvPr/>
        </p:nvSpPr>
        <p:spPr>
          <a:xfrm>
            <a:off x="784509" y="1513145"/>
            <a:ext cx="10357624" cy="769441"/>
          </a:xfrm>
          <a:prstGeom prst="rect">
            <a:avLst/>
          </a:prstGeom>
          <a:noFill/>
        </p:spPr>
        <p:txBody>
          <a:bodyPr wrap="square" rtlCol="0">
            <a:spAutoFit/>
          </a:bodyPr>
          <a:lstStyle/>
          <a:p>
            <a:r>
              <a:rPr lang="en-US" sz="2200" b="1" dirty="0">
                <a:solidFill>
                  <a:srgbClr val="00182D"/>
                </a:solidFill>
                <a:latin typeface="Helvetica" pitchFamily="2" charset="0"/>
              </a:rPr>
              <a:t>Answer 1</a:t>
            </a:r>
            <a:r>
              <a:rPr lang="en-US" sz="2200" dirty="0">
                <a:solidFill>
                  <a:srgbClr val="00182D"/>
                </a:solidFill>
                <a:latin typeface="Helvetica" pitchFamily="2" charset="0"/>
              </a:rPr>
              <a:t>: Model performance increases when measurements are placed near periods of change</a:t>
            </a:r>
          </a:p>
        </p:txBody>
      </p:sp>
    </p:spTree>
    <p:extLst>
      <p:ext uri="{BB962C8B-B14F-4D97-AF65-F5344CB8AC3E}">
        <p14:creationId xmlns:p14="http://schemas.microsoft.com/office/powerpoint/2010/main" val="125648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dirty="0">
                <a:solidFill>
                  <a:srgbClr val="00182D"/>
                </a:solidFill>
                <a:latin typeface="Helvetica" pitchFamily="2" charset="0"/>
              </a:rPr>
              <a:t>Answer 1: Model performance increases when measurements are placed near periods of change</a:t>
            </a:r>
            <a:br>
              <a:rPr lang="en-US" sz="2800" dirty="0">
                <a:solidFill>
                  <a:srgbClr val="00182D"/>
                </a:solidFill>
                <a:latin typeface="Helvetica" pitchFamily="2" charset="0"/>
              </a:rPr>
            </a:b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pic>
        <p:nvPicPr>
          <p:cNvPr id="11" name="Picture 10">
            <a:extLst>
              <a:ext uri="{FF2B5EF4-FFF2-40B4-BE49-F238E27FC236}">
                <a16:creationId xmlns:a16="http://schemas.microsoft.com/office/drawing/2014/main" id="{C248CEC4-276A-631B-048F-0CB698B63088}"/>
              </a:ext>
            </a:extLst>
          </p:cNvPr>
          <p:cNvPicPr>
            <a:picLocks noChangeAspect="1"/>
          </p:cNvPicPr>
          <p:nvPr/>
        </p:nvPicPr>
        <p:blipFill>
          <a:blip r:embed="rId3"/>
          <a:stretch>
            <a:fillRect/>
          </a:stretch>
        </p:blipFill>
        <p:spPr>
          <a:xfrm>
            <a:off x="2884883" y="1281415"/>
            <a:ext cx="6087559" cy="2378444"/>
          </a:xfrm>
          <a:prstGeom prst="rect">
            <a:avLst/>
          </a:prstGeom>
        </p:spPr>
      </p:pic>
      <p:pic>
        <p:nvPicPr>
          <p:cNvPr id="12" name="Picture 11">
            <a:extLst>
              <a:ext uri="{FF2B5EF4-FFF2-40B4-BE49-F238E27FC236}">
                <a16:creationId xmlns:a16="http://schemas.microsoft.com/office/drawing/2014/main" id="{F328AB9D-D204-EB86-C98D-FAE53E833800}"/>
              </a:ext>
            </a:extLst>
          </p:cNvPr>
          <p:cNvPicPr>
            <a:picLocks noChangeAspect="1"/>
          </p:cNvPicPr>
          <p:nvPr/>
        </p:nvPicPr>
        <p:blipFill>
          <a:blip r:embed="rId4"/>
          <a:stretch>
            <a:fillRect/>
          </a:stretch>
        </p:blipFill>
        <p:spPr>
          <a:xfrm>
            <a:off x="2884883" y="3676718"/>
            <a:ext cx="6087559" cy="2816157"/>
          </a:xfrm>
          <a:prstGeom prst="rect">
            <a:avLst/>
          </a:prstGeom>
        </p:spPr>
      </p:pic>
      <p:sp>
        <p:nvSpPr>
          <p:cNvPr id="4" name="TextBox 3">
            <a:extLst>
              <a:ext uri="{FF2B5EF4-FFF2-40B4-BE49-F238E27FC236}">
                <a16:creationId xmlns:a16="http://schemas.microsoft.com/office/drawing/2014/main" id="{7091635A-35DC-9241-C6D8-0ECEACE23173}"/>
              </a:ext>
            </a:extLst>
          </p:cNvPr>
          <p:cNvSpPr txBox="1"/>
          <p:nvPr/>
        </p:nvSpPr>
        <p:spPr>
          <a:xfrm>
            <a:off x="3295295" y="2055286"/>
            <a:ext cx="869429" cy="1079291"/>
          </a:xfrm>
          <a:prstGeom prst="rect">
            <a:avLst/>
          </a:prstGeom>
          <a:noFill/>
          <a:ln w="12700">
            <a:solidFill>
              <a:schemeClr val="tx1"/>
            </a:solidFill>
          </a:ln>
        </p:spPr>
        <p:txBody>
          <a:bodyPr wrap="square" rtlCol="0">
            <a:spAutoFit/>
          </a:bodyPr>
          <a:lstStyle/>
          <a:p>
            <a:endParaRPr lang="en-US" dirty="0"/>
          </a:p>
        </p:txBody>
      </p:sp>
      <p:sp>
        <p:nvSpPr>
          <p:cNvPr id="5" name="TextBox 4">
            <a:extLst>
              <a:ext uri="{FF2B5EF4-FFF2-40B4-BE49-F238E27FC236}">
                <a16:creationId xmlns:a16="http://schemas.microsoft.com/office/drawing/2014/main" id="{FF472BF9-E1C4-9E04-7CCB-C43C85805855}"/>
              </a:ext>
            </a:extLst>
          </p:cNvPr>
          <p:cNvSpPr txBox="1"/>
          <p:nvPr/>
        </p:nvSpPr>
        <p:spPr>
          <a:xfrm>
            <a:off x="6337507" y="2055286"/>
            <a:ext cx="869429" cy="1079291"/>
          </a:xfrm>
          <a:prstGeom prst="rect">
            <a:avLst/>
          </a:prstGeom>
          <a:noFill/>
          <a:ln w="12700">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E540DA79-738E-4E81-1A94-AEE144BBAA68}"/>
              </a:ext>
            </a:extLst>
          </p:cNvPr>
          <p:cNvSpPr txBox="1"/>
          <p:nvPr/>
        </p:nvSpPr>
        <p:spPr>
          <a:xfrm>
            <a:off x="6337506" y="4747265"/>
            <a:ext cx="869429" cy="1079291"/>
          </a:xfrm>
          <a:prstGeom prst="rect">
            <a:avLst/>
          </a:prstGeom>
          <a:noFill/>
          <a:ln w="12700">
            <a:solidFill>
              <a:schemeClr val="tx1"/>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D9B4316D-EF5A-778F-BD96-930D54820FE3}"/>
              </a:ext>
            </a:extLst>
          </p:cNvPr>
          <p:cNvSpPr txBox="1"/>
          <p:nvPr/>
        </p:nvSpPr>
        <p:spPr>
          <a:xfrm>
            <a:off x="3295294" y="4742647"/>
            <a:ext cx="869429" cy="1079291"/>
          </a:xfrm>
          <a:prstGeom prst="rect">
            <a:avLst/>
          </a:prstGeom>
          <a:noFill/>
          <a:ln w="12700">
            <a:solidFill>
              <a:schemeClr val="tx1"/>
            </a:solidFill>
          </a:ln>
        </p:spPr>
        <p:txBody>
          <a:bodyPr wrap="square" rtlCol="0">
            <a:spAutoFit/>
          </a:bodyPr>
          <a:lstStyle/>
          <a:p>
            <a:endParaRPr lang="en-US" dirty="0"/>
          </a:p>
        </p:txBody>
      </p:sp>
      <p:pic>
        <p:nvPicPr>
          <p:cNvPr id="7" name="Picture 6">
            <a:extLst>
              <a:ext uri="{FF2B5EF4-FFF2-40B4-BE49-F238E27FC236}">
                <a16:creationId xmlns:a16="http://schemas.microsoft.com/office/drawing/2014/main" id="{8AC3E3FA-0DA1-18CF-F1D6-B7344875A854}"/>
              </a:ext>
            </a:extLst>
          </p:cNvPr>
          <p:cNvPicPr>
            <a:picLocks noChangeAspect="1"/>
          </p:cNvPicPr>
          <p:nvPr/>
        </p:nvPicPr>
        <p:blipFill>
          <a:blip r:embed="rId5"/>
          <a:stretch>
            <a:fillRect/>
          </a:stretch>
        </p:blipFill>
        <p:spPr>
          <a:xfrm>
            <a:off x="2884883" y="1281415"/>
            <a:ext cx="6028279" cy="2536601"/>
          </a:xfrm>
          <a:prstGeom prst="rect">
            <a:avLst/>
          </a:prstGeom>
        </p:spPr>
      </p:pic>
      <p:pic>
        <p:nvPicPr>
          <p:cNvPr id="10" name="Picture 9">
            <a:extLst>
              <a:ext uri="{FF2B5EF4-FFF2-40B4-BE49-F238E27FC236}">
                <a16:creationId xmlns:a16="http://schemas.microsoft.com/office/drawing/2014/main" id="{A92B2D2F-3949-B5A8-ED3E-0D082706A552}"/>
              </a:ext>
            </a:extLst>
          </p:cNvPr>
          <p:cNvPicPr>
            <a:picLocks noChangeAspect="1"/>
          </p:cNvPicPr>
          <p:nvPr/>
        </p:nvPicPr>
        <p:blipFill>
          <a:blip r:embed="rId6"/>
          <a:stretch>
            <a:fillRect/>
          </a:stretch>
        </p:blipFill>
        <p:spPr>
          <a:xfrm>
            <a:off x="2881550" y="3708415"/>
            <a:ext cx="6083767" cy="2835654"/>
          </a:xfrm>
          <a:prstGeom prst="rect">
            <a:avLst/>
          </a:prstGeom>
        </p:spPr>
      </p:pic>
      <p:pic>
        <p:nvPicPr>
          <p:cNvPr id="13" name="Picture 12">
            <a:extLst>
              <a:ext uri="{FF2B5EF4-FFF2-40B4-BE49-F238E27FC236}">
                <a16:creationId xmlns:a16="http://schemas.microsoft.com/office/drawing/2014/main" id="{07F98BD0-B354-B924-A0AD-F4B40D334542}"/>
              </a:ext>
            </a:extLst>
          </p:cNvPr>
          <p:cNvPicPr>
            <a:picLocks noChangeAspect="1"/>
          </p:cNvPicPr>
          <p:nvPr/>
        </p:nvPicPr>
        <p:blipFill>
          <a:blip r:embed="rId7"/>
          <a:stretch>
            <a:fillRect/>
          </a:stretch>
        </p:blipFill>
        <p:spPr>
          <a:xfrm>
            <a:off x="9181573" y="5804626"/>
            <a:ext cx="2854797" cy="1053374"/>
          </a:xfrm>
          <a:prstGeom prst="rect">
            <a:avLst/>
          </a:prstGeom>
        </p:spPr>
      </p:pic>
      <p:sp>
        <p:nvSpPr>
          <p:cNvPr id="14" name="Rectangle 13">
            <a:extLst>
              <a:ext uri="{FF2B5EF4-FFF2-40B4-BE49-F238E27FC236}">
                <a16:creationId xmlns:a16="http://schemas.microsoft.com/office/drawing/2014/main" id="{B174DC76-1EF0-F956-D467-D416E670AD9B}"/>
              </a:ext>
            </a:extLst>
          </p:cNvPr>
          <p:cNvSpPr/>
          <p:nvPr/>
        </p:nvSpPr>
        <p:spPr>
          <a:xfrm>
            <a:off x="2614863" y="1309926"/>
            <a:ext cx="3260458" cy="50498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DB186C-6455-8B83-3DD9-614201AFF55B}"/>
              </a:ext>
            </a:extLst>
          </p:cNvPr>
          <p:cNvSpPr/>
          <p:nvPr/>
        </p:nvSpPr>
        <p:spPr>
          <a:xfrm rot="5400000">
            <a:off x="6148498" y="3499916"/>
            <a:ext cx="2470529" cy="2994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9E8B0D-2992-2ECC-4687-B1B2B2A559F1}"/>
              </a:ext>
            </a:extLst>
          </p:cNvPr>
          <p:cNvSpPr/>
          <p:nvPr/>
        </p:nvSpPr>
        <p:spPr>
          <a:xfrm>
            <a:off x="3236015" y="19674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6245741" y="20552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6221923" y="45054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3204459" y="45446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068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8" y="313931"/>
            <a:ext cx="10747091" cy="1199214"/>
          </a:xfrm>
        </p:spPr>
        <p:txBody>
          <a:bodyPr>
            <a:noAutofit/>
          </a:bodyPr>
          <a:lstStyle/>
          <a:p>
            <a:r>
              <a:rPr lang="en-US" sz="2800" dirty="0">
                <a:solidFill>
                  <a:srgbClr val="00182D"/>
                </a:solidFill>
                <a:latin typeface="Helvetica" pitchFamily="2" charset="0"/>
              </a:rPr>
              <a:t>Answer 1: Model performance increases when measurements are placed near periods of change</a:t>
            </a:r>
            <a:br>
              <a:rPr lang="en-US" sz="2800" dirty="0">
                <a:solidFill>
                  <a:srgbClr val="00182D"/>
                </a:solidFill>
                <a:latin typeface="Helvetica" pitchFamily="2" charset="0"/>
              </a:rPr>
            </a:b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pic>
        <p:nvPicPr>
          <p:cNvPr id="11" name="Picture 10">
            <a:extLst>
              <a:ext uri="{FF2B5EF4-FFF2-40B4-BE49-F238E27FC236}">
                <a16:creationId xmlns:a16="http://schemas.microsoft.com/office/drawing/2014/main" id="{C248CEC4-276A-631B-048F-0CB698B63088}"/>
              </a:ext>
            </a:extLst>
          </p:cNvPr>
          <p:cNvPicPr>
            <a:picLocks noChangeAspect="1"/>
          </p:cNvPicPr>
          <p:nvPr/>
        </p:nvPicPr>
        <p:blipFill>
          <a:blip r:embed="rId3"/>
          <a:stretch>
            <a:fillRect/>
          </a:stretch>
        </p:blipFill>
        <p:spPr>
          <a:xfrm>
            <a:off x="2884883" y="1281415"/>
            <a:ext cx="6087559" cy="2378444"/>
          </a:xfrm>
          <a:prstGeom prst="rect">
            <a:avLst/>
          </a:prstGeom>
        </p:spPr>
      </p:pic>
      <p:pic>
        <p:nvPicPr>
          <p:cNvPr id="12" name="Picture 11">
            <a:extLst>
              <a:ext uri="{FF2B5EF4-FFF2-40B4-BE49-F238E27FC236}">
                <a16:creationId xmlns:a16="http://schemas.microsoft.com/office/drawing/2014/main" id="{F328AB9D-D204-EB86-C98D-FAE53E833800}"/>
              </a:ext>
            </a:extLst>
          </p:cNvPr>
          <p:cNvPicPr>
            <a:picLocks noChangeAspect="1"/>
          </p:cNvPicPr>
          <p:nvPr/>
        </p:nvPicPr>
        <p:blipFill>
          <a:blip r:embed="rId4"/>
          <a:stretch>
            <a:fillRect/>
          </a:stretch>
        </p:blipFill>
        <p:spPr>
          <a:xfrm>
            <a:off x="2884883" y="3676718"/>
            <a:ext cx="6087559" cy="2816157"/>
          </a:xfrm>
          <a:prstGeom prst="rect">
            <a:avLst/>
          </a:prstGeom>
        </p:spPr>
      </p:pic>
      <p:sp>
        <p:nvSpPr>
          <p:cNvPr id="13" name="Rectangle 12">
            <a:extLst>
              <a:ext uri="{FF2B5EF4-FFF2-40B4-BE49-F238E27FC236}">
                <a16:creationId xmlns:a16="http://schemas.microsoft.com/office/drawing/2014/main" id="{20AC0038-030D-8D19-44C8-84E0097CA620}"/>
              </a:ext>
            </a:extLst>
          </p:cNvPr>
          <p:cNvSpPr/>
          <p:nvPr/>
        </p:nvSpPr>
        <p:spPr>
          <a:xfrm>
            <a:off x="5936105" y="1274164"/>
            <a:ext cx="3036337" cy="4781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D1DACE-E214-552A-BBF7-4BEFF2DC8C76}"/>
              </a:ext>
            </a:extLst>
          </p:cNvPr>
          <p:cNvSpPr/>
          <p:nvPr/>
        </p:nvSpPr>
        <p:spPr>
          <a:xfrm>
            <a:off x="2884883" y="3676718"/>
            <a:ext cx="3036337" cy="2451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727D1A8-57D7-80E9-25B9-98E013FF7FD1}"/>
              </a:ext>
            </a:extLst>
          </p:cNvPr>
          <p:cNvPicPr>
            <a:picLocks noChangeAspect="1"/>
          </p:cNvPicPr>
          <p:nvPr/>
        </p:nvPicPr>
        <p:blipFill>
          <a:blip r:embed="rId5"/>
          <a:stretch>
            <a:fillRect/>
          </a:stretch>
        </p:blipFill>
        <p:spPr>
          <a:xfrm>
            <a:off x="8972442" y="5794341"/>
            <a:ext cx="3046811" cy="962151"/>
          </a:xfrm>
          <a:prstGeom prst="rect">
            <a:avLst/>
          </a:prstGeom>
        </p:spPr>
      </p:pic>
      <p:sp>
        <p:nvSpPr>
          <p:cNvPr id="4" name="TextBox 3">
            <a:extLst>
              <a:ext uri="{FF2B5EF4-FFF2-40B4-BE49-F238E27FC236}">
                <a16:creationId xmlns:a16="http://schemas.microsoft.com/office/drawing/2014/main" id="{486182E7-F7FF-2912-297C-7F267455DB91}"/>
              </a:ext>
            </a:extLst>
          </p:cNvPr>
          <p:cNvSpPr txBox="1"/>
          <p:nvPr/>
        </p:nvSpPr>
        <p:spPr>
          <a:xfrm>
            <a:off x="222783" y="1683367"/>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spTree>
    <p:extLst>
      <p:ext uri="{BB962C8B-B14F-4D97-AF65-F5344CB8AC3E}">
        <p14:creationId xmlns:p14="http://schemas.microsoft.com/office/powerpoint/2010/main" val="18677065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8" y="313931"/>
            <a:ext cx="11001091" cy="1199214"/>
          </a:xfrm>
        </p:spPr>
        <p:txBody>
          <a:bodyPr>
            <a:noAutofit/>
          </a:bodyPr>
          <a:lstStyle/>
          <a:p>
            <a:r>
              <a:rPr lang="en-US" sz="2800" dirty="0">
                <a:solidFill>
                  <a:srgbClr val="00182D"/>
                </a:solidFill>
                <a:latin typeface="Helvetica" pitchFamily="2" charset="0"/>
              </a:rPr>
              <a:t>Answer 1: Model performance increases when measurements are placed near periods of change</a:t>
            </a:r>
            <a:br>
              <a:rPr lang="en-US" sz="2800" dirty="0">
                <a:solidFill>
                  <a:srgbClr val="00182D"/>
                </a:solidFill>
                <a:latin typeface="Helvetica" pitchFamily="2" charset="0"/>
              </a:rPr>
            </a:b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pic>
        <p:nvPicPr>
          <p:cNvPr id="11" name="Picture 10">
            <a:extLst>
              <a:ext uri="{FF2B5EF4-FFF2-40B4-BE49-F238E27FC236}">
                <a16:creationId xmlns:a16="http://schemas.microsoft.com/office/drawing/2014/main" id="{C248CEC4-276A-631B-048F-0CB698B63088}"/>
              </a:ext>
            </a:extLst>
          </p:cNvPr>
          <p:cNvPicPr>
            <a:picLocks noChangeAspect="1"/>
          </p:cNvPicPr>
          <p:nvPr/>
        </p:nvPicPr>
        <p:blipFill>
          <a:blip r:embed="rId3"/>
          <a:stretch>
            <a:fillRect/>
          </a:stretch>
        </p:blipFill>
        <p:spPr>
          <a:xfrm>
            <a:off x="2884883" y="1281415"/>
            <a:ext cx="6087559" cy="2378444"/>
          </a:xfrm>
          <a:prstGeom prst="rect">
            <a:avLst/>
          </a:prstGeom>
        </p:spPr>
      </p:pic>
      <p:pic>
        <p:nvPicPr>
          <p:cNvPr id="12" name="Picture 11">
            <a:extLst>
              <a:ext uri="{FF2B5EF4-FFF2-40B4-BE49-F238E27FC236}">
                <a16:creationId xmlns:a16="http://schemas.microsoft.com/office/drawing/2014/main" id="{F328AB9D-D204-EB86-C98D-FAE53E833800}"/>
              </a:ext>
            </a:extLst>
          </p:cNvPr>
          <p:cNvPicPr>
            <a:picLocks noChangeAspect="1"/>
          </p:cNvPicPr>
          <p:nvPr/>
        </p:nvPicPr>
        <p:blipFill>
          <a:blip r:embed="rId4"/>
          <a:stretch>
            <a:fillRect/>
          </a:stretch>
        </p:blipFill>
        <p:spPr>
          <a:xfrm>
            <a:off x="2884883" y="3676718"/>
            <a:ext cx="6087559" cy="2816157"/>
          </a:xfrm>
          <a:prstGeom prst="rect">
            <a:avLst/>
          </a:prstGeom>
        </p:spPr>
      </p:pic>
      <p:sp>
        <p:nvSpPr>
          <p:cNvPr id="13" name="Rectangle 12">
            <a:extLst>
              <a:ext uri="{FF2B5EF4-FFF2-40B4-BE49-F238E27FC236}">
                <a16:creationId xmlns:a16="http://schemas.microsoft.com/office/drawing/2014/main" id="{20AC0038-030D-8D19-44C8-84E0097CA620}"/>
              </a:ext>
            </a:extLst>
          </p:cNvPr>
          <p:cNvSpPr/>
          <p:nvPr/>
        </p:nvSpPr>
        <p:spPr>
          <a:xfrm>
            <a:off x="5936105" y="1274164"/>
            <a:ext cx="3036337" cy="4781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D1DACE-E214-552A-BBF7-4BEFF2DC8C76}"/>
              </a:ext>
            </a:extLst>
          </p:cNvPr>
          <p:cNvSpPr/>
          <p:nvPr/>
        </p:nvSpPr>
        <p:spPr>
          <a:xfrm>
            <a:off x="2884883" y="3676718"/>
            <a:ext cx="3036337" cy="2451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C46E743-21F3-5DF9-0177-7CE9F3A21EFD}"/>
              </a:ext>
            </a:extLst>
          </p:cNvPr>
          <p:cNvSpPr txBox="1"/>
          <p:nvPr/>
        </p:nvSpPr>
        <p:spPr>
          <a:xfrm>
            <a:off x="3295295" y="2055286"/>
            <a:ext cx="869429" cy="1079291"/>
          </a:xfrm>
          <a:prstGeom prst="rect">
            <a:avLst/>
          </a:prstGeom>
          <a:noFill/>
          <a:ln w="12700">
            <a:solidFill>
              <a:schemeClr val="tx1"/>
            </a:solidFill>
          </a:ln>
        </p:spPr>
        <p:txBody>
          <a:bodyPr wrap="square" rtlCol="0">
            <a:spAutoFit/>
          </a:bodyPr>
          <a:lstStyle/>
          <a:p>
            <a:endParaRPr lang="en-US" dirty="0"/>
          </a:p>
        </p:txBody>
      </p:sp>
      <p:pic>
        <p:nvPicPr>
          <p:cNvPr id="4" name="Picture 3">
            <a:extLst>
              <a:ext uri="{FF2B5EF4-FFF2-40B4-BE49-F238E27FC236}">
                <a16:creationId xmlns:a16="http://schemas.microsoft.com/office/drawing/2014/main" id="{C6D95445-DC8C-CA89-7C37-7B29D0EEFA5F}"/>
              </a:ext>
            </a:extLst>
          </p:cNvPr>
          <p:cNvPicPr>
            <a:picLocks noChangeAspect="1"/>
          </p:cNvPicPr>
          <p:nvPr/>
        </p:nvPicPr>
        <p:blipFill>
          <a:blip r:embed="rId5"/>
          <a:stretch>
            <a:fillRect/>
          </a:stretch>
        </p:blipFill>
        <p:spPr>
          <a:xfrm>
            <a:off x="8972442" y="5794341"/>
            <a:ext cx="3046811" cy="962151"/>
          </a:xfrm>
          <a:prstGeom prst="rect">
            <a:avLst/>
          </a:prstGeom>
        </p:spPr>
      </p:pic>
      <p:sp>
        <p:nvSpPr>
          <p:cNvPr id="5" name="TextBox 4">
            <a:extLst>
              <a:ext uri="{FF2B5EF4-FFF2-40B4-BE49-F238E27FC236}">
                <a16:creationId xmlns:a16="http://schemas.microsoft.com/office/drawing/2014/main" id="{C15C944C-3CF1-448F-96AC-13FD5DED013D}"/>
              </a:ext>
            </a:extLst>
          </p:cNvPr>
          <p:cNvSpPr txBox="1"/>
          <p:nvPr/>
        </p:nvSpPr>
        <p:spPr>
          <a:xfrm>
            <a:off x="222783" y="1683367"/>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spTree>
    <p:extLst>
      <p:ext uri="{BB962C8B-B14F-4D97-AF65-F5344CB8AC3E}">
        <p14:creationId xmlns:p14="http://schemas.microsoft.com/office/powerpoint/2010/main" val="22232640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8" y="313931"/>
            <a:ext cx="10713225" cy="1199214"/>
          </a:xfrm>
        </p:spPr>
        <p:txBody>
          <a:bodyPr>
            <a:noAutofit/>
          </a:bodyPr>
          <a:lstStyle/>
          <a:p>
            <a:r>
              <a:rPr lang="en-US" sz="2800" dirty="0">
                <a:solidFill>
                  <a:srgbClr val="00182D"/>
                </a:solidFill>
                <a:latin typeface="Helvetica" pitchFamily="2" charset="0"/>
              </a:rPr>
              <a:t>Answer 1: Model performance increases when measurements are placed near periods of change</a:t>
            </a:r>
            <a:br>
              <a:rPr lang="en-US" sz="2800" dirty="0">
                <a:solidFill>
                  <a:srgbClr val="00182D"/>
                </a:solidFill>
                <a:latin typeface="Helvetica" pitchFamily="2" charset="0"/>
              </a:rPr>
            </a:b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pic>
        <p:nvPicPr>
          <p:cNvPr id="11" name="Picture 10">
            <a:extLst>
              <a:ext uri="{FF2B5EF4-FFF2-40B4-BE49-F238E27FC236}">
                <a16:creationId xmlns:a16="http://schemas.microsoft.com/office/drawing/2014/main" id="{C248CEC4-276A-631B-048F-0CB698B63088}"/>
              </a:ext>
            </a:extLst>
          </p:cNvPr>
          <p:cNvPicPr>
            <a:picLocks noChangeAspect="1"/>
          </p:cNvPicPr>
          <p:nvPr/>
        </p:nvPicPr>
        <p:blipFill>
          <a:blip r:embed="rId3"/>
          <a:stretch>
            <a:fillRect/>
          </a:stretch>
        </p:blipFill>
        <p:spPr>
          <a:xfrm>
            <a:off x="2884883" y="1397280"/>
            <a:ext cx="6087559" cy="2378444"/>
          </a:xfrm>
          <a:prstGeom prst="rect">
            <a:avLst/>
          </a:prstGeom>
        </p:spPr>
      </p:pic>
      <p:pic>
        <p:nvPicPr>
          <p:cNvPr id="12" name="Picture 11">
            <a:extLst>
              <a:ext uri="{FF2B5EF4-FFF2-40B4-BE49-F238E27FC236}">
                <a16:creationId xmlns:a16="http://schemas.microsoft.com/office/drawing/2014/main" id="{F328AB9D-D204-EB86-C98D-FAE53E833800}"/>
              </a:ext>
            </a:extLst>
          </p:cNvPr>
          <p:cNvPicPr>
            <a:picLocks noChangeAspect="1"/>
          </p:cNvPicPr>
          <p:nvPr/>
        </p:nvPicPr>
        <p:blipFill>
          <a:blip r:embed="rId4"/>
          <a:stretch>
            <a:fillRect/>
          </a:stretch>
        </p:blipFill>
        <p:spPr>
          <a:xfrm>
            <a:off x="2884883" y="3792583"/>
            <a:ext cx="6087559" cy="2816157"/>
          </a:xfrm>
          <a:prstGeom prst="rect">
            <a:avLst/>
          </a:prstGeom>
        </p:spPr>
      </p:pic>
      <p:sp>
        <p:nvSpPr>
          <p:cNvPr id="4" name="TextBox 3">
            <a:extLst>
              <a:ext uri="{FF2B5EF4-FFF2-40B4-BE49-F238E27FC236}">
                <a16:creationId xmlns:a16="http://schemas.microsoft.com/office/drawing/2014/main" id="{7091635A-35DC-9241-C6D8-0ECEACE23173}"/>
              </a:ext>
            </a:extLst>
          </p:cNvPr>
          <p:cNvSpPr txBox="1"/>
          <p:nvPr/>
        </p:nvSpPr>
        <p:spPr>
          <a:xfrm>
            <a:off x="3295295" y="2171151"/>
            <a:ext cx="869429" cy="1079291"/>
          </a:xfrm>
          <a:prstGeom prst="rect">
            <a:avLst/>
          </a:prstGeom>
          <a:noFill/>
          <a:ln w="12700">
            <a:solidFill>
              <a:schemeClr val="tx1"/>
            </a:solidFill>
          </a:ln>
        </p:spPr>
        <p:txBody>
          <a:bodyPr wrap="square" rtlCol="0">
            <a:spAutoFit/>
          </a:bodyPr>
          <a:lstStyle/>
          <a:p>
            <a:endParaRPr lang="en-US" dirty="0"/>
          </a:p>
        </p:txBody>
      </p:sp>
      <p:sp>
        <p:nvSpPr>
          <p:cNvPr id="5" name="TextBox 4">
            <a:extLst>
              <a:ext uri="{FF2B5EF4-FFF2-40B4-BE49-F238E27FC236}">
                <a16:creationId xmlns:a16="http://schemas.microsoft.com/office/drawing/2014/main" id="{FF472BF9-E1C4-9E04-7CCB-C43C85805855}"/>
              </a:ext>
            </a:extLst>
          </p:cNvPr>
          <p:cNvSpPr txBox="1"/>
          <p:nvPr/>
        </p:nvSpPr>
        <p:spPr>
          <a:xfrm>
            <a:off x="6337507" y="2055286"/>
            <a:ext cx="869429" cy="1079291"/>
          </a:xfrm>
          <a:prstGeom prst="rect">
            <a:avLst/>
          </a:prstGeom>
          <a:noFill/>
          <a:ln w="12700">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E540DA79-738E-4E81-1A94-AEE144BBAA68}"/>
              </a:ext>
            </a:extLst>
          </p:cNvPr>
          <p:cNvSpPr txBox="1"/>
          <p:nvPr/>
        </p:nvSpPr>
        <p:spPr>
          <a:xfrm>
            <a:off x="6337506" y="4859239"/>
            <a:ext cx="869429" cy="1079291"/>
          </a:xfrm>
          <a:prstGeom prst="rect">
            <a:avLst/>
          </a:prstGeom>
          <a:noFill/>
          <a:ln w="12700">
            <a:solidFill>
              <a:schemeClr val="tx1"/>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D9B4316D-EF5A-778F-BD96-930D54820FE3}"/>
              </a:ext>
            </a:extLst>
          </p:cNvPr>
          <p:cNvSpPr txBox="1"/>
          <p:nvPr/>
        </p:nvSpPr>
        <p:spPr>
          <a:xfrm>
            <a:off x="3295294" y="4742647"/>
            <a:ext cx="869429" cy="1079291"/>
          </a:xfrm>
          <a:prstGeom prst="rect">
            <a:avLst/>
          </a:prstGeom>
          <a:noFill/>
          <a:ln w="12700">
            <a:solidFill>
              <a:schemeClr val="tx1"/>
            </a:solidFill>
          </a:ln>
        </p:spPr>
        <p:txBody>
          <a:bodyPr wrap="square" rtlCol="0">
            <a:spAutoFit/>
          </a:bodyPr>
          <a:lstStyle/>
          <a:p>
            <a:endParaRPr lang="en-US" dirty="0"/>
          </a:p>
        </p:txBody>
      </p:sp>
      <p:pic>
        <p:nvPicPr>
          <p:cNvPr id="9" name="Picture 8">
            <a:extLst>
              <a:ext uri="{FF2B5EF4-FFF2-40B4-BE49-F238E27FC236}">
                <a16:creationId xmlns:a16="http://schemas.microsoft.com/office/drawing/2014/main" id="{58379B8D-7823-31F1-35EA-BA56425930CA}"/>
              </a:ext>
            </a:extLst>
          </p:cNvPr>
          <p:cNvPicPr>
            <a:picLocks noChangeAspect="1"/>
          </p:cNvPicPr>
          <p:nvPr/>
        </p:nvPicPr>
        <p:blipFill>
          <a:blip r:embed="rId5"/>
          <a:stretch>
            <a:fillRect/>
          </a:stretch>
        </p:blipFill>
        <p:spPr>
          <a:xfrm>
            <a:off x="8972442" y="5794341"/>
            <a:ext cx="3046811" cy="962151"/>
          </a:xfrm>
          <a:prstGeom prst="rect">
            <a:avLst/>
          </a:prstGeom>
        </p:spPr>
      </p:pic>
      <p:sp>
        <p:nvSpPr>
          <p:cNvPr id="10" name="TextBox 9">
            <a:extLst>
              <a:ext uri="{FF2B5EF4-FFF2-40B4-BE49-F238E27FC236}">
                <a16:creationId xmlns:a16="http://schemas.microsoft.com/office/drawing/2014/main" id="{EB29B386-ADB5-C8D0-C18B-FA0AF66A54FB}"/>
              </a:ext>
            </a:extLst>
          </p:cNvPr>
          <p:cNvSpPr txBox="1"/>
          <p:nvPr/>
        </p:nvSpPr>
        <p:spPr>
          <a:xfrm>
            <a:off x="222783" y="1683367"/>
            <a:ext cx="2692400" cy="707886"/>
          </a:xfrm>
          <a:prstGeom prst="rect">
            <a:avLst/>
          </a:prstGeom>
          <a:noFill/>
        </p:spPr>
        <p:txBody>
          <a:bodyPr wrap="square" rtlCol="0">
            <a:spAutoFit/>
          </a:bodyPr>
          <a:lstStyle/>
          <a:p>
            <a:r>
              <a:rPr lang="en-US" sz="2000" i="1" dirty="0">
                <a:latin typeface="Helvetica" pitchFamily="2" charset="0"/>
              </a:rPr>
              <a:t>Time-interval increasing spacing</a:t>
            </a:r>
          </a:p>
        </p:txBody>
      </p:sp>
    </p:spTree>
    <p:extLst>
      <p:ext uri="{BB962C8B-B14F-4D97-AF65-F5344CB8AC3E}">
        <p14:creationId xmlns:p14="http://schemas.microsoft.com/office/powerpoint/2010/main" val="7383555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8" y="313931"/>
            <a:ext cx="10899491" cy="1199214"/>
          </a:xfrm>
        </p:spPr>
        <p:txBody>
          <a:bodyPr>
            <a:noAutofit/>
          </a:bodyPr>
          <a:lstStyle/>
          <a:p>
            <a:r>
              <a:rPr lang="en-US" sz="2800" dirty="0">
                <a:solidFill>
                  <a:srgbClr val="00182D"/>
                </a:solidFill>
                <a:latin typeface="Helvetica" pitchFamily="2" charset="0"/>
              </a:rPr>
              <a:t>Answer 1: Model performance increases when measurements are placed near periods of change</a:t>
            </a:r>
            <a:br>
              <a:rPr lang="en-US" sz="2800" dirty="0">
                <a:solidFill>
                  <a:srgbClr val="00182D"/>
                </a:solidFill>
                <a:latin typeface="Helvetica" pitchFamily="2" charset="0"/>
              </a:rPr>
            </a:b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pic>
        <p:nvPicPr>
          <p:cNvPr id="11" name="Picture 10">
            <a:extLst>
              <a:ext uri="{FF2B5EF4-FFF2-40B4-BE49-F238E27FC236}">
                <a16:creationId xmlns:a16="http://schemas.microsoft.com/office/drawing/2014/main" id="{C248CEC4-276A-631B-048F-0CB698B63088}"/>
              </a:ext>
            </a:extLst>
          </p:cNvPr>
          <p:cNvPicPr>
            <a:picLocks noChangeAspect="1"/>
          </p:cNvPicPr>
          <p:nvPr/>
        </p:nvPicPr>
        <p:blipFill>
          <a:blip r:embed="rId3"/>
          <a:stretch>
            <a:fillRect/>
          </a:stretch>
        </p:blipFill>
        <p:spPr>
          <a:xfrm>
            <a:off x="2884883" y="1281415"/>
            <a:ext cx="6087559" cy="2378444"/>
          </a:xfrm>
          <a:prstGeom prst="rect">
            <a:avLst/>
          </a:prstGeom>
        </p:spPr>
      </p:pic>
      <p:pic>
        <p:nvPicPr>
          <p:cNvPr id="12" name="Picture 11">
            <a:extLst>
              <a:ext uri="{FF2B5EF4-FFF2-40B4-BE49-F238E27FC236}">
                <a16:creationId xmlns:a16="http://schemas.microsoft.com/office/drawing/2014/main" id="{F328AB9D-D204-EB86-C98D-FAE53E833800}"/>
              </a:ext>
            </a:extLst>
          </p:cNvPr>
          <p:cNvPicPr>
            <a:picLocks noChangeAspect="1"/>
          </p:cNvPicPr>
          <p:nvPr/>
        </p:nvPicPr>
        <p:blipFill>
          <a:blip r:embed="rId4"/>
          <a:stretch>
            <a:fillRect/>
          </a:stretch>
        </p:blipFill>
        <p:spPr>
          <a:xfrm>
            <a:off x="2884883" y="3676718"/>
            <a:ext cx="6087559" cy="2816157"/>
          </a:xfrm>
          <a:prstGeom prst="rect">
            <a:avLst/>
          </a:prstGeom>
        </p:spPr>
      </p:pic>
      <p:sp>
        <p:nvSpPr>
          <p:cNvPr id="4" name="TextBox 3">
            <a:extLst>
              <a:ext uri="{FF2B5EF4-FFF2-40B4-BE49-F238E27FC236}">
                <a16:creationId xmlns:a16="http://schemas.microsoft.com/office/drawing/2014/main" id="{7091635A-35DC-9241-C6D8-0ECEACE23173}"/>
              </a:ext>
            </a:extLst>
          </p:cNvPr>
          <p:cNvSpPr txBox="1"/>
          <p:nvPr/>
        </p:nvSpPr>
        <p:spPr>
          <a:xfrm>
            <a:off x="3295295" y="2055286"/>
            <a:ext cx="869429" cy="1079291"/>
          </a:xfrm>
          <a:prstGeom prst="rect">
            <a:avLst/>
          </a:prstGeom>
          <a:noFill/>
          <a:ln w="12700">
            <a:solidFill>
              <a:schemeClr val="tx1"/>
            </a:solidFill>
          </a:ln>
        </p:spPr>
        <p:txBody>
          <a:bodyPr wrap="square" rtlCol="0">
            <a:spAutoFit/>
          </a:bodyPr>
          <a:lstStyle/>
          <a:p>
            <a:endParaRPr lang="en-US" dirty="0"/>
          </a:p>
        </p:txBody>
      </p:sp>
      <p:sp>
        <p:nvSpPr>
          <p:cNvPr id="5" name="TextBox 4">
            <a:extLst>
              <a:ext uri="{FF2B5EF4-FFF2-40B4-BE49-F238E27FC236}">
                <a16:creationId xmlns:a16="http://schemas.microsoft.com/office/drawing/2014/main" id="{FF472BF9-E1C4-9E04-7CCB-C43C85805855}"/>
              </a:ext>
            </a:extLst>
          </p:cNvPr>
          <p:cNvSpPr txBox="1"/>
          <p:nvPr/>
        </p:nvSpPr>
        <p:spPr>
          <a:xfrm>
            <a:off x="6337507" y="2055286"/>
            <a:ext cx="869429" cy="1079291"/>
          </a:xfrm>
          <a:prstGeom prst="rect">
            <a:avLst/>
          </a:prstGeom>
          <a:noFill/>
          <a:ln w="12700">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E540DA79-738E-4E81-1A94-AEE144BBAA68}"/>
              </a:ext>
            </a:extLst>
          </p:cNvPr>
          <p:cNvSpPr txBox="1"/>
          <p:nvPr/>
        </p:nvSpPr>
        <p:spPr>
          <a:xfrm>
            <a:off x="6337506" y="4747265"/>
            <a:ext cx="869429" cy="1079291"/>
          </a:xfrm>
          <a:prstGeom prst="rect">
            <a:avLst/>
          </a:prstGeom>
          <a:noFill/>
          <a:ln w="12700">
            <a:solidFill>
              <a:schemeClr val="tx1"/>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D9B4316D-EF5A-778F-BD96-930D54820FE3}"/>
              </a:ext>
            </a:extLst>
          </p:cNvPr>
          <p:cNvSpPr txBox="1"/>
          <p:nvPr/>
        </p:nvSpPr>
        <p:spPr>
          <a:xfrm>
            <a:off x="3295294" y="4742647"/>
            <a:ext cx="869429" cy="1079291"/>
          </a:xfrm>
          <a:prstGeom prst="rect">
            <a:avLst/>
          </a:prstGeom>
          <a:noFill/>
          <a:ln w="12700">
            <a:solidFill>
              <a:schemeClr val="tx1"/>
            </a:solidFill>
          </a:ln>
        </p:spPr>
        <p:txBody>
          <a:bodyPr wrap="square" rtlCol="0">
            <a:spAutoFit/>
          </a:bodyPr>
          <a:lstStyle/>
          <a:p>
            <a:endParaRPr lang="en-US" dirty="0"/>
          </a:p>
        </p:txBody>
      </p:sp>
      <p:pic>
        <p:nvPicPr>
          <p:cNvPr id="7" name="Picture 6">
            <a:extLst>
              <a:ext uri="{FF2B5EF4-FFF2-40B4-BE49-F238E27FC236}">
                <a16:creationId xmlns:a16="http://schemas.microsoft.com/office/drawing/2014/main" id="{8AC3E3FA-0DA1-18CF-F1D6-B7344875A854}"/>
              </a:ext>
            </a:extLst>
          </p:cNvPr>
          <p:cNvPicPr>
            <a:picLocks noChangeAspect="1"/>
          </p:cNvPicPr>
          <p:nvPr/>
        </p:nvPicPr>
        <p:blipFill>
          <a:blip r:embed="rId5"/>
          <a:stretch>
            <a:fillRect/>
          </a:stretch>
        </p:blipFill>
        <p:spPr>
          <a:xfrm>
            <a:off x="2884883" y="1281415"/>
            <a:ext cx="6028279" cy="2536601"/>
          </a:xfrm>
          <a:prstGeom prst="rect">
            <a:avLst/>
          </a:prstGeom>
        </p:spPr>
      </p:pic>
      <p:pic>
        <p:nvPicPr>
          <p:cNvPr id="10" name="Picture 9">
            <a:extLst>
              <a:ext uri="{FF2B5EF4-FFF2-40B4-BE49-F238E27FC236}">
                <a16:creationId xmlns:a16="http://schemas.microsoft.com/office/drawing/2014/main" id="{A92B2D2F-3949-B5A8-ED3E-0D082706A552}"/>
              </a:ext>
            </a:extLst>
          </p:cNvPr>
          <p:cNvPicPr>
            <a:picLocks noChangeAspect="1"/>
          </p:cNvPicPr>
          <p:nvPr/>
        </p:nvPicPr>
        <p:blipFill>
          <a:blip r:embed="rId6"/>
          <a:stretch>
            <a:fillRect/>
          </a:stretch>
        </p:blipFill>
        <p:spPr>
          <a:xfrm>
            <a:off x="2881550" y="3708415"/>
            <a:ext cx="6083767" cy="2835654"/>
          </a:xfrm>
          <a:prstGeom prst="rect">
            <a:avLst/>
          </a:prstGeom>
        </p:spPr>
      </p:pic>
      <p:pic>
        <p:nvPicPr>
          <p:cNvPr id="13" name="Picture 12">
            <a:extLst>
              <a:ext uri="{FF2B5EF4-FFF2-40B4-BE49-F238E27FC236}">
                <a16:creationId xmlns:a16="http://schemas.microsoft.com/office/drawing/2014/main" id="{07F98BD0-B354-B924-A0AD-F4B40D334542}"/>
              </a:ext>
            </a:extLst>
          </p:cNvPr>
          <p:cNvPicPr>
            <a:picLocks noChangeAspect="1"/>
          </p:cNvPicPr>
          <p:nvPr/>
        </p:nvPicPr>
        <p:blipFill>
          <a:blip r:embed="rId7"/>
          <a:stretch>
            <a:fillRect/>
          </a:stretch>
        </p:blipFill>
        <p:spPr>
          <a:xfrm>
            <a:off x="9181573" y="5804626"/>
            <a:ext cx="2854797" cy="1053374"/>
          </a:xfrm>
          <a:prstGeom prst="rect">
            <a:avLst/>
          </a:prstGeom>
        </p:spPr>
      </p:pic>
      <p:sp>
        <p:nvSpPr>
          <p:cNvPr id="16" name="Rectangle 15">
            <a:extLst>
              <a:ext uri="{FF2B5EF4-FFF2-40B4-BE49-F238E27FC236}">
                <a16:creationId xmlns:a16="http://schemas.microsoft.com/office/drawing/2014/main" id="{759E8B0D-2992-2ECC-4687-B1B2B2A559F1}"/>
              </a:ext>
            </a:extLst>
          </p:cNvPr>
          <p:cNvSpPr/>
          <p:nvPr/>
        </p:nvSpPr>
        <p:spPr>
          <a:xfrm>
            <a:off x="3236015" y="19674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6245741" y="20552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6221923" y="45054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3204459" y="45446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0689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b="1" dirty="0">
                <a:solidFill>
                  <a:srgbClr val="00182D"/>
                </a:solidFill>
                <a:latin typeface="Helvetica" pitchFamily="2" charset="0"/>
              </a:rPr>
              <a:t>Question 1</a:t>
            </a:r>
            <a:r>
              <a:rPr lang="en-US" sz="2800" b="0" dirty="0">
                <a:solidFill>
                  <a:srgbClr val="00182D"/>
                </a:solidFill>
                <a:latin typeface="Helvetica" pitchFamily="2" charset="0"/>
              </a:rPr>
              <a:t>: Does placing measurements near periods of change increase model performance?</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7" name="TextBox 6">
            <a:extLst>
              <a:ext uri="{FF2B5EF4-FFF2-40B4-BE49-F238E27FC236}">
                <a16:creationId xmlns:a16="http://schemas.microsoft.com/office/drawing/2014/main" id="{DEA345A5-1FB6-6EF2-9796-02475242D68C}"/>
              </a:ext>
            </a:extLst>
          </p:cNvPr>
          <p:cNvSpPr txBox="1"/>
          <p:nvPr/>
        </p:nvSpPr>
        <p:spPr>
          <a:xfrm>
            <a:off x="784509" y="1513145"/>
            <a:ext cx="10357624" cy="769441"/>
          </a:xfrm>
          <a:prstGeom prst="rect">
            <a:avLst/>
          </a:prstGeom>
          <a:noFill/>
        </p:spPr>
        <p:txBody>
          <a:bodyPr wrap="square" rtlCol="0">
            <a:spAutoFit/>
          </a:bodyPr>
          <a:lstStyle/>
          <a:p>
            <a:r>
              <a:rPr lang="en-US" sz="2200" b="1" dirty="0">
                <a:solidFill>
                  <a:srgbClr val="00182D"/>
                </a:solidFill>
                <a:latin typeface="Helvetica" pitchFamily="2" charset="0"/>
              </a:rPr>
              <a:t>Answer 1</a:t>
            </a:r>
            <a:r>
              <a:rPr lang="en-US" sz="2200" dirty="0">
                <a:solidFill>
                  <a:srgbClr val="00182D"/>
                </a:solidFill>
                <a:latin typeface="Helvetica" pitchFamily="2" charset="0"/>
              </a:rPr>
              <a:t>: Model performance increases when measurements are placed near periods of change</a:t>
            </a:r>
          </a:p>
        </p:txBody>
      </p:sp>
      <p:sp>
        <p:nvSpPr>
          <p:cNvPr id="4" name="Title 1">
            <a:extLst>
              <a:ext uri="{FF2B5EF4-FFF2-40B4-BE49-F238E27FC236}">
                <a16:creationId xmlns:a16="http://schemas.microsoft.com/office/drawing/2014/main" id="{F489ACEE-9E26-DEC0-D080-2546527E695E}"/>
              </a:ext>
            </a:extLst>
          </p:cNvPr>
          <p:cNvSpPr txBox="1">
            <a:spLocks/>
          </p:cNvSpPr>
          <p:nvPr/>
        </p:nvSpPr>
        <p:spPr>
          <a:xfrm>
            <a:off x="784509" y="2477504"/>
            <a:ext cx="9513734" cy="1199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800">
                <a:solidFill>
                  <a:srgbClr val="00182D"/>
                </a:solidFill>
              </a:rPr>
              <a:t>Question 2</a:t>
            </a:r>
            <a:r>
              <a:rPr lang="en-US" sz="2800" b="0">
                <a:solidFill>
                  <a:srgbClr val="00182D"/>
                </a:solidFill>
              </a:rPr>
              <a:t>: How to space measurements when the nature of change is unknown? </a:t>
            </a:r>
            <a:endParaRPr lang="en-US" sz="2800" b="0" dirty="0"/>
          </a:p>
        </p:txBody>
      </p:sp>
    </p:spTree>
    <p:extLst>
      <p:ext uri="{BB962C8B-B14F-4D97-AF65-F5344CB8AC3E}">
        <p14:creationId xmlns:p14="http://schemas.microsoft.com/office/powerpoint/2010/main" val="6935029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84509" y="313931"/>
            <a:ext cx="9513734" cy="1199214"/>
          </a:xfrm>
        </p:spPr>
        <p:txBody>
          <a:bodyPr>
            <a:noAutofit/>
          </a:bodyPr>
          <a:lstStyle/>
          <a:p>
            <a:r>
              <a:rPr lang="en-US" sz="2800" b="1" dirty="0">
                <a:solidFill>
                  <a:srgbClr val="00182D"/>
                </a:solidFill>
                <a:latin typeface="Helvetica" pitchFamily="2" charset="0"/>
              </a:rPr>
              <a:t>Question 1</a:t>
            </a:r>
            <a:r>
              <a:rPr lang="en-US" sz="2800" b="0" dirty="0">
                <a:solidFill>
                  <a:srgbClr val="00182D"/>
                </a:solidFill>
                <a:latin typeface="Helvetica" pitchFamily="2" charset="0"/>
              </a:rPr>
              <a:t>: Does placing measurements near periods of change increase model performance?</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7" name="TextBox 6">
            <a:extLst>
              <a:ext uri="{FF2B5EF4-FFF2-40B4-BE49-F238E27FC236}">
                <a16:creationId xmlns:a16="http://schemas.microsoft.com/office/drawing/2014/main" id="{DEA345A5-1FB6-6EF2-9796-02475242D68C}"/>
              </a:ext>
            </a:extLst>
          </p:cNvPr>
          <p:cNvSpPr txBox="1"/>
          <p:nvPr/>
        </p:nvSpPr>
        <p:spPr>
          <a:xfrm>
            <a:off x="784509" y="1513145"/>
            <a:ext cx="10357624" cy="769441"/>
          </a:xfrm>
          <a:prstGeom prst="rect">
            <a:avLst/>
          </a:prstGeom>
          <a:noFill/>
        </p:spPr>
        <p:txBody>
          <a:bodyPr wrap="square" rtlCol="0">
            <a:spAutoFit/>
          </a:bodyPr>
          <a:lstStyle/>
          <a:p>
            <a:r>
              <a:rPr lang="en-US" sz="2200" b="1" dirty="0">
                <a:solidFill>
                  <a:srgbClr val="00182D"/>
                </a:solidFill>
                <a:latin typeface="Helvetica" pitchFamily="2" charset="0"/>
              </a:rPr>
              <a:t>Answer 1</a:t>
            </a:r>
            <a:r>
              <a:rPr lang="en-US" sz="2200" dirty="0">
                <a:solidFill>
                  <a:srgbClr val="00182D"/>
                </a:solidFill>
                <a:latin typeface="Helvetica" pitchFamily="2" charset="0"/>
              </a:rPr>
              <a:t>: Model performance increases when measurements are placed near periods of change</a:t>
            </a:r>
          </a:p>
        </p:txBody>
      </p:sp>
      <p:sp>
        <p:nvSpPr>
          <p:cNvPr id="4" name="Title 1">
            <a:extLst>
              <a:ext uri="{FF2B5EF4-FFF2-40B4-BE49-F238E27FC236}">
                <a16:creationId xmlns:a16="http://schemas.microsoft.com/office/drawing/2014/main" id="{F489ACEE-9E26-DEC0-D080-2546527E695E}"/>
              </a:ext>
            </a:extLst>
          </p:cNvPr>
          <p:cNvSpPr txBox="1">
            <a:spLocks/>
          </p:cNvSpPr>
          <p:nvPr/>
        </p:nvSpPr>
        <p:spPr>
          <a:xfrm>
            <a:off x="784509" y="2477504"/>
            <a:ext cx="9513734" cy="1199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Helvetica" pitchFamily="2" charset="0"/>
                <a:ea typeface="+mj-ea"/>
                <a:cs typeface="+mj-cs"/>
              </a:defRPr>
            </a:lvl1pPr>
          </a:lstStyle>
          <a:p>
            <a:r>
              <a:rPr lang="en-US" sz="2800">
                <a:solidFill>
                  <a:srgbClr val="00182D"/>
                </a:solidFill>
              </a:rPr>
              <a:t>Question 2</a:t>
            </a:r>
            <a:r>
              <a:rPr lang="en-US" sz="2800" b="0">
                <a:solidFill>
                  <a:srgbClr val="00182D"/>
                </a:solidFill>
              </a:rPr>
              <a:t>: How to space measurements when the nature of change is unknown? </a:t>
            </a:r>
            <a:endParaRPr lang="en-US" sz="2800" b="0" dirty="0"/>
          </a:p>
        </p:txBody>
      </p:sp>
      <p:sp>
        <p:nvSpPr>
          <p:cNvPr id="6" name="TextBox 5">
            <a:extLst>
              <a:ext uri="{FF2B5EF4-FFF2-40B4-BE49-F238E27FC236}">
                <a16:creationId xmlns:a16="http://schemas.microsoft.com/office/drawing/2014/main" id="{776C289F-9D15-8361-970A-6FD5765A11E6}"/>
              </a:ext>
            </a:extLst>
          </p:cNvPr>
          <p:cNvSpPr txBox="1"/>
          <p:nvPr/>
        </p:nvSpPr>
        <p:spPr>
          <a:xfrm>
            <a:off x="788568" y="3871636"/>
            <a:ext cx="9509675" cy="769441"/>
          </a:xfrm>
          <a:prstGeom prst="rect">
            <a:avLst/>
          </a:prstGeom>
          <a:noFill/>
        </p:spPr>
        <p:txBody>
          <a:bodyPr wrap="square" rtlCol="0">
            <a:spAutoFit/>
          </a:bodyPr>
          <a:lstStyle/>
          <a:p>
            <a:r>
              <a:rPr lang="en-US" sz="2200" b="1" dirty="0">
                <a:solidFill>
                  <a:srgbClr val="00182D"/>
                </a:solidFill>
                <a:latin typeface="Helvetica" pitchFamily="2" charset="0"/>
              </a:rPr>
              <a:t>Answer 2</a:t>
            </a:r>
            <a:r>
              <a:rPr lang="en-US" sz="2200" dirty="0">
                <a:solidFill>
                  <a:srgbClr val="00182D"/>
                </a:solidFill>
                <a:latin typeface="Helvetica" pitchFamily="2" charset="0"/>
              </a:rPr>
              <a:t>: When the nature of change is unknown, model performance is highest with equal spacing</a:t>
            </a:r>
          </a:p>
        </p:txBody>
      </p:sp>
    </p:spTree>
    <p:extLst>
      <p:ext uri="{BB962C8B-B14F-4D97-AF65-F5344CB8AC3E}">
        <p14:creationId xmlns:p14="http://schemas.microsoft.com/office/powerpoint/2010/main" val="979612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F90E-0487-2009-067A-E48389F2A2AE}"/>
              </a:ext>
            </a:extLst>
          </p:cNvPr>
          <p:cNvSpPr>
            <a:spLocks noGrp="1"/>
          </p:cNvSpPr>
          <p:nvPr>
            <p:ph type="title"/>
          </p:nvPr>
        </p:nvSpPr>
        <p:spPr>
          <a:xfrm>
            <a:off x="790875" y="185322"/>
            <a:ext cx="9513734" cy="1199214"/>
          </a:xfrm>
        </p:spPr>
        <p:txBody>
          <a:bodyPr>
            <a:noAutofit/>
          </a:bodyPr>
          <a:lstStyle/>
          <a:p>
            <a:r>
              <a:rPr lang="en-US" sz="2800" b="1" dirty="0">
                <a:solidFill>
                  <a:srgbClr val="00182D"/>
                </a:solidFill>
                <a:latin typeface="Helvetica" pitchFamily="2" charset="0"/>
              </a:rPr>
              <a:t>Answer 2</a:t>
            </a:r>
            <a:r>
              <a:rPr lang="en-US" sz="2800" dirty="0">
                <a:solidFill>
                  <a:srgbClr val="00182D"/>
                </a:solidFill>
                <a:latin typeface="Helvetica" pitchFamily="2" charset="0"/>
              </a:rPr>
              <a:t>: When the nature of change is unknown, model performance is highest with equal spacing</a:t>
            </a:r>
            <a:endParaRPr lang="en-US" sz="2800" b="0" dirty="0"/>
          </a:p>
        </p:txBody>
      </p:sp>
      <p:sp>
        <p:nvSpPr>
          <p:cNvPr id="3" name="Footer Placeholder 2">
            <a:extLst>
              <a:ext uri="{FF2B5EF4-FFF2-40B4-BE49-F238E27FC236}">
                <a16:creationId xmlns:a16="http://schemas.microsoft.com/office/drawing/2014/main" id="{52BD67BA-E8E7-AB54-5C54-F8085394AE06}"/>
              </a:ext>
            </a:extLst>
          </p:cNvPr>
          <p:cNvSpPr>
            <a:spLocks noGrp="1"/>
          </p:cNvSpPr>
          <p:nvPr>
            <p:ph type="ftr" sz="quarter" idx="11"/>
          </p:nvPr>
        </p:nvSpPr>
        <p:spPr/>
        <p:txBody>
          <a:bodyPr/>
          <a:lstStyle/>
          <a:p>
            <a:pPr algn="l"/>
            <a:r>
              <a:rPr lang="en-US" dirty="0"/>
              <a:t>Experiment 1 - Results</a:t>
            </a:r>
          </a:p>
        </p:txBody>
      </p:sp>
      <p:sp>
        <p:nvSpPr>
          <p:cNvPr id="16" name="Rectangle 15">
            <a:extLst>
              <a:ext uri="{FF2B5EF4-FFF2-40B4-BE49-F238E27FC236}">
                <a16:creationId xmlns:a16="http://schemas.microsoft.com/office/drawing/2014/main" id="{759E8B0D-2992-2ECC-4687-B1B2B2A559F1}"/>
              </a:ext>
            </a:extLst>
          </p:cNvPr>
          <p:cNvSpPr/>
          <p:nvPr/>
        </p:nvSpPr>
        <p:spPr>
          <a:xfrm>
            <a:off x="2867249" y="162455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B3377-31ED-915A-573A-9446D5F24F27}"/>
              </a:ext>
            </a:extLst>
          </p:cNvPr>
          <p:cNvSpPr/>
          <p:nvPr/>
        </p:nvSpPr>
        <p:spPr>
          <a:xfrm>
            <a:off x="5876975" y="171238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90257C-5CCC-90EB-BCD2-331DD9B085CE}"/>
              </a:ext>
            </a:extLst>
          </p:cNvPr>
          <p:cNvSpPr/>
          <p:nvPr/>
        </p:nvSpPr>
        <p:spPr>
          <a:xfrm>
            <a:off x="5853157" y="4162506"/>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FF4CFB-AE31-72C2-C94E-4599D9BE22EE}"/>
              </a:ext>
            </a:extLst>
          </p:cNvPr>
          <p:cNvSpPr/>
          <p:nvPr/>
        </p:nvSpPr>
        <p:spPr>
          <a:xfrm>
            <a:off x="2835693" y="4201747"/>
            <a:ext cx="726385" cy="905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870482-C56C-946D-0798-7BAD16BCDA63}"/>
              </a:ext>
            </a:extLst>
          </p:cNvPr>
          <p:cNvPicPr>
            <a:picLocks noChangeAspect="1"/>
          </p:cNvPicPr>
          <p:nvPr/>
        </p:nvPicPr>
        <p:blipFill rotWithShape="1">
          <a:blip r:embed="rId3"/>
          <a:srcRect t="5432" r="76736"/>
          <a:stretch/>
        </p:blipFill>
        <p:spPr>
          <a:xfrm>
            <a:off x="1655975" y="1384536"/>
            <a:ext cx="3127647" cy="4736727"/>
          </a:xfrm>
          <a:prstGeom prst="rect">
            <a:avLst/>
          </a:prstGeom>
        </p:spPr>
      </p:pic>
      <p:pic>
        <p:nvPicPr>
          <p:cNvPr id="14" name="Picture 13">
            <a:extLst>
              <a:ext uri="{FF2B5EF4-FFF2-40B4-BE49-F238E27FC236}">
                <a16:creationId xmlns:a16="http://schemas.microsoft.com/office/drawing/2014/main" id="{1CE62DAB-3030-B81F-0FEC-3F743EE2DF52}"/>
              </a:ext>
            </a:extLst>
          </p:cNvPr>
          <p:cNvPicPr>
            <a:picLocks noChangeAspect="1"/>
          </p:cNvPicPr>
          <p:nvPr/>
        </p:nvPicPr>
        <p:blipFill rotWithShape="1">
          <a:blip r:embed="rId3"/>
          <a:srcRect l="47688" t="5432" r="6"/>
          <a:stretch/>
        </p:blipFill>
        <p:spPr>
          <a:xfrm>
            <a:off x="4621889" y="1384538"/>
            <a:ext cx="7032121" cy="4736725"/>
          </a:xfrm>
          <a:prstGeom prst="rect">
            <a:avLst/>
          </a:prstGeom>
        </p:spPr>
      </p:pic>
      <p:sp>
        <p:nvSpPr>
          <p:cNvPr id="4" name="Rectangle 3">
            <a:extLst>
              <a:ext uri="{FF2B5EF4-FFF2-40B4-BE49-F238E27FC236}">
                <a16:creationId xmlns:a16="http://schemas.microsoft.com/office/drawing/2014/main" id="{CB2F5649-D639-F2E0-C16D-1AE56AC39724}"/>
              </a:ext>
            </a:extLst>
          </p:cNvPr>
          <p:cNvSpPr/>
          <p:nvPr/>
        </p:nvSpPr>
        <p:spPr>
          <a:xfrm>
            <a:off x="8324850" y="1384536"/>
            <a:ext cx="3448050" cy="4736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FC331B-ECD6-3CAA-CA0B-0974A2E3DAB3}"/>
              </a:ext>
            </a:extLst>
          </p:cNvPr>
          <p:cNvSpPr/>
          <p:nvPr/>
        </p:nvSpPr>
        <p:spPr>
          <a:xfrm>
            <a:off x="4966047" y="2377441"/>
            <a:ext cx="3448050" cy="358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843560"/>
      </p:ext>
    </p:extLst>
  </p:cSld>
  <p:clrMapOvr>
    <a:masterClrMapping/>
  </p:clrMapOvr>
</p:sld>
</file>

<file path=ppt/theme/theme1.xml><?xml version="1.0" encoding="utf-8"?>
<a:theme xmlns:a="http://schemas.openxmlformats.org/drawingml/2006/main" name="Office Theme">
  <a:themeElements>
    <a:clrScheme name="Custom 4 1">
      <a:dk1>
        <a:srgbClr val="000000"/>
      </a:dk1>
      <a:lt1>
        <a:srgbClr val="FFFFFF"/>
      </a:lt1>
      <a:dk2>
        <a:srgbClr val="3D3D3D"/>
      </a:dk2>
      <a:lt2>
        <a:srgbClr val="EBEBEB"/>
      </a:lt2>
      <a:accent1>
        <a:srgbClr val="C20430"/>
      </a:accent1>
      <a:accent2>
        <a:srgbClr val="FFC72A"/>
      </a:accent2>
      <a:accent3>
        <a:srgbClr val="69A3B9"/>
      </a:accent3>
      <a:accent4>
        <a:srgbClr val="BDBDBD"/>
      </a:accent4>
      <a:accent5>
        <a:srgbClr val="585759"/>
      </a:accent5>
      <a:accent6>
        <a:srgbClr val="515151"/>
      </a:accent6>
      <a:hlink>
        <a:srgbClr val="828282"/>
      </a:hlink>
      <a:folHlink>
        <a:srgbClr val="A5A5A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16436</TotalTime>
  <Words>16073</Words>
  <Application>Microsoft Macintosh PowerPoint</Application>
  <PresentationFormat>Widescreen</PresentationFormat>
  <Paragraphs>1934</Paragraphs>
  <Slides>215</Slides>
  <Notes>121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215</vt:i4>
      </vt:variant>
    </vt:vector>
  </HeadingPairs>
  <TitlesOfParts>
    <vt:vector size="222" baseType="lpstr">
      <vt:lpstr>Arial</vt:lpstr>
      <vt:lpstr>Avenir Book</vt:lpstr>
      <vt:lpstr>Calibri</vt:lpstr>
      <vt:lpstr>Cambria Math</vt:lpstr>
      <vt:lpstr>Courier New</vt:lpstr>
      <vt:lpstr>Helvetica</vt:lpstr>
      <vt:lpstr>Office Theme</vt:lpstr>
      <vt:lpstr>Is timing everything? The effects of measurement timing on the performance of nonlinear longitudinal models</vt:lpstr>
      <vt:lpstr>PowerPoint Presentation</vt:lpstr>
      <vt:lpstr>PowerPoint Presentation</vt:lpstr>
      <vt:lpstr>PowerPoint Presentation</vt:lpstr>
      <vt:lpstr>PowerPoint Presentation</vt:lpstr>
      <vt:lpstr>PowerPoint Presentation</vt:lpstr>
      <vt:lpstr>Time is integral to understanding psychological processes</vt:lpstr>
      <vt:lpstr>Time is integral to understanding psychological processes</vt:lpstr>
      <vt:lpstr>Time is integral to understanding psychological processes</vt:lpstr>
      <vt:lpstr>Time is integral to understanding psychological processes</vt:lpstr>
      <vt:lpstr>Change over time is likely to be nonlinear</vt:lpstr>
      <vt:lpstr>Change over time is likely to be nonlinear</vt:lpstr>
      <vt:lpstr>Change over time is likely to be nonlinear</vt:lpstr>
      <vt:lpstr>Change over time is likely to be nonlinear</vt:lpstr>
      <vt:lpstr>PowerPoint Presentation</vt:lpstr>
      <vt:lpstr>The Monte Carlo method</vt:lpstr>
      <vt:lpstr>The Monte Carlo method</vt:lpstr>
      <vt:lpstr>The Monte Carlo method</vt:lpstr>
      <vt:lpstr>The Monte Carlo method</vt:lpstr>
      <vt:lpstr>The Monte Carlo method</vt:lpstr>
      <vt:lpstr>The Monte Carlo method: Population definition</vt:lpstr>
      <vt:lpstr>The Monte Carlo method: Population definition</vt:lpstr>
      <vt:lpstr>The Monte Carlo method: Population definition</vt:lpstr>
      <vt:lpstr>The Monte Carlo method: Population definition</vt:lpstr>
      <vt:lpstr>The Monte Carlo method: Population definition</vt:lpstr>
      <vt:lpstr>The Monte Carlo method</vt:lpstr>
      <vt:lpstr>The Monte Carlo method</vt:lpstr>
      <vt:lpstr>The Monte Carlo method: Population definition</vt:lpstr>
      <vt:lpstr>The Monte Carlo method: Population definition</vt:lpstr>
      <vt:lpstr>The Monte Carlo method: Population definition</vt:lpstr>
      <vt:lpstr>The Monte Carlo method: Population definition</vt:lpstr>
      <vt:lpstr>The Monte Carlo method: Population definition</vt:lpstr>
      <vt:lpstr>The Monte Carlo method: Population definition</vt:lpstr>
      <vt:lpstr>The Monte Carlo method: Population definition</vt:lpstr>
      <vt:lpstr>The Monte Carlo method: Population definition</vt:lpstr>
      <vt:lpstr>The Monte Carlo method</vt:lpstr>
      <vt:lpstr>The Monte Carlo method</vt:lpstr>
      <vt:lpstr>Independent variable I: Nature of change</vt:lpstr>
      <vt:lpstr>Independent variable I: Nature of change</vt:lpstr>
      <vt:lpstr>Independent variable I: Nature of change</vt:lpstr>
      <vt:lpstr>Independent variable I: Nature of change</vt:lpstr>
      <vt:lpstr>The Monte Carlo method</vt:lpstr>
      <vt:lpstr>Independent variable II: Number of measurements</vt:lpstr>
      <vt:lpstr>Independent variable II: Number of measurements</vt:lpstr>
      <vt:lpstr>Independent variable II: Number of measurements</vt:lpstr>
      <vt:lpstr>Independent variable II: Number of measurements</vt:lpstr>
      <vt:lpstr>Independent variable II: Number of measurements</vt:lpstr>
      <vt:lpstr>The Monte Carlo method</vt:lpstr>
      <vt:lpstr>Independent variable III: Measurement spacing</vt:lpstr>
      <vt:lpstr>Independent variable III: Measurement spacing</vt:lpstr>
      <vt:lpstr>Independent variable III: Measurement spacing</vt:lpstr>
      <vt:lpstr>Independent variable III: Measurement spacing</vt:lpstr>
      <vt:lpstr>Independent variable III: Measurement spacing</vt:lpstr>
      <vt:lpstr>The Monte Carlo method</vt:lpstr>
      <vt:lpstr>Monte Carlo method: Modelling</vt:lpstr>
      <vt:lpstr>Monte Carlo method: Modelling</vt:lpstr>
      <vt:lpstr>Monte Carlo method: Modelling</vt:lpstr>
      <vt:lpstr>The Monte Carlo method  </vt:lpstr>
      <vt:lpstr>The Monte Carlo method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Monte Carlo method: Model performance </vt:lpstr>
      <vt:lpstr>PowerPoint Presentation</vt:lpstr>
      <vt:lpstr>Experiment 1 design (Monte Carlo method)</vt:lpstr>
      <vt:lpstr>Question 1: Does placing measurements near periods of change increase model performance?</vt:lpstr>
      <vt:lpstr>Question 1: Does placing measurements near periods of change increase model performance?</vt:lpstr>
      <vt:lpstr>Answer 1: Model performance increases when measurements are placed near periods of change </vt:lpstr>
      <vt:lpstr>Answer 1: Model performance increases when measurements are placed near periods of change </vt:lpstr>
      <vt:lpstr>Answer 1: Model performance increases when measurements are placed near periods of change </vt:lpstr>
      <vt:lpstr>Answer 1: Model performance increases when measurements are placed near periods of change </vt:lpstr>
      <vt:lpstr>Answer 1: Model performance increases when measurements are placed near periods of change </vt:lpstr>
      <vt:lpstr>Question 1: Does placing measurements near periods of change increase model performance?</vt:lpstr>
      <vt:lpstr>Question 1: Does placing measurements near periods of change increase model performance?</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Answer 2: When the nature of change is unknown, model performance is highest with equal spacing</vt:lpstr>
      <vt:lpstr>Question 1: Does placing measurements near periods of change increase model performance?</vt:lpstr>
      <vt:lpstr>PowerPoint Presentation</vt:lpstr>
      <vt:lpstr>Experiment 2 – Systematic Review</vt:lpstr>
      <vt:lpstr>Experiment 2 – Systematic Review</vt:lpstr>
      <vt:lpstr>Experiment 2 – Systematic Review</vt:lpstr>
      <vt:lpstr>PowerPoint Presentation</vt:lpstr>
      <vt:lpstr>PowerPoint Presentation</vt:lpstr>
      <vt:lpstr>PowerPoint Presentation</vt:lpstr>
      <vt:lpstr>PowerPoint Presentation</vt:lpstr>
      <vt:lpstr>Experiment 2 design (Monte Carlo method)</vt:lpstr>
      <vt:lpstr>PowerPoint Presentation</vt:lpstr>
      <vt:lpstr>PowerPoint Presentation</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Answer: The greatest improvements in model performance for each spacing schedule result from either seven measurements with N ≥ 200 or nine measurements with N ≤100.</vt:lpstr>
      <vt:lpstr>Experiment 3</vt:lpstr>
      <vt:lpstr>Experiment 3</vt:lpstr>
      <vt:lpstr>Experiment 3</vt:lpstr>
      <vt:lpstr>Experiment 3</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Time structuredness: the extent to which the same response schedule characterizes how participants provide data over time </vt:lpstr>
      <vt:lpstr>Experiment 3</vt:lpstr>
      <vt:lpstr>PowerPoint Presentation</vt:lpstr>
      <vt:lpstr>PowerPoint Presentation</vt:lpstr>
      <vt:lpstr>By assuming one response pattern (i.e., time-structured data), individual curves are shifted to fit this response pattern and result in considerable error</vt:lpstr>
      <vt:lpstr>Experiment 3</vt:lpstr>
      <vt:lpstr>Experiment 3 – Systematic Review</vt:lpstr>
      <vt:lpstr>PowerPoint Presentation</vt:lpstr>
      <vt:lpstr>PowerPoint Presentation</vt:lpstr>
      <vt:lpstr>PowerPoint Presentation</vt:lpstr>
      <vt:lpstr>PowerPoint Presentation</vt:lpstr>
      <vt:lpstr>Experiment 3 design (Monte Carlo method)</vt:lpstr>
      <vt:lpstr>PowerPoint Presentation</vt:lpstr>
      <vt:lpstr>PowerPoint Presentation</vt:lpstr>
      <vt:lpstr>PowerPoint Presentation</vt:lpstr>
      <vt:lpstr>Experiment 3 design (Monte Carlo method)</vt:lpstr>
      <vt:lpstr>Experiment 3</vt:lpstr>
      <vt:lpstr>Experiment 3</vt:lpstr>
      <vt:lpstr>Answer: Bias systematically increases as time structuredness decreases</vt:lpstr>
      <vt:lpstr>Answer: Bias systematically increases as time structuredness decreases</vt:lpstr>
      <vt:lpstr>Answer: Bias systematically increases as time structuredness decreases</vt:lpstr>
      <vt:lpstr>Answer: Bias systematically increases as time structuredness decreases</vt:lpstr>
      <vt:lpstr>Answer: Bias systematically increases as time structuredness decreases</vt:lpstr>
      <vt:lpstr>By assuming one response pattern, all individual curves are shifted to fit this response pattern</vt:lpstr>
      <vt:lpstr>By assuming one response pattern, all individual curves are shifted to fit this response pattern</vt:lpstr>
      <vt:lpstr>By assuming one response pattern, all individual curves are shifted to fit this response pattern</vt:lpstr>
      <vt:lpstr>Experiment 3 design (Monte Carlo method)</vt:lpstr>
      <vt:lpstr>Experiment 3 design (Monte Carlo method)</vt:lpstr>
      <vt:lpstr>Definition variables can be used to prevent low time structurednesss from inflating bias</vt:lpstr>
      <vt:lpstr>Definition variables can be used to prevent low time structurednesss from inflating bias</vt:lpstr>
      <vt:lpstr>Definition variables can be used to prevent low time structurednesss from inflating bias</vt:lpstr>
      <vt:lpstr>Definition variables can be used to prevent low time structurednesss from inflating bias</vt:lpstr>
      <vt:lpstr>Definition variables can be used to prevent low time structurednesss from inflating bias</vt:lpstr>
      <vt:lpstr>Definition variables can be used to prevent low time structurednesss from inflating bias</vt:lpstr>
      <vt:lpstr>Experiment 3</vt:lpstr>
      <vt:lpstr>Experiment 3</vt:lpstr>
      <vt:lpstr>Experiment 3</vt:lpstr>
      <vt:lpstr>Experiment 3</vt:lpstr>
      <vt:lpstr>Experiment 1</vt:lpstr>
      <vt:lpstr>Experiment 1</vt:lpstr>
      <vt:lpstr>Experiment 1</vt:lpstr>
      <vt:lpstr>The results of my experiments are the first (to my knowledge) to provide recommendations for modelling nonlinear change</vt:lpstr>
      <vt:lpstr>The results of my experiments are the first (to my knowledge) to provide recommendations for modelling nonlinear change</vt:lpstr>
      <vt:lpstr>Limitations &amp; future directions</vt:lpstr>
      <vt:lpstr>Limitations &amp; future directions</vt:lpstr>
      <vt:lpstr>I used a percentage-based cutoff rule in my experiments</vt:lpstr>
      <vt:lpstr>Percentage-based cutoff values are context dependent</vt:lpstr>
      <vt:lpstr>Percentage-based cutoff values are context dependent</vt:lpstr>
      <vt:lpstr>Future research could use smallest cutoff values of interest to account for the context</vt:lpstr>
      <vt:lpstr>Future research could use smallest cutoff values of interest to account for the context</vt:lpstr>
      <vt:lpstr>Future research could use smallest cutoff values of interest to account for the context</vt:lpstr>
      <vt:lpstr>Limitations &amp; future directions</vt:lpstr>
      <vt:lpstr>The current simulation experiments generated data under ideal conditions</vt:lpstr>
      <vt:lpstr>The current simulation experiments generated data under ideal conditions</vt:lpstr>
      <vt:lpstr>The current simulation experiments generated data under ideal conditions</vt:lpstr>
      <vt:lpstr>The current simulation experiments generated data under ideal conditions</vt:lpstr>
      <vt:lpstr>The current simulation experiments generated data under ideal conditions</vt:lpstr>
      <vt:lpstr>The current simulation experiments generated data under ideal conditions</vt:lpstr>
      <vt:lpstr>A gap exists between researchers and practitioners whereby research findings seldom make their way into practice </vt:lpstr>
      <vt:lpstr>A gap exists between researchers and practitioners whereby research findings seldom make their way into practice </vt:lpstr>
      <vt:lpstr>A gap exists between researchers and practitioners whereby research findings seldom make their way into practice </vt:lpstr>
      <vt:lpstr>One factor that may contribute to the academic-practitioner gap is the lack of specific recommendations</vt:lpstr>
      <vt:lpstr>One factor that may contribute to the academic-practitioner gap is the lack of specific recommendations</vt:lpstr>
      <vt:lpstr>One factor that may contribute to the academic-practitioner gap is the lack of specific recommendations</vt:lpstr>
      <vt:lpstr>Modelling nonlinear change could provide one avenue for to developing specific recommendations</vt:lpstr>
      <vt:lpstr>Modelling nonlinear change could provide one avenue for to developing specific recommendations</vt:lpstr>
      <vt:lpstr>References</vt:lpstr>
      <vt:lpstr>References</vt:lpstr>
      <vt:lpstr>References</vt:lpstr>
      <vt:lpstr>References</vt:lpstr>
      <vt:lpstr>References</vt:lpstr>
      <vt:lpstr>References</vt:lpstr>
      <vt:lpstr>Break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Harleigh May</dc:creator>
  <cp:lastModifiedBy>Sebastian Sciarra</cp:lastModifiedBy>
  <cp:revision>160</cp:revision>
  <dcterms:created xsi:type="dcterms:W3CDTF">2020-10-02T16:18:25Z</dcterms:created>
  <dcterms:modified xsi:type="dcterms:W3CDTF">2023-04-10T14:33:01Z</dcterms:modified>
</cp:coreProperties>
</file>